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58" r:id="rId4"/>
    <p:sldId id="261" r:id="rId5"/>
    <p:sldId id="273" r:id="rId6"/>
    <p:sldId id="265" r:id="rId7"/>
    <p:sldId id="269" r:id="rId8"/>
    <p:sldId id="278" r:id="rId9"/>
    <p:sldId id="270" r:id="rId10"/>
    <p:sldId id="277" r:id="rId11"/>
    <p:sldId id="268" r:id="rId12"/>
    <p:sldId id="267" r:id="rId13"/>
    <p:sldId id="264" r:id="rId14"/>
    <p:sldId id="272" r:id="rId15"/>
    <p:sldId id="271" r:id="rId16"/>
    <p:sldId id="279" r:id="rId17"/>
    <p:sldId id="274" r:id="rId18"/>
    <p:sldId id="275" r:id="rId19"/>
    <p:sldId id="276" r:id="rId20"/>
    <p:sldId id="280" r:id="rId21"/>
    <p:sldId id="260" r:id="rId22"/>
  </p:sldIdLst>
  <p:sldSz cx="12190413"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6500"/>
    <a:srgbClr val="5F1265"/>
    <a:srgbClr val="2A74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4" d="100"/>
          <a:sy n="84" d="100"/>
        </p:scale>
        <p:origin x="60" y="84"/>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EDAA4ED-5E1F-4F21-9545-483BAEDB0EB0}" type="datetimeFigureOut">
              <a:rPr lang="fr-FR" smtClean="0"/>
              <a:t>02/03/2022</a:t>
            </a:fld>
            <a:endParaRPr lang="fr-FR"/>
          </a:p>
        </p:txBody>
      </p:sp>
      <p:sp>
        <p:nvSpPr>
          <p:cNvPr id="4" name="Espace réservé de l'image des diapositives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488A6F9-8A60-4984-A857-2C8970D70C80}" type="slidenum">
              <a:rPr lang="fr-FR" smtClean="0"/>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6488A6F9-8A60-4984-A857-2C8970D70C80}" type="slidenum">
              <a:rPr lang="fr-FR" smtClean="0"/>
              <a:t>2</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8" name="Google Shape;158;p5: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421140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488A6F9-8A60-4984-A857-2C8970D70C80}" type="slidenum">
              <a:rPr lang="fr-FR" smtClean="0"/>
              <a:t>12</a:t>
            </a:fld>
            <a:endParaRPr lang="fr-FR"/>
          </a:p>
        </p:txBody>
      </p:sp>
    </p:spTree>
    <p:extLst>
      <p:ext uri="{BB962C8B-B14F-4D97-AF65-F5344CB8AC3E}">
        <p14:creationId xmlns:p14="http://schemas.microsoft.com/office/powerpoint/2010/main" val="21872996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6488A6F9-8A60-4984-A857-2C8970D70C80}" type="slidenum">
              <a:rPr lang="fr-FR" smtClean="0"/>
              <a:pPr/>
              <a:t>13</a:t>
            </a:fld>
            <a:endParaRPr lang="fr-FR"/>
          </a:p>
        </p:txBody>
      </p:sp>
    </p:spTree>
    <p:extLst>
      <p:ext uri="{BB962C8B-B14F-4D97-AF65-F5344CB8AC3E}">
        <p14:creationId xmlns:p14="http://schemas.microsoft.com/office/powerpoint/2010/main" val="20034016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8" name="Google Shape;158;p5: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728099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488A6F9-8A60-4984-A857-2C8970D70C80}" type="slidenum">
              <a:rPr lang="fr-FR" smtClean="0"/>
              <a:t>16</a:t>
            </a:fld>
            <a:endParaRPr lang="fr-FR"/>
          </a:p>
        </p:txBody>
      </p:sp>
    </p:spTree>
    <p:extLst>
      <p:ext uri="{BB962C8B-B14F-4D97-AF65-F5344CB8AC3E}">
        <p14:creationId xmlns:p14="http://schemas.microsoft.com/office/powerpoint/2010/main" val="36910149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281" y="2130426"/>
            <a:ext cx="10361851" cy="1470025"/>
          </a:xfrm>
        </p:spPr>
        <p:txBody>
          <a:bodyPr/>
          <a:lstStyle/>
          <a:p>
            <a:r>
              <a:rPr lang="fr-FR"/>
              <a:t>Cliquez pour modifier le style du titre</a:t>
            </a:r>
          </a:p>
        </p:txBody>
      </p:sp>
      <p:sp>
        <p:nvSpPr>
          <p:cNvPr id="3" name="Sous-titre 2"/>
          <p:cNvSpPr>
            <a:spLocks noGrp="1"/>
          </p:cNvSpPr>
          <p:nvPr>
            <p:ph type="subTitle" idx="1"/>
          </p:nvPr>
        </p:nvSpPr>
        <p:spPr>
          <a:xfrm>
            <a:off x="1828562" y="3886200"/>
            <a:ext cx="8533289"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fld id="{3E8382CE-A78B-4171-8286-CE8098BAA0A7}" type="datetimeFigureOut">
              <a:rPr lang="fr-FR" smtClean="0"/>
              <a:t>02/03/2022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BFAA7BE-7CC2-410F-87DE-1D8B4ABE7BC2}" type="slidenum">
              <a:rPr lang="fr-FR" smtClean="0"/>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3E8382CE-A78B-4171-8286-CE8098BAA0A7}" type="datetimeFigureOut">
              <a:rPr lang="fr-FR" smtClean="0"/>
              <a:t>02/03/2022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BFAA7BE-7CC2-410F-87DE-1D8B4ABE7BC2}" type="slidenum">
              <a:rPr lang="fr-FR" smtClean="0"/>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962959" y="4406901"/>
            <a:ext cx="10361851" cy="1362075"/>
          </a:xfrm>
        </p:spPr>
        <p:txBody>
          <a:bodyPr anchor="t"/>
          <a:lstStyle>
            <a:lvl1pPr algn="l">
              <a:defRPr sz="4000" b="1" cap="all"/>
            </a:lvl1pPr>
          </a:lstStyle>
          <a:p>
            <a:r>
              <a:rPr lang="fr-FR"/>
              <a:t>Cliquez pour modifier le style du titre</a:t>
            </a:r>
          </a:p>
        </p:txBody>
      </p:sp>
      <p:sp>
        <p:nvSpPr>
          <p:cNvPr id="3" name="Espace réservé du texte 2"/>
          <p:cNvSpPr>
            <a:spLocks noGrp="1"/>
          </p:cNvSpPr>
          <p:nvPr>
            <p:ph type="body" idx="1"/>
          </p:nvPr>
        </p:nvSpPr>
        <p:spPr>
          <a:xfrm>
            <a:off x="962959" y="2906713"/>
            <a:ext cx="10361851"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3E8382CE-A78B-4171-8286-CE8098BAA0A7}" type="datetimeFigureOut">
              <a:rPr lang="fr-FR" smtClean="0"/>
              <a:t>02/03/2022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BFAA7BE-7CC2-410F-87DE-1D8B4ABE7BC2}" type="slidenum">
              <a:rPr lang="fr-FR" smtClean="0"/>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812695" y="1600201"/>
            <a:ext cx="721054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8226413" y="1600201"/>
            <a:ext cx="7212661"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3E8382CE-A78B-4171-8286-CE8098BAA0A7}" type="datetimeFigureOut">
              <a:rPr lang="fr-FR" smtClean="0"/>
              <a:t>02/03/2022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BFAA7BE-7CC2-410F-87DE-1D8B4ABE7BC2}" type="slidenum">
              <a:rPr lang="fr-FR" smtClean="0"/>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609521" y="274638"/>
            <a:ext cx="10971372" cy="1143000"/>
          </a:xfrm>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609521" y="1535113"/>
            <a:ext cx="538621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609521" y="2174875"/>
            <a:ext cx="538621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92561" y="1535113"/>
            <a:ext cx="538833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6192561" y="2174875"/>
            <a:ext cx="538833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3E8382CE-A78B-4171-8286-CE8098BAA0A7}" type="datetimeFigureOut">
              <a:rPr lang="fr-FR" smtClean="0"/>
              <a:t>02/03/2022</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7BFAA7BE-7CC2-410F-87DE-1D8B4ABE7BC2}" type="slidenum">
              <a:rPr lang="fr-FR" smtClean="0"/>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e la date 2"/>
          <p:cNvSpPr>
            <a:spLocks noGrp="1"/>
          </p:cNvSpPr>
          <p:nvPr>
            <p:ph type="dt" sz="half" idx="10"/>
          </p:nvPr>
        </p:nvSpPr>
        <p:spPr/>
        <p:txBody>
          <a:bodyPr/>
          <a:lstStyle/>
          <a:p>
            <a:fld id="{3E8382CE-A78B-4171-8286-CE8098BAA0A7}" type="datetimeFigureOut">
              <a:rPr lang="fr-FR" smtClean="0"/>
              <a:t>02/03/2022</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7BFAA7BE-7CC2-410F-87DE-1D8B4ABE7BC2}" type="slidenum">
              <a:rPr lang="fr-FR" smtClean="0"/>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3E8382CE-A78B-4171-8286-CE8098BAA0A7}" type="datetimeFigureOut">
              <a:rPr lang="fr-FR" smtClean="0"/>
              <a:t>02/03/2022</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7BFAA7BE-7CC2-410F-87DE-1D8B4ABE7BC2}" type="slidenum">
              <a:rPr lang="fr-FR" smtClean="0"/>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521" y="273050"/>
            <a:ext cx="4010562" cy="1162050"/>
          </a:xfrm>
        </p:spPr>
        <p:txBody>
          <a:bodyPr anchor="b"/>
          <a:lstStyle>
            <a:lvl1pPr algn="l">
              <a:defRPr sz="2000" b="1"/>
            </a:lvl1pPr>
          </a:lstStyle>
          <a:p>
            <a:r>
              <a:rPr lang="fr-FR"/>
              <a:t>Cliquez pour modifier le style du titre</a:t>
            </a:r>
          </a:p>
        </p:txBody>
      </p:sp>
      <p:sp>
        <p:nvSpPr>
          <p:cNvPr id="3" name="Espace réservé du contenu 2"/>
          <p:cNvSpPr>
            <a:spLocks noGrp="1"/>
          </p:cNvSpPr>
          <p:nvPr>
            <p:ph idx="1"/>
          </p:nvPr>
        </p:nvSpPr>
        <p:spPr>
          <a:xfrm>
            <a:off x="4766113" y="273051"/>
            <a:ext cx="681477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09521" y="1435101"/>
            <a:ext cx="4010562"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3E8382CE-A78B-4171-8286-CE8098BAA0A7}" type="datetimeFigureOut">
              <a:rPr lang="fr-FR" smtClean="0"/>
              <a:t>02/03/2022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BFAA7BE-7CC2-410F-87DE-1D8B4ABE7BC2}" type="slidenum">
              <a:rPr lang="fr-FR" smtClean="0"/>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389406" y="4800600"/>
            <a:ext cx="7314248" cy="566738"/>
          </a:xfrm>
        </p:spPr>
        <p:txBody>
          <a:bodyPr anchor="b"/>
          <a:lstStyle>
            <a:lvl1pPr algn="l">
              <a:defRPr sz="2000" b="1"/>
            </a:lvl1pPr>
          </a:lstStyle>
          <a:p>
            <a:r>
              <a:rPr lang="fr-FR"/>
              <a:t>Cliquez pour modifier le style du titre</a:t>
            </a:r>
          </a:p>
        </p:txBody>
      </p:sp>
      <p:sp>
        <p:nvSpPr>
          <p:cNvPr id="3" name="Espace réservé pour une image  2"/>
          <p:cNvSpPr>
            <a:spLocks noGrp="1"/>
          </p:cNvSpPr>
          <p:nvPr>
            <p:ph type="pic" idx="1"/>
          </p:nvPr>
        </p:nvSpPr>
        <p:spPr>
          <a:xfrm>
            <a:off x="2389406" y="612775"/>
            <a:ext cx="7314248"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2389406" y="5367338"/>
            <a:ext cx="7314248"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3E8382CE-A78B-4171-8286-CE8098BAA0A7}" type="datetimeFigureOut">
              <a:rPr lang="fr-FR" smtClean="0"/>
              <a:t>02/03/2022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BFAA7BE-7CC2-410F-87DE-1D8B4ABE7BC2}" type="slidenum">
              <a:rPr lang="fr-FR" smtClean="0"/>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3E8382CE-A78B-4171-8286-CE8098BAA0A7}" type="datetimeFigureOut">
              <a:rPr lang="fr-FR" smtClean="0"/>
              <a:t>02/03/2022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BFAA7BE-7CC2-410F-87DE-1D8B4ABE7BC2}" type="slidenum">
              <a:rPr lang="fr-FR" smtClean="0"/>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11784067" y="274639"/>
            <a:ext cx="3655008" cy="5851525"/>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812694" y="274639"/>
            <a:ext cx="10768198"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3E8382CE-A78B-4171-8286-CE8098BAA0A7}" type="datetimeFigureOut">
              <a:rPr lang="fr-FR" smtClean="0"/>
              <a:t>02/03/2022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BFAA7BE-7CC2-410F-87DE-1D8B4ABE7BC2}" type="slidenum">
              <a:rPr lang="fr-FR" smtClean="0"/>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09521" y="274638"/>
            <a:ext cx="10971372" cy="1143000"/>
          </a:xfrm>
          <a:prstGeom prst="rect">
            <a:avLst/>
          </a:prstGeom>
        </p:spPr>
        <p:txBody>
          <a:bodyPr vert="horz" lIns="91440" tIns="45720" rIns="91440" bIns="45720" rtlCol="0" anchor="ctr">
            <a:normAutofit/>
          </a:bodyPr>
          <a:lstStyle/>
          <a:p>
            <a:r>
              <a:rPr lang="fr-FR"/>
              <a:t>Cliquez pour modifier le style du titre</a:t>
            </a:r>
          </a:p>
        </p:txBody>
      </p:sp>
      <p:sp>
        <p:nvSpPr>
          <p:cNvPr id="3" name="Espace réservé du texte 2"/>
          <p:cNvSpPr>
            <a:spLocks noGrp="1"/>
          </p:cNvSpPr>
          <p:nvPr>
            <p:ph type="body" idx="1"/>
          </p:nvPr>
        </p:nvSpPr>
        <p:spPr>
          <a:xfrm>
            <a:off x="609521" y="1600201"/>
            <a:ext cx="10971372"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609521" y="6356351"/>
            <a:ext cx="284443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8382CE-A78B-4171-8286-CE8098BAA0A7}" type="datetimeFigureOut">
              <a:rPr lang="fr-FR" smtClean="0"/>
              <a:t>02/03/2022</a:t>
            </a:fld>
            <a:endParaRPr lang="fr-FR"/>
          </a:p>
        </p:txBody>
      </p:sp>
      <p:sp>
        <p:nvSpPr>
          <p:cNvPr id="5" name="Espace réservé du pied de page 4"/>
          <p:cNvSpPr>
            <a:spLocks noGrp="1"/>
          </p:cNvSpPr>
          <p:nvPr>
            <p:ph type="ftr" sz="quarter" idx="3"/>
          </p:nvPr>
        </p:nvSpPr>
        <p:spPr>
          <a:xfrm>
            <a:off x="4165058" y="6356351"/>
            <a:ext cx="386029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736463" y="6356351"/>
            <a:ext cx="284443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FAA7BE-7CC2-410F-87DE-1D8B4ABE7BC2}" type="slidenum">
              <a:rPr lang="fr-FR" smtClean="0"/>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hyperlink" Target="https://www.agefiph.fr/" TargetMode="External"/><Relationship Id="rId7" Type="http://schemas.openxmlformats.org/officeDocument/2006/relationships/hyperlink" Target="https://www.agefiph.fr/actualites-handicap/activ-box-la-solution-pour-sensibiliser-au-handicap-toute-lannee" TargetMode="External"/><Relationship Id="rId2" Type="http://schemas.openxmlformats.org/officeDocument/2006/relationships/hyperlink" Target="https://www.agefiph.fr/actualites-handicap/handipoursuite-un-jeu-de-societe-pour-tester-vos-connaissances-sur-le-handicap" TargetMode="Externa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17.png"/><Relationship Id="rId4" Type="http://schemas.openxmlformats.org/officeDocument/2006/relationships/hyperlink" Target="https://www.agefiph.fr/user/login" TargetMode="External"/><Relationship Id="rId9"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www.com-unedifference.com/" TargetMode="Externa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jpe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hyperlink" Target="https://youtu.be/5koYTWoFePE?t=317" TargetMode="External"/><Relationship Id="rId3" Type="http://schemas.openxmlformats.org/officeDocument/2006/relationships/hyperlink" Target="http://www.talenteo.fr/" TargetMode="External"/><Relationship Id="rId7" Type="http://schemas.openxmlformats.org/officeDocument/2006/relationships/hyperlink" Target="https://youtu.be/SIdJWDh8W-Q" TargetMode="External"/><Relationship Id="rId12" Type="http://schemas.openxmlformats.org/officeDocument/2006/relationships/image" Target="../media/image21.png"/><Relationship Id="rId2" Type="http://schemas.openxmlformats.org/officeDocument/2006/relationships/hyperlink" Target="http://www.agence-t.fr/" TargetMode="External"/><Relationship Id="rId1" Type="http://schemas.openxmlformats.org/officeDocument/2006/relationships/slideLayout" Target="../slideLayouts/slideLayout2.xml"/><Relationship Id="rId6" Type="http://schemas.openxmlformats.org/officeDocument/2006/relationships/hyperlink" Target="https://www.agence-t.fr/references/sncf-de-la-bd-pour-sensibiliser-au-handicap/" TargetMode="External"/><Relationship Id="rId11" Type="http://schemas.openxmlformats.org/officeDocument/2006/relationships/hyperlink" Target="https://www.youtube.com/watch?v=RNycRHyBRUw" TargetMode="External"/><Relationship Id="rId5" Type="http://schemas.openxmlformats.org/officeDocument/2006/relationships/hyperlink" Target="https://youtube.com/playlist?list=PLzddWBKoTI9MK8UmXOLXcB1UqNdMZQzvi" TargetMode="External"/><Relationship Id="rId10" Type="http://schemas.openxmlformats.org/officeDocument/2006/relationships/hyperlink" Target="https://youtu.be/KOQWk41uFUE" TargetMode="External"/><Relationship Id="rId4" Type="http://schemas.openxmlformats.org/officeDocument/2006/relationships/image" Target="../media/image13.png"/><Relationship Id="rId9" Type="http://schemas.openxmlformats.org/officeDocument/2006/relationships/hyperlink" Target="https://youtu.be/wdofji_AW5A?t=1800"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facebook.com/cdhl45/" TargetMode="External"/><Relationship Id="rId2" Type="http://schemas.openxmlformats.org/officeDocument/2006/relationships/hyperlink" Target="https://handisportloiret.fr/" TargetMode="Externa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hyperlink" Target="mailto:benjamin.lalanne@civitime.com" TargetMode="External"/><Relationship Id="rId7"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13.png"/><Relationship Id="rId4" Type="http://schemas.openxmlformats.org/officeDocument/2006/relationships/hyperlink" Target="http://www.civitime.com/"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action-handicap.org/2021/01/13/video-de-sensibilisation-au-handicap/" TargetMode="External"/><Relationship Id="rId7" Type="http://schemas.openxmlformats.org/officeDocument/2006/relationships/image" Target="../media/image27.jpeg"/><Relationship Id="rId2" Type="http://schemas.openxmlformats.org/officeDocument/2006/relationships/hyperlink" Target="https://action-handicap.org/" TargetMode="Externa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31.png"/><Relationship Id="rId2" Type="http://schemas.openxmlformats.org/officeDocument/2006/relationships/hyperlink" Target="https://www.goodstoknow.fr/" TargetMode="Externa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8" Type="http://schemas.openxmlformats.org/officeDocument/2006/relationships/hyperlink" Target="https://agence-bbird.fr/bbird-catalogue-fiches/escapegame-alcarbone.pdf" TargetMode="External"/><Relationship Id="rId3" Type="http://schemas.openxmlformats.org/officeDocument/2006/relationships/hyperlink" Target="http://www.agence-bbird.fr/" TargetMode="External"/><Relationship Id="rId7" Type="http://schemas.openxmlformats.org/officeDocument/2006/relationships/image" Target="../media/image33.png"/><Relationship Id="rId2" Type="http://schemas.openxmlformats.org/officeDocument/2006/relationships/hyperlink" Target="https://www.agefiph.fr/actualites-handicap/handipoursuite-un-jeu-de-societe-pour-tester-vos-connaissances-sur-le-handicap" TargetMode="Externa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13.png"/><Relationship Id="rId4" Type="http://schemas.openxmlformats.org/officeDocument/2006/relationships/hyperlink" Target="https://agence-bbird.fr/bbird-catalogue-fiches/mosaique.pdf" TargetMode="External"/><Relationship Id="rId9" Type="http://schemas.openxmlformats.org/officeDocument/2006/relationships/image" Target="../media/image34.jpeg"/></Relationships>
</file>

<file path=ppt/slides/_rels/slide12.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35.emf"/><Relationship Id="rId3" Type="http://schemas.openxmlformats.org/officeDocument/2006/relationships/notesSlide" Target="../notesSlides/notesSlide3.xml"/><Relationship Id="rId7" Type="http://schemas.openxmlformats.org/officeDocument/2006/relationships/image" Target="../media/image36.jpeg"/><Relationship Id="rId12"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3.png"/><Relationship Id="rId11" Type="http://schemas.openxmlformats.org/officeDocument/2006/relationships/image" Target="../media/image40.png"/><Relationship Id="rId5" Type="http://schemas.openxmlformats.org/officeDocument/2006/relationships/hyperlink" Target="mailto:contact.cais@apirjso-couronnerie.fr" TargetMode="External"/><Relationship Id="rId10" Type="http://schemas.openxmlformats.org/officeDocument/2006/relationships/image" Target="../media/image39.png"/><Relationship Id="rId4" Type="http://schemas.openxmlformats.org/officeDocument/2006/relationships/hyperlink" Target="https://cais-centre.fr/" TargetMode="External"/><Relationship Id="rId9" Type="http://schemas.openxmlformats.org/officeDocument/2006/relationships/image" Target="../media/image38.png"/><Relationship Id="rId14" Type="http://schemas.openxmlformats.org/officeDocument/2006/relationships/image" Target="../media/image41.png"/></Relationships>
</file>

<file path=ppt/slides/_rels/slide13.xml.rels><?xml version="1.0" encoding="UTF-8" standalone="yes"?>
<Relationships xmlns="http://schemas.openxmlformats.org/package/2006/relationships"><Relationship Id="rId8" Type="http://schemas.openxmlformats.org/officeDocument/2006/relationships/hyperlink" Target="https://compagnielaclef.fr/actions-ciblees/actions-en-entreprise/faire-passer-vos-messages/" TargetMode="External"/><Relationship Id="rId3" Type="http://schemas.openxmlformats.org/officeDocument/2006/relationships/hyperlink" Target="https://compagnielaclef.fr/" TargetMode="External"/><Relationship Id="rId7" Type="http://schemas.openxmlformats.org/officeDocument/2006/relationships/hyperlink" Target="mailto:contact@laclef37.fr"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s://compagnielaclef.fr/actions-ciblees/actions-socio-educatives/theatre-forum/" TargetMode="External"/><Relationship Id="rId5" Type="http://schemas.openxmlformats.org/officeDocument/2006/relationships/image" Target="../media/image42.jpeg"/><Relationship Id="rId10" Type="http://schemas.openxmlformats.org/officeDocument/2006/relationships/image" Target="../media/image44.jpeg"/><Relationship Id="rId4" Type="http://schemas.openxmlformats.org/officeDocument/2006/relationships/image" Target="../media/image13.png"/><Relationship Id="rId9" Type="http://schemas.openxmlformats.org/officeDocument/2006/relationships/image" Target="../media/image43.jpe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mailto:Lhumbert@upandgo.fr" TargetMode="External"/><Relationship Id="rId1" Type="http://schemas.openxmlformats.org/officeDocument/2006/relationships/slideLayout" Target="../slideLayouts/slideLayout2.xml"/><Relationship Id="rId6" Type="http://schemas.openxmlformats.org/officeDocument/2006/relationships/image" Target="../media/image47.jpeg"/><Relationship Id="rId5" Type="http://schemas.openxmlformats.org/officeDocument/2006/relationships/image" Target="../media/image46.png"/><Relationship Id="rId4" Type="http://schemas.openxmlformats.org/officeDocument/2006/relationships/image" Target="../media/image45.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0.jpg"/><Relationship Id="rId5" Type="http://schemas.openxmlformats.org/officeDocument/2006/relationships/image" Target="../media/image49.jpg"/><Relationship Id="rId4" Type="http://schemas.openxmlformats.org/officeDocument/2006/relationships/image" Target="../media/image48.jpg"/></Relationships>
</file>

<file path=ppt/slides/_rels/slide16.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hyperlink" Target="https://t-pascap.fr/" TargetMode="External"/><Relationship Id="rId7" Type="http://schemas.openxmlformats.org/officeDocument/2006/relationships/image" Target="../media/image5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52.png"/><Relationship Id="rId11" Type="http://schemas.openxmlformats.org/officeDocument/2006/relationships/hyperlink" Target="https://t-pascap.fr/handicapsules/" TargetMode="External"/><Relationship Id="rId5" Type="http://schemas.openxmlformats.org/officeDocument/2006/relationships/image" Target="../media/image51.png"/><Relationship Id="rId10" Type="http://schemas.openxmlformats.org/officeDocument/2006/relationships/image" Target="../media/image56.gif"/><Relationship Id="rId4" Type="http://schemas.openxmlformats.org/officeDocument/2006/relationships/image" Target="../media/image13.png"/><Relationship Id="rId9" Type="http://schemas.openxmlformats.org/officeDocument/2006/relationships/image" Target="../media/image55.png"/></Relationships>
</file>

<file path=ppt/slides/_rels/slide17.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60.png"/><Relationship Id="rId11" Type="http://schemas.openxmlformats.org/officeDocument/2006/relationships/image" Target="../media/image65.png"/><Relationship Id="rId5" Type="http://schemas.openxmlformats.org/officeDocument/2006/relationships/image" Target="../media/image59.png"/><Relationship Id="rId10" Type="http://schemas.openxmlformats.org/officeDocument/2006/relationships/image" Target="../media/image64.png"/><Relationship Id="rId4" Type="http://schemas.openxmlformats.org/officeDocument/2006/relationships/image" Target="../media/image58.png"/><Relationship Id="rId9" Type="http://schemas.openxmlformats.org/officeDocument/2006/relationships/image" Target="../media/image63.png"/></Relationships>
</file>

<file path=ppt/slides/_rels/slide18.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66.png"/><Relationship Id="rId7" Type="http://schemas.openxmlformats.org/officeDocument/2006/relationships/image" Target="../media/image69.png"/><Relationship Id="rId2" Type="http://schemas.openxmlformats.org/officeDocument/2006/relationships/hyperlink" Target="http://guichets-fermes.com/" TargetMode="External"/><Relationship Id="rId1" Type="http://schemas.openxmlformats.org/officeDocument/2006/relationships/slideLayout" Target="../slideLayouts/slideLayout2.xml"/><Relationship Id="rId6" Type="http://schemas.openxmlformats.org/officeDocument/2006/relationships/image" Target="../media/image68.png"/><Relationship Id="rId11" Type="http://schemas.openxmlformats.org/officeDocument/2006/relationships/image" Target="../media/image73.png"/><Relationship Id="rId5" Type="http://schemas.openxmlformats.org/officeDocument/2006/relationships/image" Target="../media/image67.png"/><Relationship Id="rId10" Type="http://schemas.openxmlformats.org/officeDocument/2006/relationships/image" Target="../media/image72.png"/><Relationship Id="rId4" Type="http://schemas.openxmlformats.org/officeDocument/2006/relationships/image" Target="../media/image13.png"/><Relationship Id="rId9" Type="http://schemas.openxmlformats.org/officeDocument/2006/relationships/image" Target="../media/image71.png"/></Relationships>
</file>

<file path=ppt/slides/_rels/slide1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77.jpeg"/><Relationship Id="rId5" Type="http://schemas.openxmlformats.org/officeDocument/2006/relationships/image" Target="../media/image76.jpeg"/><Relationship Id="rId4" Type="http://schemas.openxmlformats.org/officeDocument/2006/relationships/image" Target="../media/image75.jpeg"/></Relationships>
</file>

<file path=ppt/slides/_rels/slide20.xml.rels><?xml version="1.0" encoding="UTF-8" standalone="yes"?>
<Relationships xmlns="http://schemas.openxmlformats.org/package/2006/relationships"><Relationship Id="rId3" Type="http://schemas.openxmlformats.org/officeDocument/2006/relationships/hyperlink" Target="mailto:thea.martin@artify.fr" TargetMode="External"/><Relationship Id="rId2" Type="http://schemas.openxmlformats.org/officeDocument/2006/relationships/hyperlink" Target="http://www.artify.fr/" TargetMode="Externa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79.png"/><Relationship Id="rId4" Type="http://schemas.openxmlformats.org/officeDocument/2006/relationships/image" Target="../media/image7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12190413" cy="6858000"/>
          </a:xfrm>
          <a:prstGeom prst="rect">
            <a:avLst/>
          </a:prstGeom>
          <a:solidFill>
            <a:srgbClr val="5F12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Google Shape;146;p1"/>
          <p:cNvSpPr txBox="1"/>
          <p:nvPr/>
        </p:nvSpPr>
        <p:spPr>
          <a:xfrm>
            <a:off x="1" y="1124744"/>
            <a:ext cx="12190412" cy="1815841"/>
          </a:xfrm>
          <a:prstGeom prst="rect">
            <a:avLst/>
          </a:prstGeom>
          <a:noFill/>
          <a:ln>
            <a:noFill/>
          </a:ln>
        </p:spPr>
        <p:txBody>
          <a:bodyPr spcFirstLastPara="1" wrap="square" lIns="91425" tIns="45700" rIns="91425" bIns="45700" anchor="t" anchorCtr="0">
            <a:spAutoFit/>
          </a:bodyPr>
          <a:lstStyle/>
          <a:p>
            <a:pPr algn="ctr">
              <a:buClr>
                <a:srgbClr val="000000"/>
              </a:buClr>
              <a:buSzPts val="4000"/>
            </a:pPr>
            <a:r>
              <a:rPr lang="fr-FR" sz="4000" b="1" kern="0" dirty="0">
                <a:solidFill>
                  <a:srgbClr val="FFFFFF"/>
                </a:solidFill>
                <a:latin typeface="Calibri"/>
                <a:ea typeface="Calibri"/>
                <a:cs typeface="Calibri"/>
                <a:sym typeface="Calibri"/>
              </a:rPr>
              <a:t>Les Rencontres Régionales</a:t>
            </a:r>
          </a:p>
          <a:p>
            <a:pPr algn="ctr">
              <a:buClr>
                <a:srgbClr val="000000"/>
              </a:buClr>
              <a:buSzPts val="4000"/>
            </a:pPr>
            <a:r>
              <a:rPr lang="fr-FR" sz="4000" b="1" kern="0" dirty="0">
                <a:solidFill>
                  <a:srgbClr val="FFFFFF"/>
                </a:solidFill>
                <a:latin typeface="Calibri"/>
                <a:ea typeface="Calibri"/>
                <a:cs typeface="Calibri"/>
                <a:sym typeface="Calibri"/>
              </a:rPr>
              <a:t>de la Sensibilisation au Handicap</a:t>
            </a:r>
          </a:p>
          <a:p>
            <a:pPr algn="ctr">
              <a:buClr>
                <a:srgbClr val="000000"/>
              </a:buClr>
              <a:buSzPts val="4000"/>
            </a:pPr>
            <a:r>
              <a:rPr lang="fr-FR" sz="3200" i="1" kern="0" dirty="0">
                <a:solidFill>
                  <a:srgbClr val="FFFFFF"/>
                </a:solidFill>
                <a:latin typeface="Calibri"/>
                <a:ea typeface="Calibri"/>
                <a:cs typeface="Calibri"/>
                <a:sym typeface="Calibri"/>
              </a:rPr>
              <a:t>100% digitales </a:t>
            </a:r>
          </a:p>
        </p:txBody>
      </p:sp>
      <p:sp>
        <p:nvSpPr>
          <p:cNvPr id="7" name="ZoneTexte 6"/>
          <p:cNvSpPr txBox="1"/>
          <p:nvPr/>
        </p:nvSpPr>
        <p:spPr>
          <a:xfrm>
            <a:off x="6023198" y="4725144"/>
            <a:ext cx="5810597" cy="584775"/>
          </a:xfrm>
          <a:prstGeom prst="rect">
            <a:avLst/>
          </a:prstGeom>
          <a:noFill/>
        </p:spPr>
        <p:txBody>
          <a:bodyPr wrap="square" rtlCol="0">
            <a:spAutoFit/>
          </a:bodyPr>
          <a:lstStyle/>
          <a:p>
            <a:pPr algn="r"/>
            <a:r>
              <a:rPr lang="fr-FR" sz="3200" kern="0" dirty="0">
                <a:solidFill>
                  <a:srgbClr val="FFFFFF"/>
                </a:solidFill>
                <a:latin typeface="Calibri"/>
                <a:ea typeface="Calibri"/>
                <a:cs typeface="Calibri"/>
                <a:sym typeface="Calibri"/>
              </a:rPr>
              <a:t>03 mars 2022</a:t>
            </a:r>
          </a:p>
        </p:txBody>
      </p:sp>
      <p:sp>
        <p:nvSpPr>
          <p:cNvPr id="8" name="Rectangle 7"/>
          <p:cNvSpPr/>
          <p:nvPr/>
        </p:nvSpPr>
        <p:spPr>
          <a:xfrm>
            <a:off x="0" y="5661248"/>
            <a:ext cx="12190413" cy="11967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 name="Image 12"/>
          <p:cNvPicPr>
            <a:picLocks noChangeAspect="1"/>
          </p:cNvPicPr>
          <p:nvPr/>
        </p:nvPicPr>
        <p:blipFill>
          <a:blip r:embed="rId2" cstate="print">
            <a:extLst>
              <a:ext uri="{28A0092B-C50C-407E-A947-70E740481C1C}">
                <a14:useLocalDpi xmlns:a14="http://schemas.microsoft.com/office/drawing/2010/main" val="0"/>
              </a:ext>
            </a:extLst>
          </a:blip>
          <a:srcRect r="78747"/>
          <a:stretch>
            <a:fillRect/>
          </a:stretch>
        </p:blipFill>
        <p:spPr>
          <a:xfrm>
            <a:off x="406573" y="260648"/>
            <a:ext cx="936105" cy="1008112"/>
          </a:xfrm>
          <a:prstGeom prst="rect">
            <a:avLst/>
          </a:prstGeom>
        </p:spPr>
      </p:pic>
      <p:sp>
        <p:nvSpPr>
          <p:cNvPr id="15" name="Triangle rectangle 14"/>
          <p:cNvSpPr/>
          <p:nvPr/>
        </p:nvSpPr>
        <p:spPr>
          <a:xfrm>
            <a:off x="0" y="3861048"/>
            <a:ext cx="3790950" cy="1800200"/>
          </a:xfrm>
          <a:prstGeom prst="rtTriangle">
            <a:avLst/>
          </a:prstGeom>
          <a:solidFill>
            <a:srgbClr val="EC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Imag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2558" y="5898616"/>
            <a:ext cx="3456384" cy="791107"/>
          </a:xfrm>
          <a:prstGeom prst="rect">
            <a:avLst/>
          </a:prstGeom>
        </p:spPr>
      </p:pic>
      <p:pic>
        <p:nvPicPr>
          <p:cNvPr id="1030" name="Picture 6" descr="H:\2022\01-INFOGRAPHIE\COM UNE DIFF\SPATIAL CHAT_ Les Rencontres de la Sensibilisation\Objets\Table-Basse.png"/>
          <p:cNvPicPr>
            <a:picLocks noChangeAspect="1" noChangeArrowheads="1"/>
          </p:cNvPicPr>
          <p:nvPr/>
        </p:nvPicPr>
        <p:blipFill>
          <a:blip r:embed="rId3" cstate="print"/>
          <a:srcRect/>
          <a:stretch>
            <a:fillRect/>
          </a:stretch>
        </p:blipFill>
        <p:spPr bwMode="auto">
          <a:xfrm>
            <a:off x="550590" y="4077072"/>
            <a:ext cx="2566815" cy="2566815"/>
          </a:xfrm>
          <a:prstGeom prst="rect">
            <a:avLst/>
          </a:prstGeom>
          <a:noFill/>
        </p:spPr>
      </p:pic>
      <p:pic>
        <p:nvPicPr>
          <p:cNvPr id="1026" name="Picture 2" descr="H:\2022\01-INFOGRAPHIE\COM UNE DIFF\SPATIAL CHAT_ Les Rencontres de la Sensibilisation\Objets\Plante022.png"/>
          <p:cNvPicPr>
            <a:picLocks noChangeAspect="1" noChangeArrowheads="1"/>
          </p:cNvPicPr>
          <p:nvPr/>
        </p:nvPicPr>
        <p:blipFill>
          <a:blip r:embed="rId4" cstate="print"/>
          <a:srcRect/>
          <a:stretch>
            <a:fillRect/>
          </a:stretch>
        </p:blipFill>
        <p:spPr bwMode="auto">
          <a:xfrm>
            <a:off x="190550" y="4005064"/>
            <a:ext cx="607897" cy="1846114"/>
          </a:xfrm>
          <a:prstGeom prst="rect">
            <a:avLst/>
          </a:prstGeom>
          <a:noFill/>
        </p:spPr>
      </p:pic>
      <p:pic>
        <p:nvPicPr>
          <p:cNvPr id="1029" name="Picture 5" descr="H:\2022\01-INFOGRAPHIE\COM UNE DIFF\SPATIAL CHAT_ Les Rencontres de la Sensibilisation\Elements\AGEFIPH_LOGO_RVB.png"/>
          <p:cNvPicPr>
            <a:picLocks noChangeAspect="1" noChangeArrowheads="1"/>
          </p:cNvPicPr>
          <p:nvPr/>
        </p:nvPicPr>
        <p:blipFill>
          <a:blip r:embed="rId5" cstate="print"/>
          <a:srcRect/>
          <a:stretch>
            <a:fillRect/>
          </a:stretch>
        </p:blipFill>
        <p:spPr bwMode="auto">
          <a:xfrm>
            <a:off x="9767614" y="5949280"/>
            <a:ext cx="2127845" cy="66377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0" y="1268760"/>
            <a:ext cx="12190413" cy="2088232"/>
          </a:xfrm>
          <a:prstGeom prst="rect">
            <a:avLst/>
          </a:prstGeom>
          <a:solidFill>
            <a:srgbClr val="5F12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p:nvSpPr>
        <p:spPr>
          <a:xfrm>
            <a:off x="0" y="6381328"/>
            <a:ext cx="12190413" cy="476672"/>
          </a:xfrm>
          <a:prstGeom prst="rect">
            <a:avLst/>
          </a:prstGeom>
          <a:solidFill>
            <a:srgbClr val="5F12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3"/>
          <p:cNvSpPr txBox="1"/>
          <p:nvPr/>
        </p:nvSpPr>
        <p:spPr>
          <a:xfrm>
            <a:off x="262558" y="908720"/>
            <a:ext cx="11665296" cy="2952328"/>
          </a:xfrm>
          <a:prstGeom prst="rect">
            <a:avLst/>
          </a:prstGeom>
          <a:solidFill>
            <a:srgbClr val="EC6500"/>
          </a:solidFill>
          <a:ln>
            <a:noFill/>
          </a:ln>
        </p:spPr>
        <p:txBody>
          <a:bodyPr wrap="square" lIns="540000" tIns="144000" rIns="540000" bIns="144000" rtlCol="0">
            <a:noAutofit/>
          </a:bodyPr>
          <a:lstStyle/>
          <a:p>
            <a:pPr algn="just"/>
            <a:r>
              <a:rPr lang="fr-FR" sz="1600" dirty="0">
                <a:solidFill>
                  <a:schemeClr val="bg1"/>
                </a:solidFill>
              </a:rPr>
              <a:t>Animé par l’</a:t>
            </a:r>
            <a:r>
              <a:rPr lang="fr-FR" sz="1600" dirty="0" err="1">
                <a:solidFill>
                  <a:schemeClr val="bg1"/>
                </a:solidFill>
              </a:rPr>
              <a:t>Agefiph</a:t>
            </a:r>
            <a:r>
              <a:rPr lang="fr-FR" sz="1600" dirty="0">
                <a:solidFill>
                  <a:schemeClr val="bg1"/>
                </a:solidFill>
              </a:rPr>
              <a:t>, le Réseau des Référents Handicap Entreprises est ouvert aux employeurs qui souhaitent :</a:t>
            </a:r>
          </a:p>
          <a:p>
            <a:pPr algn="just"/>
            <a:endParaRPr lang="fr-FR" sz="1600" dirty="0">
              <a:solidFill>
                <a:schemeClr val="bg1"/>
              </a:solidFill>
            </a:endParaRPr>
          </a:p>
          <a:p>
            <a:pPr marL="285750" indent="-285750" algn="just">
              <a:buFontTx/>
              <a:buChar char="-"/>
            </a:pPr>
            <a:r>
              <a:rPr lang="fr-FR" sz="1600" b="1" dirty="0">
                <a:solidFill>
                  <a:schemeClr val="bg1"/>
                </a:solidFill>
              </a:rPr>
              <a:t>partager leur expérience </a:t>
            </a:r>
            <a:r>
              <a:rPr lang="fr-FR" sz="1600" dirty="0">
                <a:solidFill>
                  <a:schemeClr val="bg1"/>
                </a:solidFill>
              </a:rPr>
              <a:t>avec d'autres référents handicap,</a:t>
            </a:r>
          </a:p>
          <a:p>
            <a:pPr marL="285750" indent="-285750" algn="just">
              <a:buFontTx/>
              <a:buChar char="-"/>
            </a:pPr>
            <a:r>
              <a:rPr lang="fr-FR" sz="1600" b="1" dirty="0">
                <a:solidFill>
                  <a:schemeClr val="bg1"/>
                </a:solidFill>
              </a:rPr>
              <a:t>rencontrer d'autres employeurs </a:t>
            </a:r>
            <a:r>
              <a:rPr lang="fr-FR" sz="1600" dirty="0">
                <a:solidFill>
                  <a:schemeClr val="bg1"/>
                </a:solidFill>
              </a:rPr>
              <a:t>du même secteur d’activités ou pas,</a:t>
            </a:r>
          </a:p>
          <a:p>
            <a:pPr marL="285750" indent="-285750" algn="just">
              <a:buFontTx/>
              <a:buChar char="-"/>
            </a:pPr>
            <a:r>
              <a:rPr lang="fr-FR" sz="1600" b="1" dirty="0">
                <a:solidFill>
                  <a:schemeClr val="bg1"/>
                </a:solidFill>
              </a:rPr>
              <a:t>trouver des sources d'inspiration </a:t>
            </a:r>
            <a:r>
              <a:rPr lang="fr-FR" sz="1600" dirty="0">
                <a:solidFill>
                  <a:schemeClr val="bg1"/>
                </a:solidFill>
              </a:rPr>
              <a:t>pour mener des actions en faveur de l'emploi des personnes handicapées</a:t>
            </a:r>
          </a:p>
          <a:p>
            <a:pPr marL="285750" indent="-285750" algn="just">
              <a:buFontTx/>
              <a:buChar char="-"/>
            </a:pPr>
            <a:endParaRPr lang="fr-FR" sz="1600" dirty="0">
              <a:solidFill>
                <a:schemeClr val="bg1"/>
              </a:solidFill>
            </a:endParaRPr>
          </a:p>
          <a:p>
            <a:pPr algn="just"/>
            <a:r>
              <a:rPr lang="fr-FR" sz="1600" dirty="0">
                <a:solidFill>
                  <a:schemeClr val="bg1"/>
                </a:solidFill>
              </a:rPr>
              <a:t>Ce réseau propose tout au long de l’année des activités variées : ateliers d’échanges de pratiques, webinaires, ateliers de </a:t>
            </a:r>
            <a:r>
              <a:rPr lang="fr-FR" sz="1600" dirty="0" err="1">
                <a:solidFill>
                  <a:schemeClr val="bg1"/>
                </a:solidFill>
              </a:rPr>
              <a:t>co</a:t>
            </a:r>
            <a:r>
              <a:rPr lang="fr-FR" sz="1600" dirty="0">
                <a:solidFill>
                  <a:schemeClr val="bg1"/>
                </a:solidFill>
              </a:rPr>
              <a:t>-développement, modules de professionnalisation des référents handicap entreprises, etc.</a:t>
            </a:r>
          </a:p>
          <a:p>
            <a:pPr algn="just"/>
            <a:endParaRPr lang="fr-FR" sz="1600" dirty="0">
              <a:solidFill>
                <a:schemeClr val="bg1"/>
              </a:solidFill>
            </a:endParaRPr>
          </a:p>
          <a:p>
            <a:pPr algn="just"/>
            <a:r>
              <a:rPr lang="fr-FR" sz="1600" dirty="0">
                <a:solidFill>
                  <a:schemeClr val="bg1"/>
                </a:solidFill>
              </a:rPr>
              <a:t>Destiné aux référents handicap, il s’adresse également à toutes les personnes qui font avancer l’inclusion des personnes handicapées dans leur entreprise</a:t>
            </a:r>
          </a:p>
        </p:txBody>
      </p:sp>
      <p:sp>
        <p:nvSpPr>
          <p:cNvPr id="5" name="ZoneTexte 4"/>
          <p:cNvSpPr txBox="1"/>
          <p:nvPr/>
        </p:nvSpPr>
        <p:spPr>
          <a:xfrm>
            <a:off x="1846734" y="4026696"/>
            <a:ext cx="9289032" cy="2570656"/>
          </a:xfrm>
          <a:prstGeom prst="rect">
            <a:avLst/>
          </a:prstGeom>
          <a:noFill/>
          <a:ln>
            <a:noFill/>
          </a:ln>
        </p:spPr>
        <p:txBody>
          <a:bodyPr wrap="square" rtlCol="0">
            <a:noAutofit/>
          </a:bodyPr>
          <a:lstStyle/>
          <a:p>
            <a:pPr algn="just"/>
            <a:r>
              <a:rPr lang="fr-FR" sz="1600" dirty="0"/>
              <a:t>Pour la première fois en Centre Val de Loire le réseau vous propose les Rencontres Régionales de la Sensibilisation au Handicap qui vous permettront de :</a:t>
            </a:r>
          </a:p>
          <a:p>
            <a:pPr marL="285750" indent="-285750" algn="just">
              <a:buFontTx/>
              <a:buChar char="-"/>
            </a:pPr>
            <a:r>
              <a:rPr lang="fr-FR" sz="1600" b="1" dirty="0"/>
              <a:t>Découvrir des actions et outils de sensibilisation </a:t>
            </a:r>
            <a:r>
              <a:rPr lang="fr-FR" sz="1600" dirty="0"/>
              <a:t>proposés en C</a:t>
            </a:r>
            <a:r>
              <a:rPr lang="fr-FR" sz="1600" dirty="0" smtClean="0"/>
              <a:t>entre Val de Loire et </a:t>
            </a:r>
            <a:r>
              <a:rPr lang="fr-FR" sz="1600" dirty="0"/>
              <a:t>d’en avoir la démonstration,</a:t>
            </a:r>
          </a:p>
          <a:p>
            <a:pPr marL="285750" indent="-285750" algn="just">
              <a:buFontTx/>
              <a:buChar char="-"/>
            </a:pPr>
            <a:r>
              <a:rPr lang="fr-FR" sz="1600" b="1" dirty="0"/>
              <a:t>Prendre contact avec des prestataires </a:t>
            </a:r>
            <a:r>
              <a:rPr lang="fr-FR" sz="1600" dirty="0"/>
              <a:t>et échanger avec eux,</a:t>
            </a:r>
          </a:p>
          <a:p>
            <a:pPr marL="285750" indent="-285750" algn="just">
              <a:buFontTx/>
              <a:buChar char="-"/>
            </a:pPr>
            <a:r>
              <a:rPr lang="fr-FR" sz="1600" b="1" dirty="0"/>
              <a:t>Bénéficier du retour d’expériences </a:t>
            </a:r>
            <a:r>
              <a:rPr lang="fr-FR" sz="1600" dirty="0"/>
              <a:t>d’entreprises sur les actions et outils proposés.</a:t>
            </a:r>
          </a:p>
          <a:p>
            <a:pPr algn="just"/>
            <a:endParaRPr lang="fr-FR" sz="1600" dirty="0"/>
          </a:p>
          <a:p>
            <a:pPr algn="just"/>
            <a:r>
              <a:rPr lang="fr-FR" sz="1600" dirty="0"/>
              <a:t>Que ce soit pour une </a:t>
            </a:r>
            <a:r>
              <a:rPr lang="fr-FR" sz="1600" b="1" dirty="0"/>
              <a:t>action sur site ou à distance</a:t>
            </a:r>
            <a:r>
              <a:rPr lang="fr-FR" sz="1600" dirty="0"/>
              <a:t>, faisant appel au </a:t>
            </a:r>
            <a:r>
              <a:rPr lang="fr-FR" sz="1600" b="1" dirty="0"/>
              <a:t>digital</a:t>
            </a:r>
            <a:r>
              <a:rPr lang="fr-FR" sz="1600" dirty="0"/>
              <a:t>, au </a:t>
            </a:r>
            <a:r>
              <a:rPr lang="fr-FR" sz="1600" b="1" dirty="0"/>
              <a:t>sport</a:t>
            </a:r>
            <a:r>
              <a:rPr lang="fr-FR" sz="1600" dirty="0"/>
              <a:t>, au </a:t>
            </a:r>
            <a:r>
              <a:rPr lang="fr-FR" sz="1600" b="1" dirty="0"/>
              <a:t>théâtre</a:t>
            </a:r>
            <a:r>
              <a:rPr lang="fr-FR" sz="1600" dirty="0"/>
              <a:t> ou encore à la </a:t>
            </a:r>
            <a:r>
              <a:rPr lang="fr-FR" sz="1600" b="1" dirty="0"/>
              <a:t>réalité augmentée</a:t>
            </a:r>
            <a:r>
              <a:rPr lang="fr-FR" sz="1600" dirty="0"/>
              <a:t>, ces Rencontres sont conçues pour vous permettre de trouver les réponses à votre besoin.</a:t>
            </a:r>
          </a:p>
        </p:txBody>
      </p:sp>
      <p:sp>
        <p:nvSpPr>
          <p:cNvPr id="7" name="Rectangle 6"/>
          <p:cNvSpPr/>
          <p:nvPr/>
        </p:nvSpPr>
        <p:spPr>
          <a:xfrm flipH="1">
            <a:off x="1630710" y="4098704"/>
            <a:ext cx="72008" cy="2160240"/>
          </a:xfrm>
          <a:prstGeom prst="rect">
            <a:avLst/>
          </a:prstGeom>
          <a:solidFill>
            <a:srgbClr val="EC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8" name="Groupe 7"/>
          <p:cNvGrpSpPr/>
          <p:nvPr/>
        </p:nvGrpSpPr>
        <p:grpSpPr>
          <a:xfrm>
            <a:off x="406574" y="4170712"/>
            <a:ext cx="1178729" cy="1000731"/>
            <a:chOff x="332803" y="4612908"/>
            <a:chExt cx="1366078" cy="1195317"/>
          </a:xfrm>
        </p:grpSpPr>
        <p:pic>
          <p:nvPicPr>
            <p:cNvPr id="9" name="Imag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2803" y="4739852"/>
              <a:ext cx="1015411" cy="1016270"/>
            </a:xfrm>
            <a:prstGeom prst="rect">
              <a:avLst/>
            </a:prstGeom>
          </p:spPr>
        </p:pic>
        <p:pic>
          <p:nvPicPr>
            <p:cNvPr id="10" name="Image 9"/>
            <p:cNvPicPr>
              <a:picLocks noChangeAspect="1"/>
            </p:cNvPicPr>
            <p:nvPr/>
          </p:nvPicPr>
          <p:blipFill rotWithShape="1">
            <a:blip r:embed="rId4" cstate="print">
              <a:extLst>
                <a:ext uri="{28A0092B-C50C-407E-A947-70E740481C1C}">
                  <a14:useLocalDpi xmlns:a14="http://schemas.microsoft.com/office/drawing/2010/main" val="0"/>
                </a:ext>
              </a:extLst>
            </a:blip>
            <a:srcRect l="55434"/>
            <a:stretch/>
          </p:blipFill>
          <p:spPr>
            <a:xfrm>
              <a:off x="1166619" y="4612908"/>
              <a:ext cx="532262" cy="1195317"/>
            </a:xfrm>
            <a:prstGeom prst="rect">
              <a:avLst/>
            </a:prstGeom>
          </p:spPr>
        </p:pic>
      </p:grpSp>
      <p:grpSp>
        <p:nvGrpSpPr>
          <p:cNvPr id="11" name="Groupe 10"/>
          <p:cNvGrpSpPr/>
          <p:nvPr/>
        </p:nvGrpSpPr>
        <p:grpSpPr>
          <a:xfrm>
            <a:off x="10847734" y="116632"/>
            <a:ext cx="773566" cy="764704"/>
            <a:chOff x="10191539" y="0"/>
            <a:chExt cx="1745974" cy="1745974"/>
          </a:xfrm>
        </p:grpSpPr>
        <p:pic>
          <p:nvPicPr>
            <p:cNvPr id="12" name="Imag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91539" y="0"/>
              <a:ext cx="1745974" cy="1745974"/>
            </a:xfrm>
            <a:prstGeom prst="rect">
              <a:avLst/>
            </a:prstGeom>
          </p:spPr>
        </p:pic>
        <p:sp>
          <p:nvSpPr>
            <p:cNvPr id="13" name="Ellipse 12"/>
            <p:cNvSpPr/>
            <p:nvPr/>
          </p:nvSpPr>
          <p:spPr>
            <a:xfrm>
              <a:off x="10405110" y="129558"/>
              <a:ext cx="1318833" cy="1318833"/>
            </a:xfrm>
            <a:prstGeom prst="ellipse">
              <a:avLst/>
            </a:prstGeom>
            <a:noFill/>
            <a:ln w="28575">
              <a:solidFill>
                <a:srgbClr val="5F12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050" name="Picture 2" descr="H:\2022\01-INFOGRAPHIE\COM UNE DIFF\SPATIAL CHAT_ Les Rencontres de la Sensibilisation\Objets\Etagere-plante.png"/>
          <p:cNvPicPr>
            <a:picLocks noChangeAspect="1" noChangeArrowheads="1"/>
          </p:cNvPicPr>
          <p:nvPr/>
        </p:nvPicPr>
        <p:blipFill>
          <a:blip r:embed="rId6" cstate="print"/>
          <a:srcRect/>
          <a:stretch>
            <a:fillRect/>
          </a:stretch>
        </p:blipFill>
        <p:spPr bwMode="auto">
          <a:xfrm>
            <a:off x="10199662" y="3933056"/>
            <a:ext cx="2808312" cy="2808312"/>
          </a:xfrm>
          <a:prstGeom prst="rect">
            <a:avLst/>
          </a:prstGeom>
          <a:noFill/>
        </p:spPr>
      </p:pic>
      <p:pic>
        <p:nvPicPr>
          <p:cNvPr id="2051" name="Picture 3" descr="H:\2022\01-INFOGRAPHIE\COM UNE DIFF\SPATIAL CHAT_ Les Rencontres de la Sensibilisation\Objets\Fauteuil-couleur.png"/>
          <p:cNvPicPr>
            <a:picLocks noChangeAspect="1" noChangeArrowheads="1"/>
          </p:cNvPicPr>
          <p:nvPr/>
        </p:nvPicPr>
        <p:blipFill>
          <a:blip r:embed="rId7" cstate="print"/>
          <a:srcRect/>
          <a:stretch>
            <a:fillRect/>
          </a:stretch>
        </p:blipFill>
        <p:spPr bwMode="auto">
          <a:xfrm>
            <a:off x="118542" y="5445224"/>
            <a:ext cx="1512168" cy="1512168"/>
          </a:xfrm>
          <a:prstGeom prst="rect">
            <a:avLst/>
          </a:prstGeom>
          <a:noFill/>
        </p:spPr>
      </p:pic>
      <p:pic>
        <p:nvPicPr>
          <p:cNvPr id="2052" name="Picture 4" descr="H:\2022\01-INFOGRAPHIE\COM UNE DIFF\SPATIAL CHAT_ Les Rencontres de la Sensibilisation\Elements\AGEFIPH_LOGOBlanc_RVB.png"/>
          <p:cNvPicPr>
            <a:picLocks noChangeAspect="1" noChangeArrowheads="1"/>
          </p:cNvPicPr>
          <p:nvPr/>
        </p:nvPicPr>
        <p:blipFill>
          <a:blip r:embed="rId8" cstate="print"/>
          <a:srcRect/>
          <a:stretch>
            <a:fillRect/>
          </a:stretch>
        </p:blipFill>
        <p:spPr bwMode="auto">
          <a:xfrm>
            <a:off x="10055646" y="6453336"/>
            <a:ext cx="1080120" cy="336938"/>
          </a:xfrm>
          <a:prstGeom prst="rect">
            <a:avLst/>
          </a:prstGeom>
          <a:noFill/>
        </p:spPr>
      </p:pic>
      <p:pic>
        <p:nvPicPr>
          <p:cNvPr id="18" name="Image 17"/>
          <p:cNvPicPr>
            <a:picLocks noChangeAspect="1"/>
          </p:cNvPicPr>
          <p:nvPr/>
        </p:nvPicPr>
        <p:blipFill rotWithShape="1">
          <a:blip r:embed="rId9" cstate="print">
            <a:extLst>
              <a:ext uri="{28A0092B-C50C-407E-A947-70E740481C1C}">
                <a14:useLocalDpi xmlns:a14="http://schemas.microsoft.com/office/drawing/2010/main" val="0"/>
              </a:ext>
            </a:extLst>
          </a:blip>
          <a:srcRect r="78361"/>
          <a:stretch/>
        </p:blipFill>
        <p:spPr>
          <a:xfrm>
            <a:off x="550590" y="116632"/>
            <a:ext cx="682467" cy="721862"/>
          </a:xfrm>
          <a:prstGeom prst="rect">
            <a:avLst/>
          </a:prstGeom>
        </p:spPr>
      </p:pic>
      <p:sp>
        <p:nvSpPr>
          <p:cNvPr id="19" name="Google Shape;145;p1"/>
          <p:cNvSpPr txBox="1">
            <a:spLocks/>
          </p:cNvSpPr>
          <p:nvPr/>
        </p:nvSpPr>
        <p:spPr>
          <a:xfrm>
            <a:off x="1270670" y="260649"/>
            <a:ext cx="6027174" cy="432048"/>
          </a:xfrm>
          <a:prstGeom prst="rect">
            <a:avLst/>
          </a:prstGeom>
          <a:noFill/>
          <a:ln>
            <a:noFill/>
          </a:ln>
        </p:spPr>
        <p:txBody>
          <a:bodyPr spcFirstLastPara="1" vert="horz" wrap="square" lIns="91425" tIns="36000" rIns="91425" bIns="36000" rtlCol="0" anchor="t" anchorCtr="0">
            <a:no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fr-FR" sz="2400" b="1" dirty="0">
                <a:latin typeface="Arial Rounded MT Bold" panose="020F0704030504030204" pitchFamily="34" charset="0"/>
              </a:rPr>
              <a:t>Réseau des Référents Handicap</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0413" cy="6858000"/>
          </a:xfrm>
          <a:prstGeom prst="rect">
            <a:avLst/>
          </a:prstGeom>
          <a:solidFill>
            <a:srgbClr val="EC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Google Shape;145;p1"/>
          <p:cNvSpPr txBox="1">
            <a:spLocks/>
          </p:cNvSpPr>
          <p:nvPr/>
        </p:nvSpPr>
        <p:spPr>
          <a:xfrm>
            <a:off x="1558702" y="404664"/>
            <a:ext cx="8463516" cy="1077323"/>
          </a:xfrm>
          <a:prstGeom prst="rect">
            <a:avLst/>
          </a:prstGeom>
          <a:noFill/>
          <a:ln>
            <a:noFill/>
          </a:ln>
        </p:spPr>
        <p:txBody>
          <a:bodyPr spcFirstLastPara="1" wrap="square" lIns="91425" tIns="36000" rIns="91425" bIns="36000"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lt1"/>
              </a:buClr>
              <a:buSzPts val="4000"/>
              <a:buFont typeface="Calibri"/>
              <a:buNone/>
              <a:defRPr sz="4000" b="1"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fr-FR" sz="3200" kern="0" dirty="0"/>
              <a:t>Réseau des Référents Handicap</a:t>
            </a:r>
            <a:br>
              <a:rPr lang="fr-FR" sz="3200" kern="0" dirty="0"/>
            </a:br>
            <a:r>
              <a:rPr lang="fr-FR" sz="3200" b="0" kern="0" dirty="0"/>
              <a:t>Centre Val de Loire</a:t>
            </a:r>
          </a:p>
        </p:txBody>
      </p:sp>
      <p:sp>
        <p:nvSpPr>
          <p:cNvPr id="7" name="Rectangle 6"/>
          <p:cNvSpPr/>
          <p:nvPr/>
        </p:nvSpPr>
        <p:spPr>
          <a:xfrm>
            <a:off x="0" y="5661248"/>
            <a:ext cx="12190413" cy="11967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Picture 5" descr="H:\2022\01-INFOGRAPHIE\COM UNE DIFF\SPATIAL CHAT_ Les Rencontres de la Sensibilisation\Elements\AGEFIPH_LOGO_RVB.png"/>
          <p:cNvPicPr>
            <a:picLocks noChangeAspect="1" noChangeArrowheads="1"/>
          </p:cNvPicPr>
          <p:nvPr/>
        </p:nvPicPr>
        <p:blipFill>
          <a:blip r:embed="rId2" cstate="print"/>
          <a:srcRect/>
          <a:stretch>
            <a:fillRect/>
          </a:stretch>
        </p:blipFill>
        <p:spPr bwMode="auto">
          <a:xfrm>
            <a:off x="9767614" y="5949280"/>
            <a:ext cx="2127845" cy="663770"/>
          </a:xfrm>
          <a:prstGeom prst="rect">
            <a:avLst/>
          </a:prstGeom>
          <a:noFill/>
        </p:spPr>
      </p:pic>
      <p:pic>
        <p:nvPicPr>
          <p:cNvPr id="9" name="Imag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2558" y="5898616"/>
            <a:ext cx="3456384" cy="791107"/>
          </a:xfrm>
          <a:prstGeom prst="rect">
            <a:avLst/>
          </a:prstGeom>
        </p:spPr>
      </p:pic>
      <p:sp>
        <p:nvSpPr>
          <p:cNvPr id="11" name="Google Shape;146;p1"/>
          <p:cNvSpPr txBox="1"/>
          <p:nvPr/>
        </p:nvSpPr>
        <p:spPr>
          <a:xfrm>
            <a:off x="1" y="2564904"/>
            <a:ext cx="12190412" cy="707846"/>
          </a:xfrm>
          <a:prstGeom prst="rect">
            <a:avLst/>
          </a:prstGeom>
          <a:noFill/>
          <a:ln>
            <a:noFill/>
          </a:ln>
        </p:spPr>
        <p:txBody>
          <a:bodyPr spcFirstLastPara="1" wrap="square" lIns="91425" tIns="45700" rIns="91425" bIns="45700" anchor="t" anchorCtr="0">
            <a:spAutoFit/>
          </a:bodyPr>
          <a:lstStyle/>
          <a:p>
            <a:pPr algn="ctr">
              <a:buClr>
                <a:srgbClr val="000000"/>
              </a:buClr>
              <a:buSzPts val="4000"/>
            </a:pPr>
            <a:r>
              <a:rPr lang="fr-FR" sz="4000" b="1" kern="0" dirty="0">
                <a:solidFill>
                  <a:srgbClr val="FFFFFF"/>
                </a:solidFill>
                <a:latin typeface="Calibri"/>
                <a:ea typeface="Calibri"/>
                <a:cs typeface="Calibri"/>
                <a:sym typeface="Calibri"/>
              </a:rPr>
              <a:t>Présentation des exposants</a:t>
            </a:r>
          </a:p>
        </p:txBody>
      </p:sp>
      <p:pic>
        <p:nvPicPr>
          <p:cNvPr id="12" name="Image 11"/>
          <p:cNvPicPr>
            <a:picLocks noChangeAspect="1"/>
          </p:cNvPicPr>
          <p:nvPr/>
        </p:nvPicPr>
        <p:blipFill>
          <a:blip r:embed="rId3" cstate="print">
            <a:extLst>
              <a:ext uri="{28A0092B-C50C-407E-A947-70E740481C1C}">
                <a14:useLocalDpi xmlns:a14="http://schemas.microsoft.com/office/drawing/2010/main" val="0"/>
              </a:ext>
            </a:extLst>
          </a:blip>
          <a:srcRect r="78747"/>
          <a:stretch>
            <a:fillRect/>
          </a:stretch>
        </p:blipFill>
        <p:spPr>
          <a:xfrm>
            <a:off x="406573" y="260648"/>
            <a:ext cx="936105" cy="1008112"/>
          </a:xfrm>
          <a:prstGeom prst="rect">
            <a:avLst/>
          </a:prstGeom>
        </p:spPr>
      </p:pic>
      <p:pic>
        <p:nvPicPr>
          <p:cNvPr id="3075" name="Picture 3" descr="H:\2022\01-INFOGRAPHIE\COM UNE DIFF\SPATIAL CHAT_ Les Rencontres de la Sensibilisation\Objets\Meuble-plante.png"/>
          <p:cNvPicPr>
            <a:picLocks noChangeAspect="1" noChangeArrowheads="1"/>
          </p:cNvPicPr>
          <p:nvPr/>
        </p:nvPicPr>
        <p:blipFill>
          <a:blip r:embed="rId4" cstate="print"/>
          <a:srcRect/>
          <a:stretch>
            <a:fillRect/>
          </a:stretch>
        </p:blipFill>
        <p:spPr bwMode="auto">
          <a:xfrm>
            <a:off x="-385514" y="2708920"/>
            <a:ext cx="4464496" cy="4464496"/>
          </a:xfrm>
          <a:prstGeom prst="rect">
            <a:avLst/>
          </a:prstGeom>
          <a:noFill/>
        </p:spPr>
      </p:pic>
      <p:sp>
        <p:nvSpPr>
          <p:cNvPr id="15" name="Triangle rectangle 14"/>
          <p:cNvSpPr/>
          <p:nvPr/>
        </p:nvSpPr>
        <p:spPr>
          <a:xfrm flipH="1">
            <a:off x="8590013" y="3861048"/>
            <a:ext cx="3600400" cy="1800200"/>
          </a:xfrm>
          <a:prstGeom prst="rtTriangle">
            <a:avLst/>
          </a:prstGeom>
          <a:solidFill>
            <a:srgbClr val="5F12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074" name="Picture 2" descr="H:\2022\01-INFOGRAPHIE\COM UNE DIFF\SPATIAL CHAT_ Les Rencontres de la Sensibilisation\Objets\Pouf.png"/>
          <p:cNvPicPr>
            <a:picLocks noChangeAspect="1" noChangeArrowheads="1"/>
          </p:cNvPicPr>
          <p:nvPr/>
        </p:nvPicPr>
        <p:blipFill>
          <a:blip r:embed="rId5" cstate="print"/>
          <a:srcRect/>
          <a:stretch>
            <a:fillRect/>
          </a:stretch>
        </p:blipFill>
        <p:spPr bwMode="auto">
          <a:xfrm>
            <a:off x="9623598" y="4509120"/>
            <a:ext cx="1950442" cy="1950442"/>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7247335" y="1196752"/>
            <a:ext cx="4943078" cy="5661248"/>
          </a:xfrm>
          <a:prstGeom prst="rect">
            <a:avLst/>
          </a:prstGeom>
          <a:solidFill>
            <a:srgbClr val="EC6500">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a:t>Plus d’infos sur le jeu Handipoursuite en </a:t>
            </a:r>
            <a:r>
              <a:rPr lang="fr-FR">
                <a:hlinkClick r:id="rId2"/>
              </a:rPr>
              <a:t>cliquant ici</a:t>
            </a:r>
            <a:endParaRPr lang="fr-FR" dirty="0"/>
          </a:p>
        </p:txBody>
      </p:sp>
      <p:sp>
        <p:nvSpPr>
          <p:cNvPr id="17" name="Rectangle 16"/>
          <p:cNvSpPr/>
          <p:nvPr/>
        </p:nvSpPr>
        <p:spPr>
          <a:xfrm>
            <a:off x="2422798" y="1196752"/>
            <a:ext cx="4824536" cy="5661248"/>
          </a:xfrm>
          <a:prstGeom prst="rect">
            <a:avLst/>
          </a:prstGeom>
          <a:solidFill>
            <a:srgbClr val="5F1265">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a:t>Plus d’infos sur le jeu Handipoursuite en </a:t>
            </a:r>
            <a:r>
              <a:rPr lang="fr-FR">
                <a:hlinkClick r:id="rId2"/>
              </a:rPr>
              <a:t>cliquant ici</a:t>
            </a:r>
            <a:endParaRPr lang="fr-FR" dirty="0"/>
          </a:p>
        </p:txBody>
      </p:sp>
      <p:sp>
        <p:nvSpPr>
          <p:cNvPr id="14" name="Arrondir un rectangle avec un coin du même côté 13"/>
          <p:cNvSpPr/>
          <p:nvPr/>
        </p:nvSpPr>
        <p:spPr>
          <a:xfrm>
            <a:off x="262558" y="1656184"/>
            <a:ext cx="1944216" cy="648072"/>
          </a:xfrm>
          <a:prstGeom prst="round2SameRect">
            <a:avLst/>
          </a:prstGeom>
          <a:solidFill>
            <a:srgbClr val="5F12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Titre 6"/>
          <p:cNvSpPr txBox="1">
            <a:spLocks/>
          </p:cNvSpPr>
          <p:nvPr/>
        </p:nvSpPr>
        <p:spPr>
          <a:xfrm>
            <a:off x="2500799" y="264801"/>
            <a:ext cx="4666227" cy="1222284"/>
          </a:xfrm>
          <a:prstGeom prst="roundRect">
            <a:avLst>
              <a:gd name="adj" fmla="val 8838"/>
            </a:avLst>
          </a:prstGeom>
          <a:ln>
            <a:solidFill>
              <a:srgbClr val="5F1265"/>
            </a:solidFill>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fr-FR" sz="1800" b="1" dirty="0" err="1">
                <a:solidFill>
                  <a:srgbClr val="7030A0"/>
                </a:solidFill>
                <a:latin typeface="Arial Rounded MT Bold" panose="020F0704030504030204" pitchFamily="34" charset="0"/>
              </a:rPr>
              <a:t>Agefiph</a:t>
            </a:r>
            <a:r>
              <a:rPr lang="fr-FR" sz="1800" b="1" dirty="0">
                <a:latin typeface="Arial Rounded MT Bold" panose="020F0704030504030204" pitchFamily="34" charset="0"/>
              </a:rPr>
              <a:t/>
            </a:r>
            <a:br>
              <a:rPr lang="fr-FR" sz="1800" b="1" dirty="0">
                <a:latin typeface="Arial Rounded MT Bold" panose="020F0704030504030204" pitchFamily="34" charset="0"/>
              </a:rPr>
            </a:br>
            <a:r>
              <a:rPr lang="fr-FR" sz="1800" dirty="0"/>
              <a:t>35 avenue de Paris</a:t>
            </a:r>
          </a:p>
          <a:p>
            <a:r>
              <a:rPr lang="fr-FR" sz="1800" dirty="0"/>
              <a:t>45000 Orléans</a:t>
            </a:r>
            <a:br>
              <a:rPr lang="fr-FR" sz="1800" dirty="0"/>
            </a:br>
            <a:r>
              <a:rPr lang="fr-FR" sz="1800" dirty="0" smtClean="0">
                <a:hlinkClick r:id="rId3"/>
              </a:rPr>
              <a:t>https</a:t>
            </a:r>
            <a:r>
              <a:rPr lang="fr-FR" sz="1800" dirty="0">
                <a:hlinkClick r:id="rId3"/>
              </a:rPr>
              <a:t>://www.agefiph.fr/</a:t>
            </a:r>
            <a:endParaRPr lang="fr-FR" sz="1800" dirty="0"/>
          </a:p>
        </p:txBody>
      </p:sp>
      <p:sp>
        <p:nvSpPr>
          <p:cNvPr id="6" name="Titre 6"/>
          <p:cNvSpPr txBox="1">
            <a:spLocks/>
          </p:cNvSpPr>
          <p:nvPr/>
        </p:nvSpPr>
        <p:spPr>
          <a:xfrm>
            <a:off x="7311450" y="250433"/>
            <a:ext cx="4620355" cy="1236652"/>
          </a:xfrm>
          <a:prstGeom prst="roundRect">
            <a:avLst>
              <a:gd name="adj" fmla="val 4630"/>
            </a:avLst>
          </a:prstGeom>
          <a:ln>
            <a:solidFill>
              <a:srgbClr val="EC6500"/>
            </a:solidFill>
          </a:ln>
        </p:spPr>
        <p:style>
          <a:lnRef idx="2">
            <a:schemeClr val="accent6"/>
          </a:lnRef>
          <a:fillRef idx="1">
            <a:schemeClr val="lt1"/>
          </a:fillRef>
          <a:effectRef idx="0">
            <a:schemeClr val="accent6"/>
          </a:effectRef>
          <a:fontRef idx="minor">
            <a:schemeClr val="dk1"/>
          </a:fontRef>
        </p:style>
        <p:txBody>
          <a:bodyPr vert="horz" lIns="91440" tIns="45720" rIns="91440" bIns="45720" rtlCol="0" anchor="ctr">
            <a:noAutofit/>
          </a:bodyPr>
          <a:lstStyle>
            <a:defPPr>
              <a:defRPr lang="fr-FR"/>
            </a:defPPr>
            <a:lvl1pPr defTabSz="914377">
              <a:lnSpc>
                <a:spcPct val="90000"/>
              </a:lnSpc>
              <a:spcBef>
                <a:spcPct val="0"/>
              </a:spcBef>
              <a:buNone/>
              <a:defRPr b="1">
                <a:latin typeface="Arial Rounded MT Bold" panose="020F0704030504030204" pitchFamily="34" charset="0"/>
                <a:ea typeface="+mj-ea"/>
                <a:cs typeface="+mj-cs"/>
              </a:defRPr>
            </a:lvl1pPr>
          </a:lstStyle>
          <a:p>
            <a:r>
              <a:rPr lang="fr-FR" dirty="0">
                <a:solidFill>
                  <a:srgbClr val="EC6500"/>
                </a:solidFill>
              </a:rPr>
              <a:t>Interlocuteur</a:t>
            </a:r>
            <a:endParaRPr lang="fr-FR" sz="1600" b="0" dirty="0">
              <a:solidFill>
                <a:srgbClr val="EC6500"/>
              </a:solidFill>
            </a:endParaRPr>
          </a:p>
          <a:p>
            <a:endParaRPr lang="fr-FR" sz="1200" b="0" dirty="0">
              <a:latin typeface="+mj-lt"/>
            </a:endParaRPr>
          </a:p>
          <a:p>
            <a:pPr lvl="0"/>
            <a:r>
              <a:rPr lang="fr-FR" sz="1200" b="0" dirty="0"/>
              <a:t>entreprises.centre-val-de-loire@agefiph.asso.fr</a:t>
            </a:r>
          </a:p>
          <a:p>
            <a:pPr lvl="0"/>
            <a:r>
              <a:rPr lang="fr-FR" sz="1200" b="0" dirty="0"/>
              <a:t>0 800 11 10 09</a:t>
            </a:r>
          </a:p>
        </p:txBody>
      </p:sp>
      <p:sp>
        <p:nvSpPr>
          <p:cNvPr id="7" name="ZoneTexte 6"/>
          <p:cNvSpPr txBox="1"/>
          <p:nvPr/>
        </p:nvSpPr>
        <p:spPr>
          <a:xfrm>
            <a:off x="245750" y="1656184"/>
            <a:ext cx="1926931" cy="4914412"/>
          </a:xfrm>
          <a:prstGeom prst="roundRect">
            <a:avLst>
              <a:gd name="adj" fmla="val 5079"/>
            </a:avLst>
          </a:prstGeom>
          <a:noFill/>
          <a:ln w="25400">
            <a:noFill/>
          </a:ln>
        </p:spPr>
        <p:txBody>
          <a:bodyPr vert="horz" lIns="91440" tIns="45720" rIns="91440" bIns="45720" rtlCol="0" anchor="t">
            <a:noAutofit/>
          </a:bodyPr>
          <a:lstStyle>
            <a:defPPr>
              <a:defRPr lang="fr-FR"/>
            </a:defPPr>
            <a:lvl1pPr defTabSz="914377">
              <a:lnSpc>
                <a:spcPct val="90000"/>
              </a:lnSpc>
              <a:spcBef>
                <a:spcPct val="0"/>
              </a:spcBef>
              <a:buNone/>
              <a:defRPr b="1">
                <a:latin typeface="Arial Rounded MT Bold" panose="020F0704030504030204" pitchFamily="34" charset="0"/>
                <a:ea typeface="+mj-ea"/>
                <a:cs typeface="+mj-cs"/>
              </a:defRPr>
            </a:lvl1pPr>
          </a:lstStyle>
          <a:p>
            <a:pPr lvl="0"/>
            <a:r>
              <a:rPr lang="fr-FR" sz="1600" dirty="0">
                <a:solidFill>
                  <a:schemeClr val="bg1"/>
                </a:solidFill>
              </a:rPr>
              <a:t>Qui est  </a:t>
            </a:r>
            <a:r>
              <a:rPr lang="fr-FR" sz="1600" dirty="0" smtClean="0">
                <a:solidFill>
                  <a:schemeClr val="bg1"/>
                </a:solidFill>
              </a:rPr>
              <a:t>L’</a:t>
            </a:r>
            <a:r>
              <a:rPr lang="fr-FR" sz="1600" dirty="0" err="1" smtClean="0">
                <a:solidFill>
                  <a:schemeClr val="bg1"/>
                </a:solidFill>
              </a:rPr>
              <a:t>Agefiph</a:t>
            </a:r>
            <a:r>
              <a:rPr lang="fr-FR" sz="1600" dirty="0" smtClean="0">
                <a:solidFill>
                  <a:schemeClr val="bg1"/>
                </a:solidFill>
              </a:rPr>
              <a:t>  ? </a:t>
            </a:r>
            <a:endParaRPr lang="fr-FR" sz="1600" dirty="0">
              <a:solidFill>
                <a:schemeClr val="bg1"/>
              </a:solidFill>
            </a:endParaRPr>
          </a:p>
          <a:p>
            <a:pPr lvl="0" algn="just"/>
            <a:endParaRPr lang="fr-FR" sz="1200" b="0" dirty="0">
              <a:latin typeface="+mj-lt"/>
            </a:endParaRPr>
          </a:p>
          <a:p>
            <a:pPr algn="just"/>
            <a:r>
              <a:rPr lang="fr-FR" sz="1100" b="0" dirty="0" smtClean="0"/>
              <a:t>L’</a:t>
            </a:r>
            <a:r>
              <a:rPr lang="fr-FR" sz="1100" b="0" dirty="0" err="1" smtClean="0"/>
              <a:t>Agefiph</a:t>
            </a:r>
            <a:r>
              <a:rPr lang="fr-FR" sz="1100" b="0" dirty="0" smtClean="0"/>
              <a:t> </a:t>
            </a:r>
            <a:r>
              <a:rPr lang="fr-FR" sz="1100" b="0" dirty="0"/>
              <a:t>(Association de Gestion du Fonds pour l’Insertion des Personnes Handicapées) est chargée de soutenir le développement de l'emploi des personnes handicapées. Pour cela, elle propose des services et aides financières pour les entreprises et les personnes.</a:t>
            </a:r>
          </a:p>
          <a:p>
            <a:pPr algn="just"/>
            <a:endParaRPr lang="fr-FR" sz="1100" b="0" dirty="0"/>
          </a:p>
          <a:p>
            <a:pPr algn="just"/>
            <a:r>
              <a:rPr lang="fr-FR" sz="1100" b="0" dirty="0"/>
              <a:t>Elle est l’interlocutrice des pouvoirs publics et des acteurs de l’emploi et du handicap pour soutenir la prise en compte du handicap dans les politiques publiques de l’emploi, de la formation et de la santé au travail.</a:t>
            </a:r>
          </a:p>
          <a:p>
            <a:endParaRPr lang="fr-FR" sz="1200" b="0" dirty="0">
              <a:latin typeface="+mj-lt"/>
            </a:endParaRPr>
          </a:p>
        </p:txBody>
      </p:sp>
      <p:sp>
        <p:nvSpPr>
          <p:cNvPr id="8" name="Espace réservé du contenu 7"/>
          <p:cNvSpPr txBox="1">
            <a:spLocks/>
          </p:cNvSpPr>
          <p:nvPr/>
        </p:nvSpPr>
        <p:spPr>
          <a:xfrm>
            <a:off x="2511051" y="1535711"/>
            <a:ext cx="4664276" cy="3079432"/>
          </a:xfrm>
          <a:prstGeom prst="rect">
            <a:avLst/>
          </a:prstGeom>
          <a:solidFill>
            <a:srgbClr val="5F1265"/>
          </a:solidFill>
          <a:ln w="25400">
            <a:noFill/>
          </a:ln>
        </p:spPr>
        <p:txBody>
          <a:bodyPr vert="horz" wrap="square" lIns="108000" tIns="108000" rIns="108000" bIns="10800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lang="fr-FR" sz="1400" b="1" kern="1200" dirty="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4309">
              <a:buNone/>
            </a:pPr>
            <a:r>
              <a:rPr lang="fr-FR" sz="1800" dirty="0">
                <a:solidFill>
                  <a:schemeClr val="bg1"/>
                </a:solidFill>
                <a:latin typeface="Arial Rounded MT Bold" panose="020F0704030504030204" pitchFamily="34" charset="0"/>
              </a:rPr>
              <a:t>Handipoursuite</a:t>
            </a:r>
          </a:p>
          <a:p>
            <a:pPr marL="0" indent="0" algn="just" defTabSz="914309">
              <a:buNone/>
            </a:pPr>
            <a:r>
              <a:rPr lang="fr-FR" sz="1200" b="0" dirty="0">
                <a:solidFill>
                  <a:schemeClr val="bg1"/>
                </a:solidFill>
              </a:rPr>
              <a:t>Handipoursuite, un jeu pour mieux appréhender le handicap dans l’environnement professionnel.</a:t>
            </a:r>
          </a:p>
          <a:p>
            <a:pPr marL="0" indent="0" algn="just" defTabSz="914309">
              <a:buNone/>
            </a:pPr>
            <a:r>
              <a:rPr lang="fr-FR" sz="1200" b="0" dirty="0">
                <a:solidFill>
                  <a:schemeClr val="bg1"/>
                </a:solidFill>
              </a:rPr>
              <a:t>Créé dans l’esprit du Trivial poursuite, il comprend 244 questions réparties en 6 thématiques :</a:t>
            </a:r>
          </a:p>
          <a:p>
            <a:pPr algn="just" fontAlgn="base">
              <a:spcBef>
                <a:spcPts val="0"/>
              </a:spcBef>
            </a:pPr>
            <a:r>
              <a:rPr lang="fr-FR" sz="1200" b="0" dirty="0">
                <a:solidFill>
                  <a:schemeClr val="bg1"/>
                </a:solidFill>
              </a:rPr>
              <a:t>La reconnaissance du handicap</a:t>
            </a:r>
          </a:p>
          <a:p>
            <a:pPr algn="just" fontAlgn="base">
              <a:spcBef>
                <a:spcPts val="0"/>
              </a:spcBef>
            </a:pPr>
            <a:r>
              <a:rPr lang="fr-FR" sz="1200" b="0" dirty="0">
                <a:solidFill>
                  <a:schemeClr val="bg1"/>
                </a:solidFill>
              </a:rPr>
              <a:t>Le handicap en général</a:t>
            </a:r>
          </a:p>
          <a:p>
            <a:pPr algn="just" fontAlgn="base">
              <a:spcBef>
                <a:spcPts val="0"/>
              </a:spcBef>
            </a:pPr>
            <a:r>
              <a:rPr lang="fr-FR" sz="1200" b="0" dirty="0">
                <a:solidFill>
                  <a:schemeClr val="bg1"/>
                </a:solidFill>
              </a:rPr>
              <a:t>La réforme de l’obligation d’emploi</a:t>
            </a:r>
          </a:p>
          <a:p>
            <a:pPr algn="just" fontAlgn="base">
              <a:spcBef>
                <a:spcPts val="0"/>
              </a:spcBef>
            </a:pPr>
            <a:r>
              <a:rPr lang="fr-FR" sz="1200" b="0" dirty="0">
                <a:solidFill>
                  <a:schemeClr val="bg1"/>
                </a:solidFill>
              </a:rPr>
              <a:t>Le handicap en emploi</a:t>
            </a:r>
          </a:p>
          <a:p>
            <a:pPr algn="just" fontAlgn="base">
              <a:spcBef>
                <a:spcPts val="0"/>
              </a:spcBef>
            </a:pPr>
            <a:r>
              <a:rPr lang="fr-FR" sz="1200" b="0" dirty="0">
                <a:solidFill>
                  <a:schemeClr val="bg1"/>
                </a:solidFill>
              </a:rPr>
              <a:t>Croyez vous que ?</a:t>
            </a:r>
          </a:p>
          <a:p>
            <a:pPr algn="just" fontAlgn="base">
              <a:spcBef>
                <a:spcPts val="0"/>
              </a:spcBef>
            </a:pPr>
            <a:r>
              <a:rPr lang="fr-FR" sz="1200" b="0" dirty="0">
                <a:solidFill>
                  <a:schemeClr val="bg1"/>
                </a:solidFill>
              </a:rPr>
              <a:t>Personnages célèbres et œuvres </a:t>
            </a:r>
          </a:p>
          <a:p>
            <a:pPr marL="0" indent="0" algn="just" defTabSz="914309">
              <a:buNone/>
            </a:pPr>
            <a:r>
              <a:rPr lang="fr-FR" sz="1200" b="0" dirty="0">
                <a:solidFill>
                  <a:schemeClr val="bg1"/>
                </a:solidFill>
              </a:rPr>
              <a:t>Le jeu est disponible sous format plateau et en ligne. Handipoursuite est un jeu personnalisable par chaque entreprise avec ses propres questions, ses coordonnées, son logo et sa présentation.</a:t>
            </a:r>
          </a:p>
          <a:p>
            <a:pPr marL="0" indent="0" algn="just" defTabSz="914309">
              <a:buNone/>
            </a:pPr>
            <a:endParaRPr lang="fr-FR" sz="1800" b="0" dirty="0">
              <a:solidFill>
                <a:srgbClr val="00B0F0"/>
              </a:solidFill>
            </a:endParaRPr>
          </a:p>
        </p:txBody>
      </p:sp>
      <p:sp>
        <p:nvSpPr>
          <p:cNvPr id="9" name="Espace réservé du contenu 7"/>
          <p:cNvSpPr txBox="1">
            <a:spLocks/>
          </p:cNvSpPr>
          <p:nvPr/>
        </p:nvSpPr>
        <p:spPr>
          <a:xfrm>
            <a:off x="7311450" y="1535711"/>
            <a:ext cx="4664276" cy="2973409"/>
          </a:xfrm>
          <a:prstGeom prst="rect">
            <a:avLst/>
          </a:prstGeom>
          <a:solidFill>
            <a:srgbClr val="EC6500"/>
          </a:solidFill>
          <a:ln w="25400">
            <a:noFill/>
          </a:ln>
        </p:spPr>
        <p:txBody>
          <a:bodyPr vert="horz" wrap="square" lIns="108000" tIns="108000" rIns="108000" bIns="10800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lang="fr-FR" sz="1400" b="1" kern="1200" dirty="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800" dirty="0">
                <a:solidFill>
                  <a:schemeClr val="bg1"/>
                </a:solidFill>
                <a:latin typeface="Arial Rounded MT Bold" panose="020F0704030504030204" pitchFamily="34" charset="0"/>
              </a:rPr>
              <a:t>L’Activ’box</a:t>
            </a:r>
            <a:r>
              <a:rPr lang="fr-FR" sz="1800" b="0" dirty="0">
                <a:solidFill>
                  <a:schemeClr val="bg1"/>
                </a:solidFill>
              </a:rPr>
              <a:t> </a:t>
            </a:r>
          </a:p>
          <a:p>
            <a:pPr marL="0" indent="0" algn="just">
              <a:buNone/>
            </a:pPr>
            <a:r>
              <a:rPr lang="fr-FR" sz="1200" b="0" dirty="0">
                <a:solidFill>
                  <a:schemeClr val="bg1"/>
                </a:solidFill>
              </a:rPr>
              <a:t>L’Activ’box est pensée comme une solution, au service des référents handicap, pour sensibiliser les collaborateurs de l’entreprise.</a:t>
            </a:r>
          </a:p>
          <a:p>
            <a:pPr marL="0" indent="0" algn="just">
              <a:buNone/>
            </a:pPr>
            <a:r>
              <a:rPr lang="fr-FR" sz="1200" b="0" dirty="0">
                <a:solidFill>
                  <a:schemeClr val="bg1"/>
                </a:solidFill>
              </a:rPr>
              <a:t>Une solution clef en main, gratuite, dématérialisée, entièrement personnalisable, pédagogique et ludique, qui est livrée tous les mois sur une thématique différente.</a:t>
            </a:r>
          </a:p>
          <a:p>
            <a:pPr marL="0" indent="0">
              <a:buNone/>
            </a:pPr>
            <a:r>
              <a:rPr lang="fr-FR" sz="1200" b="0" dirty="0">
                <a:solidFill>
                  <a:schemeClr val="bg1"/>
                </a:solidFill>
              </a:rPr>
              <a:t>Chaque mois, cinq contenus sont disponibles :</a:t>
            </a:r>
          </a:p>
          <a:p>
            <a:pPr algn="just" fontAlgn="base">
              <a:spcBef>
                <a:spcPts val="0"/>
              </a:spcBef>
            </a:pPr>
            <a:r>
              <a:rPr lang="fr-FR" sz="1200" b="0" dirty="0">
                <a:solidFill>
                  <a:schemeClr val="bg1"/>
                </a:solidFill>
              </a:rPr>
              <a:t>trois affiches, un guide pratique,</a:t>
            </a:r>
          </a:p>
          <a:p>
            <a:pPr algn="just" fontAlgn="base">
              <a:spcBef>
                <a:spcPts val="0"/>
              </a:spcBef>
            </a:pPr>
            <a:r>
              <a:rPr lang="fr-FR" sz="1200" b="0" dirty="0">
                <a:solidFill>
                  <a:schemeClr val="bg1"/>
                </a:solidFill>
              </a:rPr>
              <a:t>des vignettes pour les réseaux sociaux et,</a:t>
            </a:r>
          </a:p>
          <a:p>
            <a:pPr algn="just" fontAlgn="base">
              <a:spcBef>
                <a:spcPts val="0"/>
              </a:spcBef>
            </a:pPr>
            <a:r>
              <a:rPr lang="fr-FR" sz="1200" b="0" dirty="0">
                <a:solidFill>
                  <a:schemeClr val="bg1"/>
                </a:solidFill>
              </a:rPr>
              <a:t>selon les thématiques, une vidéo, un témoignage</a:t>
            </a:r>
          </a:p>
          <a:p>
            <a:pPr algn="just" fontAlgn="base">
              <a:spcBef>
                <a:spcPts val="0"/>
              </a:spcBef>
            </a:pPr>
            <a:r>
              <a:rPr lang="fr-FR" sz="1200" b="0" dirty="0">
                <a:solidFill>
                  <a:schemeClr val="bg1"/>
                </a:solidFill>
              </a:rPr>
              <a:t>ou une infographie. </a:t>
            </a:r>
          </a:p>
          <a:p>
            <a:pPr marL="0" indent="0" algn="just" fontAlgn="base">
              <a:spcBef>
                <a:spcPts val="0"/>
              </a:spcBef>
              <a:buNone/>
            </a:pPr>
            <a:endParaRPr lang="fr-FR" sz="1200" b="0" dirty="0">
              <a:solidFill>
                <a:schemeClr val="bg1"/>
              </a:solidFill>
            </a:endParaRPr>
          </a:p>
          <a:p>
            <a:pPr marL="0" indent="0" algn="just" fontAlgn="base">
              <a:spcBef>
                <a:spcPts val="0"/>
              </a:spcBef>
              <a:buNone/>
            </a:pPr>
            <a:r>
              <a:rPr lang="fr-FR" sz="1200" b="0" dirty="0">
                <a:solidFill>
                  <a:schemeClr val="bg1"/>
                </a:solidFill>
              </a:rPr>
              <a:t>L’Activ’box est disponible en s’inscrivant sur </a:t>
            </a:r>
            <a:r>
              <a:rPr lang="fr-FR" sz="1100" b="0" dirty="0">
                <a:hlinkClick r:id="rId4"/>
              </a:rPr>
              <a:t>l’espace collaboratif du Réseau des Référents Handicap</a:t>
            </a:r>
            <a:endParaRPr lang="fr-FR" sz="1100" b="0" dirty="0"/>
          </a:p>
          <a:p>
            <a:pPr marL="0" indent="0">
              <a:buNone/>
            </a:pPr>
            <a:endParaRPr lang="fr-FR" sz="1100" b="0" dirty="0">
              <a:solidFill>
                <a:schemeClr val="bg1"/>
              </a:solidFill>
              <a:latin typeface="+mj-lt"/>
              <a:ea typeface="+mj-ea"/>
              <a:cs typeface="+mj-cs"/>
            </a:endParaRPr>
          </a:p>
        </p:txBody>
      </p:sp>
      <p:sp>
        <p:nvSpPr>
          <p:cNvPr id="20" name="ZoneTexte 19"/>
          <p:cNvSpPr txBox="1"/>
          <p:nvPr/>
        </p:nvSpPr>
        <p:spPr>
          <a:xfrm>
            <a:off x="2494806" y="4653137"/>
            <a:ext cx="4680520" cy="510778"/>
          </a:xfrm>
          <a:prstGeom prst="round2DiagRect">
            <a:avLst/>
          </a:prstGeom>
          <a:solidFill>
            <a:schemeClr val="bg1"/>
          </a:solidFill>
        </p:spPr>
        <p:txBody>
          <a:bodyPr wrap="square" rtlCol="0">
            <a:spAutoFit/>
          </a:bodyPr>
          <a:lstStyle/>
          <a:p>
            <a:r>
              <a:rPr lang="fr-FR" sz="1200" b="1" dirty="0">
                <a:solidFill>
                  <a:srgbClr val="2A7476"/>
                </a:solidFill>
              </a:rPr>
              <a:t>Cible au sein de l’entreprise </a:t>
            </a:r>
            <a:r>
              <a:rPr lang="fr-FR" sz="1200" b="1" dirty="0" smtClean="0">
                <a:solidFill>
                  <a:srgbClr val="2A7476"/>
                </a:solidFill>
              </a:rPr>
              <a:t>: </a:t>
            </a:r>
            <a:r>
              <a:rPr lang="fr-FR" sz="1200" dirty="0" smtClean="0">
                <a:solidFill>
                  <a:srgbClr val="00B0F0"/>
                </a:solidFill>
              </a:rPr>
              <a:t>Tous </a:t>
            </a:r>
            <a:r>
              <a:rPr lang="fr-FR" sz="1200" dirty="0">
                <a:solidFill>
                  <a:srgbClr val="00B0F0"/>
                </a:solidFill>
              </a:rPr>
              <a:t>les </a:t>
            </a:r>
            <a:r>
              <a:rPr lang="fr-FR" sz="1200" dirty="0" smtClean="0">
                <a:solidFill>
                  <a:srgbClr val="00B0F0"/>
                </a:solidFill>
              </a:rPr>
              <a:t>collaborateurs</a:t>
            </a:r>
          </a:p>
          <a:p>
            <a:endParaRPr lang="fr-FR" sz="1200" dirty="0"/>
          </a:p>
        </p:txBody>
      </p:sp>
      <p:sp>
        <p:nvSpPr>
          <p:cNvPr id="21" name="ZoneTexte 20"/>
          <p:cNvSpPr txBox="1"/>
          <p:nvPr/>
        </p:nvSpPr>
        <p:spPr>
          <a:xfrm>
            <a:off x="7319342" y="4653136"/>
            <a:ext cx="4680520" cy="510778"/>
          </a:xfrm>
          <a:prstGeom prst="round2DiagRect">
            <a:avLst/>
          </a:prstGeom>
          <a:solidFill>
            <a:schemeClr val="bg1"/>
          </a:solidFill>
        </p:spPr>
        <p:txBody>
          <a:bodyPr wrap="square" rtlCol="0">
            <a:spAutoFit/>
          </a:bodyPr>
          <a:lstStyle/>
          <a:p>
            <a:r>
              <a:rPr lang="fr-FR" sz="1200" b="1" dirty="0">
                <a:solidFill>
                  <a:srgbClr val="2A7476"/>
                </a:solidFill>
              </a:rPr>
              <a:t>Cible au sein de l’entreprise </a:t>
            </a:r>
            <a:r>
              <a:rPr lang="fr-FR" sz="1200" b="1" dirty="0" smtClean="0">
                <a:solidFill>
                  <a:srgbClr val="2A7476"/>
                </a:solidFill>
              </a:rPr>
              <a:t>:</a:t>
            </a:r>
            <a:r>
              <a:rPr lang="fr-FR" sz="1200" dirty="0" smtClean="0">
                <a:solidFill>
                  <a:srgbClr val="00B0F0"/>
                </a:solidFill>
              </a:rPr>
              <a:t>Tous </a:t>
            </a:r>
            <a:r>
              <a:rPr lang="fr-FR" sz="1200" dirty="0">
                <a:solidFill>
                  <a:srgbClr val="00B0F0"/>
                </a:solidFill>
              </a:rPr>
              <a:t>les collaborateurs</a:t>
            </a:r>
          </a:p>
          <a:p>
            <a:endParaRPr lang="fr-FR" sz="1200" dirty="0"/>
          </a:p>
        </p:txBody>
      </p:sp>
      <p:pic>
        <p:nvPicPr>
          <p:cNvPr id="4098" name="Picture 2" descr="H:\2022\01-INFOGRAPHIE\COM UNE DIFF\SPATIAL CHAT_ Les Rencontres de la Sensibilisation\Objets\Plante022.png"/>
          <p:cNvPicPr>
            <a:picLocks noChangeAspect="1" noChangeArrowheads="1"/>
          </p:cNvPicPr>
          <p:nvPr/>
        </p:nvPicPr>
        <p:blipFill>
          <a:blip r:embed="rId5" cstate="print"/>
          <a:srcRect/>
          <a:stretch>
            <a:fillRect/>
          </a:stretch>
        </p:blipFill>
        <p:spPr bwMode="auto">
          <a:xfrm>
            <a:off x="11567814" y="5085184"/>
            <a:ext cx="552430" cy="1677666"/>
          </a:xfrm>
          <a:prstGeom prst="rect">
            <a:avLst/>
          </a:prstGeom>
          <a:noFill/>
        </p:spPr>
      </p:pic>
      <p:sp>
        <p:nvSpPr>
          <p:cNvPr id="15" name="Ellipse 14">
            <a:extLst>
              <a:ext uri="{FF2B5EF4-FFF2-40B4-BE49-F238E27FC236}">
                <a16:creationId xmlns:a16="http://schemas.microsoft.com/office/drawing/2014/main" id="{3D348BEE-A7E9-4670-933C-48FF1D0A5776}"/>
              </a:ext>
            </a:extLst>
          </p:cNvPr>
          <p:cNvSpPr/>
          <p:nvPr/>
        </p:nvSpPr>
        <p:spPr>
          <a:xfrm rot="1030210">
            <a:off x="5857539" y="1408226"/>
            <a:ext cx="1255200" cy="515205"/>
          </a:xfrm>
          <a:prstGeom prst="ellipse">
            <a:avLst/>
          </a:prstGeom>
          <a:solidFill>
            <a:srgbClr val="EC6500"/>
          </a:solidFill>
          <a:ln>
            <a:solidFill>
              <a:srgbClr val="EC6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ZoneTexte 15">
            <a:extLst>
              <a:ext uri="{FF2B5EF4-FFF2-40B4-BE49-F238E27FC236}">
                <a16:creationId xmlns:a16="http://schemas.microsoft.com/office/drawing/2014/main" id="{27B6B238-9010-4196-A157-C962DF481EC1}"/>
              </a:ext>
            </a:extLst>
          </p:cNvPr>
          <p:cNvSpPr txBox="1"/>
          <p:nvPr/>
        </p:nvSpPr>
        <p:spPr>
          <a:xfrm rot="1214261">
            <a:off x="5703177" y="1502295"/>
            <a:ext cx="1368152" cy="307777"/>
          </a:xfrm>
          <a:prstGeom prst="rect">
            <a:avLst/>
          </a:prstGeom>
          <a:noFill/>
        </p:spPr>
        <p:txBody>
          <a:bodyPr wrap="square" rtlCol="0">
            <a:spAutoFit/>
          </a:bodyPr>
          <a:lstStyle/>
          <a:p>
            <a:pPr algn="ctr"/>
            <a:r>
              <a:rPr lang="fr-FR" sz="1400" i="1" dirty="0">
                <a:solidFill>
                  <a:schemeClr val="bg1"/>
                </a:solidFill>
              </a:rPr>
              <a:t>En démo le 3</a:t>
            </a:r>
          </a:p>
        </p:txBody>
      </p:sp>
      <p:sp>
        <p:nvSpPr>
          <p:cNvPr id="3" name="ZoneTexte 2"/>
          <p:cNvSpPr txBox="1"/>
          <p:nvPr/>
        </p:nvSpPr>
        <p:spPr>
          <a:xfrm>
            <a:off x="2638822" y="5373216"/>
            <a:ext cx="1728192" cy="1077218"/>
          </a:xfrm>
          <a:prstGeom prst="rect">
            <a:avLst/>
          </a:prstGeom>
          <a:noFill/>
        </p:spPr>
        <p:txBody>
          <a:bodyPr wrap="square" rtlCol="0">
            <a:spAutoFit/>
          </a:bodyPr>
          <a:lstStyle/>
          <a:p>
            <a:r>
              <a:rPr lang="fr-FR" sz="1600" dirty="0"/>
              <a:t>Plus d’infos sur le jeu </a:t>
            </a:r>
            <a:r>
              <a:rPr lang="fr-FR" sz="1600" dirty="0" err="1"/>
              <a:t>Handipoursuite</a:t>
            </a:r>
            <a:r>
              <a:rPr lang="fr-FR" sz="1600" dirty="0"/>
              <a:t> en </a:t>
            </a:r>
            <a:r>
              <a:rPr lang="fr-FR" sz="1600" dirty="0">
                <a:hlinkClick r:id="rId2"/>
              </a:rPr>
              <a:t>cliquant ici</a:t>
            </a:r>
            <a:endParaRPr lang="fr-FR" sz="1600" dirty="0"/>
          </a:p>
        </p:txBody>
      </p:sp>
      <p:pic>
        <p:nvPicPr>
          <p:cNvPr id="10" name="Image 9"/>
          <p:cNvPicPr>
            <a:picLocks noChangeAspect="1"/>
          </p:cNvPicPr>
          <p:nvPr/>
        </p:nvPicPr>
        <p:blipFill>
          <a:blip r:embed="rId6"/>
          <a:stretch>
            <a:fillRect/>
          </a:stretch>
        </p:blipFill>
        <p:spPr>
          <a:xfrm>
            <a:off x="4358700" y="5285448"/>
            <a:ext cx="2804403" cy="1383912"/>
          </a:xfrm>
          <a:prstGeom prst="rect">
            <a:avLst/>
          </a:prstGeom>
        </p:spPr>
      </p:pic>
      <p:sp>
        <p:nvSpPr>
          <p:cNvPr id="13" name="ZoneTexte 12"/>
          <p:cNvSpPr txBox="1"/>
          <p:nvPr/>
        </p:nvSpPr>
        <p:spPr>
          <a:xfrm>
            <a:off x="7463358" y="5285448"/>
            <a:ext cx="2448272" cy="584775"/>
          </a:xfrm>
          <a:prstGeom prst="rect">
            <a:avLst/>
          </a:prstGeom>
          <a:noFill/>
        </p:spPr>
        <p:txBody>
          <a:bodyPr wrap="square" rtlCol="0">
            <a:spAutoFit/>
          </a:bodyPr>
          <a:lstStyle/>
          <a:p>
            <a:r>
              <a:rPr lang="fr-FR" sz="1600" dirty="0"/>
              <a:t>Plus d’infos sur l’</a:t>
            </a:r>
            <a:r>
              <a:rPr lang="fr-FR" sz="1600" dirty="0" err="1"/>
              <a:t>Activ’box</a:t>
            </a:r>
            <a:r>
              <a:rPr lang="fr-FR" sz="1600" dirty="0"/>
              <a:t> en </a:t>
            </a:r>
            <a:r>
              <a:rPr lang="fr-FR" sz="1600" dirty="0">
                <a:hlinkClick r:id="rId7"/>
              </a:rPr>
              <a:t>cliquant ici</a:t>
            </a:r>
            <a:endParaRPr lang="fr-FR" sz="1600" dirty="0"/>
          </a:p>
        </p:txBody>
      </p:sp>
      <p:pic>
        <p:nvPicPr>
          <p:cNvPr id="19" name="Image 18"/>
          <p:cNvPicPr>
            <a:picLocks noChangeAspect="1"/>
          </p:cNvPicPr>
          <p:nvPr/>
        </p:nvPicPr>
        <p:blipFill>
          <a:blip r:embed="rId8"/>
          <a:stretch>
            <a:fillRect/>
          </a:stretch>
        </p:blipFill>
        <p:spPr>
          <a:xfrm>
            <a:off x="7538182" y="5847194"/>
            <a:ext cx="2188654" cy="969348"/>
          </a:xfrm>
          <a:prstGeom prst="rect">
            <a:avLst/>
          </a:prstGeom>
        </p:spPr>
      </p:pic>
      <p:pic>
        <p:nvPicPr>
          <p:cNvPr id="22" name="Image 21"/>
          <p:cNvPicPr>
            <a:picLocks noChangeAspect="1"/>
          </p:cNvPicPr>
          <p:nvPr/>
        </p:nvPicPr>
        <p:blipFill>
          <a:blip r:embed="rId9"/>
          <a:stretch>
            <a:fillRect/>
          </a:stretch>
        </p:blipFill>
        <p:spPr>
          <a:xfrm>
            <a:off x="10068451" y="5412180"/>
            <a:ext cx="1414395" cy="1396105"/>
          </a:xfrm>
          <a:prstGeom prst="rect">
            <a:avLst/>
          </a:prstGeom>
        </p:spPr>
      </p:pic>
      <p:pic>
        <p:nvPicPr>
          <p:cNvPr id="23" name="Image 2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62558" y="250433"/>
            <a:ext cx="1527051" cy="1078092"/>
          </a:xfrm>
          <a:prstGeom prst="rect">
            <a:avLst/>
          </a:prstGeom>
        </p:spPr>
      </p:pic>
    </p:spTree>
    <p:extLst>
      <p:ext uri="{BB962C8B-B14F-4D97-AF65-F5344CB8AC3E}">
        <p14:creationId xmlns:p14="http://schemas.microsoft.com/office/powerpoint/2010/main" val="36351583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7247335" y="1196752"/>
            <a:ext cx="4943078" cy="5661248"/>
          </a:xfrm>
          <a:prstGeom prst="rect">
            <a:avLst/>
          </a:prstGeom>
          <a:solidFill>
            <a:srgbClr val="EC6500">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p:cNvSpPr/>
          <p:nvPr/>
        </p:nvSpPr>
        <p:spPr>
          <a:xfrm>
            <a:off x="2422798" y="1196752"/>
            <a:ext cx="4824536" cy="5661248"/>
          </a:xfrm>
          <a:prstGeom prst="rect">
            <a:avLst/>
          </a:prstGeom>
          <a:solidFill>
            <a:srgbClr val="5F1265">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Arrondir un rectangle avec un coin du même côté 13"/>
          <p:cNvSpPr/>
          <p:nvPr/>
        </p:nvSpPr>
        <p:spPr>
          <a:xfrm>
            <a:off x="262558" y="1656184"/>
            <a:ext cx="1944216" cy="648072"/>
          </a:xfrm>
          <a:prstGeom prst="round2SameRect">
            <a:avLst/>
          </a:prstGeom>
          <a:solidFill>
            <a:srgbClr val="5F12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Titre 6"/>
          <p:cNvSpPr txBox="1">
            <a:spLocks/>
          </p:cNvSpPr>
          <p:nvPr/>
        </p:nvSpPr>
        <p:spPr>
          <a:xfrm>
            <a:off x="2500799" y="264801"/>
            <a:ext cx="4666227" cy="1222284"/>
          </a:xfrm>
          <a:prstGeom prst="roundRect">
            <a:avLst>
              <a:gd name="adj" fmla="val 8838"/>
            </a:avLst>
          </a:prstGeom>
          <a:ln>
            <a:solidFill>
              <a:srgbClr val="5F1265"/>
            </a:solidFill>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fr-FR" sz="1800" b="1" dirty="0">
                <a:solidFill>
                  <a:srgbClr val="5F1265"/>
                </a:solidFill>
                <a:latin typeface="Arial Rounded MT Bold" panose="020F0704030504030204" pitchFamily="34" charset="0"/>
              </a:rPr>
              <a:t>Com/une différence</a:t>
            </a:r>
            <a:r>
              <a:rPr lang="fr-FR" sz="1800" b="1" dirty="0">
                <a:latin typeface="Arial Rounded MT Bold" panose="020F0704030504030204" pitchFamily="34" charset="0"/>
              </a:rPr>
              <a:t/>
            </a:r>
            <a:br>
              <a:rPr lang="fr-FR" sz="1800" b="1" dirty="0">
                <a:latin typeface="Arial Rounded MT Bold" panose="020F0704030504030204" pitchFamily="34" charset="0"/>
              </a:rPr>
            </a:br>
            <a:r>
              <a:rPr lang="fr-FR" sz="1200" dirty="0"/>
              <a:t>48 quai Pierre </a:t>
            </a:r>
            <a:r>
              <a:rPr lang="fr-FR" sz="1200" dirty="0" err="1"/>
              <a:t>Scize</a:t>
            </a:r>
            <a:r>
              <a:rPr lang="fr-FR" sz="1200" dirty="0"/>
              <a:t/>
            </a:r>
            <a:br>
              <a:rPr lang="fr-FR" sz="1200" dirty="0"/>
            </a:br>
            <a:r>
              <a:rPr lang="fr-FR" sz="1200" dirty="0"/>
              <a:t>69009 LYON</a:t>
            </a:r>
            <a:br>
              <a:rPr lang="fr-FR" sz="1200" dirty="0"/>
            </a:br>
            <a:r>
              <a:rPr lang="fr-FR" sz="1200" dirty="0"/>
              <a:t/>
            </a:r>
            <a:br>
              <a:rPr lang="fr-FR" sz="1200" dirty="0"/>
            </a:br>
            <a:r>
              <a:rPr lang="fr-FR" sz="1200" dirty="0">
                <a:hlinkClick r:id="rId2"/>
              </a:rPr>
              <a:t>www.com-unedifference.com</a:t>
            </a:r>
            <a:endParaRPr lang="fr-FR" sz="1200" dirty="0"/>
          </a:p>
        </p:txBody>
      </p:sp>
      <p:sp>
        <p:nvSpPr>
          <p:cNvPr id="6" name="Titre 6"/>
          <p:cNvSpPr txBox="1">
            <a:spLocks/>
          </p:cNvSpPr>
          <p:nvPr/>
        </p:nvSpPr>
        <p:spPr>
          <a:xfrm>
            <a:off x="7311450" y="250433"/>
            <a:ext cx="4620355" cy="1236652"/>
          </a:xfrm>
          <a:prstGeom prst="roundRect">
            <a:avLst>
              <a:gd name="adj" fmla="val 4630"/>
            </a:avLst>
          </a:prstGeom>
          <a:ln>
            <a:solidFill>
              <a:srgbClr val="EC6500"/>
            </a:solidFill>
          </a:ln>
        </p:spPr>
        <p:style>
          <a:lnRef idx="2">
            <a:schemeClr val="accent6"/>
          </a:lnRef>
          <a:fillRef idx="1">
            <a:schemeClr val="lt1"/>
          </a:fillRef>
          <a:effectRef idx="0">
            <a:schemeClr val="accent6"/>
          </a:effectRef>
          <a:fontRef idx="minor">
            <a:schemeClr val="dk1"/>
          </a:fontRef>
        </p:style>
        <p:txBody>
          <a:bodyPr vert="horz" lIns="91440" tIns="45720" rIns="91440" bIns="45720" rtlCol="0" anchor="ctr">
            <a:noAutofit/>
          </a:bodyPr>
          <a:lstStyle>
            <a:defPPr>
              <a:defRPr lang="fr-FR"/>
            </a:defPPr>
            <a:lvl1pPr defTabSz="914377">
              <a:lnSpc>
                <a:spcPct val="90000"/>
              </a:lnSpc>
              <a:spcBef>
                <a:spcPct val="0"/>
              </a:spcBef>
              <a:buNone/>
              <a:defRPr b="1">
                <a:latin typeface="Arial Rounded MT Bold" panose="020F0704030504030204" pitchFamily="34" charset="0"/>
                <a:ea typeface="+mj-ea"/>
                <a:cs typeface="+mj-cs"/>
              </a:defRPr>
            </a:lvl1pPr>
          </a:lstStyle>
          <a:p>
            <a:r>
              <a:rPr lang="fr-FR" dirty="0">
                <a:solidFill>
                  <a:srgbClr val="EC6500"/>
                </a:solidFill>
              </a:rPr>
              <a:t>Nathalie BERIARD</a:t>
            </a:r>
            <a:endParaRPr lang="fr-FR" sz="1600" b="0" dirty="0">
              <a:solidFill>
                <a:srgbClr val="EC6500"/>
              </a:solidFill>
            </a:endParaRPr>
          </a:p>
          <a:p>
            <a:endParaRPr lang="fr-FR" sz="1200" b="0" dirty="0">
              <a:latin typeface="+mj-lt"/>
            </a:endParaRPr>
          </a:p>
          <a:p>
            <a:r>
              <a:rPr lang="fr-FR" sz="1200" b="0" dirty="0">
                <a:latin typeface="+mj-lt"/>
              </a:rPr>
              <a:t>Nathalie.beriard@com-unedifference.com</a:t>
            </a:r>
          </a:p>
          <a:p>
            <a:r>
              <a:rPr lang="fr-FR" sz="1200" b="0" dirty="0">
                <a:latin typeface="+mj-lt"/>
              </a:rPr>
              <a:t>06 86 18 42 38</a:t>
            </a:r>
          </a:p>
        </p:txBody>
      </p:sp>
      <p:sp>
        <p:nvSpPr>
          <p:cNvPr id="7" name="ZoneTexte 6"/>
          <p:cNvSpPr txBox="1"/>
          <p:nvPr/>
        </p:nvSpPr>
        <p:spPr>
          <a:xfrm>
            <a:off x="267629" y="1690433"/>
            <a:ext cx="1926931" cy="4914412"/>
          </a:xfrm>
          <a:prstGeom prst="roundRect">
            <a:avLst>
              <a:gd name="adj" fmla="val 5079"/>
            </a:avLst>
          </a:prstGeom>
          <a:noFill/>
          <a:ln w="25400">
            <a:noFill/>
          </a:ln>
        </p:spPr>
        <p:txBody>
          <a:bodyPr vert="horz" lIns="91440" tIns="45720" rIns="91440" bIns="45720" rtlCol="0" anchor="t">
            <a:noAutofit/>
          </a:bodyPr>
          <a:lstStyle>
            <a:defPPr>
              <a:defRPr lang="fr-FR"/>
            </a:defPPr>
            <a:lvl1pPr defTabSz="914377">
              <a:lnSpc>
                <a:spcPct val="90000"/>
              </a:lnSpc>
              <a:spcBef>
                <a:spcPct val="0"/>
              </a:spcBef>
              <a:buNone/>
              <a:defRPr b="1">
                <a:latin typeface="Arial Rounded MT Bold" panose="020F0704030504030204" pitchFamily="34" charset="0"/>
                <a:ea typeface="+mj-ea"/>
                <a:cs typeface="+mj-cs"/>
              </a:defRPr>
            </a:lvl1pPr>
          </a:lstStyle>
          <a:p>
            <a:pPr lvl="0"/>
            <a:r>
              <a:rPr lang="fr-FR" sz="1600" dirty="0">
                <a:solidFill>
                  <a:schemeClr val="bg1"/>
                </a:solidFill>
              </a:rPr>
              <a:t>Qui est Com/une différence ? </a:t>
            </a:r>
          </a:p>
          <a:p>
            <a:pPr lvl="0" algn="just"/>
            <a:endParaRPr lang="fr-FR" sz="1200" b="0" dirty="0">
              <a:latin typeface="+mj-lt"/>
            </a:endParaRPr>
          </a:p>
          <a:p>
            <a:pPr algn="just"/>
            <a:r>
              <a:rPr lang="fr-FR" sz="1200" b="0" dirty="0">
                <a:latin typeface="+mj-lt"/>
              </a:rPr>
              <a:t>Depuis près de 15 ans, Com/une différence accompagne les entreprises et établissements publics sur le handicap et la diversité.</a:t>
            </a:r>
          </a:p>
          <a:p>
            <a:pPr algn="just"/>
            <a:r>
              <a:rPr lang="fr-FR" sz="1200" b="0" dirty="0">
                <a:latin typeface="+mj-lt"/>
              </a:rPr>
              <a:t/>
            </a:r>
            <a:br>
              <a:rPr lang="fr-FR" sz="1200" b="0" dirty="0">
                <a:latin typeface="+mj-lt"/>
              </a:rPr>
            </a:br>
            <a:r>
              <a:rPr lang="fr-FR" sz="1200" b="0" dirty="0">
                <a:latin typeface="+mj-lt"/>
              </a:rPr>
              <a:t>Nous réalisons des prestations de coaching individuel ou collectif, des  formations, de la  sensibilisation et des actions de communication.</a:t>
            </a:r>
          </a:p>
          <a:p>
            <a:pPr algn="just"/>
            <a:r>
              <a:rPr lang="fr-FR" sz="1200" b="0" dirty="0">
                <a:latin typeface="+mj-lt"/>
              </a:rPr>
              <a:t/>
            </a:r>
            <a:br>
              <a:rPr lang="fr-FR" sz="1200" b="0" dirty="0">
                <a:latin typeface="+mj-lt"/>
              </a:rPr>
            </a:br>
            <a:r>
              <a:rPr lang="fr-FR" sz="1200" b="0" dirty="0">
                <a:latin typeface="+mj-lt"/>
              </a:rPr>
              <a:t>Ce qui nous caractérise : Réactivité</a:t>
            </a:r>
          </a:p>
          <a:p>
            <a:pPr marL="171450" indent="-171450" algn="just">
              <a:buFont typeface="Arial" panose="020B0604020202020204" pitchFamily="34" charset="0"/>
              <a:buChar char="•"/>
            </a:pPr>
            <a:r>
              <a:rPr lang="fr-FR" sz="1200" b="0" dirty="0">
                <a:latin typeface="+mj-lt"/>
              </a:rPr>
              <a:t>Créativité </a:t>
            </a:r>
          </a:p>
          <a:p>
            <a:pPr marL="171450" indent="-171450" algn="just">
              <a:buFont typeface="Arial" panose="020B0604020202020204" pitchFamily="34" charset="0"/>
              <a:buChar char="•"/>
            </a:pPr>
            <a:r>
              <a:rPr lang="fr-FR" sz="1200" b="0" dirty="0">
                <a:latin typeface="+mj-lt"/>
              </a:rPr>
              <a:t>Proximité et…</a:t>
            </a:r>
          </a:p>
          <a:p>
            <a:pPr marL="171450" indent="-171450" algn="just">
              <a:buFont typeface="Arial" panose="020B0604020202020204" pitchFamily="34" charset="0"/>
              <a:buChar char="•"/>
            </a:pPr>
            <a:r>
              <a:rPr lang="fr-FR" sz="1200" b="0" dirty="0">
                <a:latin typeface="+mj-lt"/>
              </a:rPr>
              <a:t>Bonne humeur</a:t>
            </a:r>
          </a:p>
          <a:p>
            <a:pPr algn="just"/>
            <a:r>
              <a:rPr lang="fr-FR" sz="1200" b="0" dirty="0">
                <a:latin typeface="+mj-lt"/>
              </a:rPr>
              <a:t/>
            </a:r>
            <a:br>
              <a:rPr lang="fr-FR" sz="1200" b="0" dirty="0">
                <a:latin typeface="+mj-lt"/>
              </a:rPr>
            </a:br>
            <a:r>
              <a:rPr lang="fr-FR" sz="1200" b="0" dirty="0">
                <a:latin typeface="+mj-lt"/>
              </a:rPr>
              <a:t>Notre objectif : traiter des sujets sérieux sans se prendre au sérieux</a:t>
            </a:r>
          </a:p>
          <a:p>
            <a:r>
              <a:rPr lang="fr-FR" sz="1200" dirty="0"/>
              <a:t/>
            </a:r>
            <a:br>
              <a:rPr lang="fr-FR" sz="1200" dirty="0"/>
            </a:br>
            <a:endParaRPr lang="fr-FR" sz="1200" b="0" dirty="0">
              <a:latin typeface="+mj-lt"/>
            </a:endParaRPr>
          </a:p>
        </p:txBody>
      </p:sp>
      <p:sp>
        <p:nvSpPr>
          <p:cNvPr id="8" name="Espace réservé du contenu 7"/>
          <p:cNvSpPr txBox="1">
            <a:spLocks/>
          </p:cNvSpPr>
          <p:nvPr/>
        </p:nvSpPr>
        <p:spPr>
          <a:xfrm>
            <a:off x="2502751" y="1690433"/>
            <a:ext cx="4664276" cy="2818687"/>
          </a:xfrm>
          <a:prstGeom prst="rect">
            <a:avLst/>
          </a:prstGeom>
          <a:solidFill>
            <a:srgbClr val="5F1265"/>
          </a:solidFill>
          <a:ln w="25400">
            <a:noFill/>
          </a:ln>
        </p:spPr>
        <p:txBody>
          <a:bodyPr vert="horz" wrap="square" lIns="108000" tIns="108000" rIns="108000" bIns="10800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lang="fr-FR" sz="1400" b="1" kern="1200" dirty="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it-IT" sz="1600" dirty="0" err="1">
                <a:solidFill>
                  <a:schemeClr val="bg1"/>
                </a:solidFill>
                <a:latin typeface="Arial Rounded MT Bold" panose="020F0704030504030204" pitchFamily="34" charset="0"/>
                <a:ea typeface="+mj-ea"/>
                <a:cs typeface="+mj-cs"/>
              </a:rPr>
              <a:t>Handi</a:t>
            </a:r>
            <a:r>
              <a:rPr lang="it-IT" sz="1600" dirty="0">
                <a:solidFill>
                  <a:schemeClr val="bg1"/>
                </a:solidFill>
                <a:latin typeface="Arial Rounded MT Bold" panose="020F0704030504030204" pitchFamily="34" charset="0"/>
                <a:ea typeface="+mj-ea"/>
                <a:cs typeface="+mj-cs"/>
              </a:rPr>
              <a:t>-challenge : un </a:t>
            </a:r>
            <a:r>
              <a:rPr lang="it-IT" sz="1600" dirty="0" err="1">
                <a:solidFill>
                  <a:schemeClr val="bg1"/>
                </a:solidFill>
                <a:latin typeface="Arial Rounded MT Bold" panose="020F0704030504030204" pitchFamily="34" charset="0"/>
                <a:ea typeface="+mj-ea"/>
                <a:cs typeface="+mj-cs"/>
              </a:rPr>
              <a:t>parcours</a:t>
            </a:r>
            <a:r>
              <a:rPr lang="it-IT" sz="1600" dirty="0">
                <a:solidFill>
                  <a:schemeClr val="bg1"/>
                </a:solidFill>
                <a:latin typeface="Arial Rounded MT Bold" panose="020F0704030504030204" pitchFamily="34" charset="0"/>
                <a:ea typeface="+mj-ea"/>
                <a:cs typeface="+mj-cs"/>
              </a:rPr>
              <a:t> de </a:t>
            </a:r>
            <a:r>
              <a:rPr lang="it-IT" sz="1600" dirty="0" err="1">
                <a:solidFill>
                  <a:schemeClr val="bg1"/>
                </a:solidFill>
                <a:latin typeface="Arial Rounded MT Bold" panose="020F0704030504030204" pitchFamily="34" charset="0"/>
                <a:ea typeface="+mj-ea"/>
                <a:cs typeface="+mj-cs"/>
              </a:rPr>
              <a:t>sensibilisation</a:t>
            </a:r>
            <a:r>
              <a:rPr lang="it-IT" sz="1600" dirty="0">
                <a:solidFill>
                  <a:schemeClr val="bg1"/>
                </a:solidFill>
                <a:latin typeface="Arial Rounded MT Bold" panose="020F0704030504030204" pitchFamily="34" charset="0"/>
                <a:ea typeface="+mj-ea"/>
                <a:cs typeface="+mj-cs"/>
              </a:rPr>
              <a:t> en visio-</a:t>
            </a:r>
            <a:r>
              <a:rPr lang="it-IT" sz="1600" dirty="0" err="1">
                <a:solidFill>
                  <a:schemeClr val="bg1"/>
                </a:solidFill>
                <a:latin typeface="Arial Rounded MT Bold" panose="020F0704030504030204" pitchFamily="34" charset="0"/>
                <a:ea typeface="+mj-ea"/>
                <a:cs typeface="+mj-cs"/>
              </a:rPr>
              <a:t>spatialisation</a:t>
            </a:r>
            <a:endParaRPr lang="fr-FR" sz="1100" b="0" dirty="0">
              <a:solidFill>
                <a:schemeClr val="bg1"/>
              </a:solidFill>
              <a:latin typeface="+mj-lt"/>
              <a:ea typeface="+mj-ea"/>
              <a:cs typeface="+mj-cs"/>
            </a:endParaRPr>
          </a:p>
          <a:p>
            <a:pPr marL="0" indent="0" algn="just">
              <a:buNone/>
            </a:pPr>
            <a:r>
              <a:rPr lang="fr-FR" sz="1100" b="0" dirty="0">
                <a:solidFill>
                  <a:schemeClr val="bg1"/>
                </a:solidFill>
                <a:latin typeface="+mj-lt"/>
                <a:ea typeface="+mj-ea"/>
                <a:cs typeface="+mj-cs"/>
              </a:rPr>
              <a:t>Venez découvrir une sensibilisation innovante et coopérative sur le handicap au travail. Un moment unique, presque comme en présentiel !</a:t>
            </a:r>
          </a:p>
          <a:p>
            <a:pPr marL="0" indent="0" algn="just">
              <a:buNone/>
            </a:pPr>
            <a:r>
              <a:rPr lang="fr-FR" sz="1100" b="0" dirty="0">
                <a:solidFill>
                  <a:schemeClr val="bg1"/>
                </a:solidFill>
                <a:latin typeface="+mj-lt"/>
                <a:ea typeface="+mj-ea"/>
                <a:cs typeface="+mj-cs"/>
              </a:rPr>
              <a:t>Ce jeu a été créé en partenariat avec l’Agefiph. Il consiste pour les challengeurs à réaliser un parcours d’environ 30 minutes avec un animateur. Sur ce parcours, ils devront réaliser en équipe de 5 à 7 personnes 6 challenges (possibilité d’avoir plusieurs équipes en simultané).</a:t>
            </a:r>
          </a:p>
          <a:p>
            <a:pPr marL="0" indent="0" algn="just">
              <a:buNone/>
            </a:pPr>
            <a:r>
              <a:rPr lang="fr-FR" sz="1100" b="0" dirty="0">
                <a:solidFill>
                  <a:schemeClr val="bg1"/>
                </a:solidFill>
                <a:latin typeface="+mj-lt"/>
                <a:ea typeface="+mj-ea"/>
                <a:cs typeface="+mj-cs"/>
              </a:rPr>
              <a:t>A la fin du parcours, tous les challengeurs rapportent des points à leur équipe. Ils ont ensuite la possibilité de découvrir un espace ressources pour en savoir plus et échanger.</a:t>
            </a:r>
          </a:p>
          <a:p>
            <a:pPr marL="0" indent="0" algn="just">
              <a:buNone/>
            </a:pPr>
            <a:r>
              <a:rPr lang="fr-FR" sz="1100" b="0" dirty="0">
                <a:solidFill>
                  <a:schemeClr val="bg1"/>
                </a:solidFill>
                <a:latin typeface="+mj-lt"/>
                <a:ea typeface="+mj-ea"/>
                <a:cs typeface="+mj-cs"/>
              </a:rPr>
              <a:t>Avec une note moyenne de 4,75/5, ce jeu remporte un vrai succès auprès des équipes grâce à son côté innovant et coopératif.</a:t>
            </a:r>
          </a:p>
        </p:txBody>
      </p:sp>
      <p:sp>
        <p:nvSpPr>
          <p:cNvPr id="9" name="Espace réservé du contenu 7"/>
          <p:cNvSpPr txBox="1">
            <a:spLocks/>
          </p:cNvSpPr>
          <p:nvPr/>
        </p:nvSpPr>
        <p:spPr>
          <a:xfrm>
            <a:off x="7311450" y="1690432"/>
            <a:ext cx="4664276" cy="2818688"/>
          </a:xfrm>
          <a:prstGeom prst="rect">
            <a:avLst/>
          </a:prstGeom>
          <a:solidFill>
            <a:srgbClr val="EC6500"/>
          </a:solidFill>
          <a:ln w="25400">
            <a:noFill/>
          </a:ln>
        </p:spPr>
        <p:txBody>
          <a:bodyPr vert="horz" wrap="square" lIns="108000" tIns="108000" rIns="108000" bIns="10800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lang="fr-FR" sz="1400" b="1" kern="1200" dirty="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it-IT" sz="1600" dirty="0">
                <a:solidFill>
                  <a:schemeClr val="bg1"/>
                </a:solidFill>
                <a:latin typeface="Arial Rounded MT Bold" panose="020F0704030504030204" pitchFamily="34" charset="0"/>
                <a:ea typeface="+mj-ea"/>
                <a:cs typeface="+mj-cs"/>
              </a:rPr>
              <a:t>Escape Game </a:t>
            </a:r>
            <a:r>
              <a:rPr lang="it-IT" sz="1600" dirty="0" err="1">
                <a:solidFill>
                  <a:schemeClr val="bg1"/>
                </a:solidFill>
                <a:latin typeface="Arial Rounded MT Bold" panose="020F0704030504030204" pitchFamily="34" charset="0"/>
                <a:ea typeface="+mj-ea"/>
                <a:cs typeface="+mj-cs"/>
              </a:rPr>
              <a:t>digital</a:t>
            </a:r>
            <a:r>
              <a:rPr lang="it-IT" sz="1600" dirty="0">
                <a:solidFill>
                  <a:schemeClr val="bg1"/>
                </a:solidFill>
                <a:latin typeface="Arial Rounded MT Bold" panose="020F0704030504030204" pitchFamily="34" charset="0"/>
                <a:ea typeface="+mj-ea"/>
                <a:cs typeface="+mj-cs"/>
              </a:rPr>
              <a:t> : la mission Hand/</a:t>
            </a:r>
            <a:r>
              <a:rPr lang="it-IT" sz="1600" dirty="0" err="1">
                <a:solidFill>
                  <a:schemeClr val="bg1"/>
                </a:solidFill>
                <a:latin typeface="Arial Rounded MT Bold" panose="020F0704030504030204" pitchFamily="34" charset="0"/>
                <a:ea typeface="+mj-ea"/>
                <a:cs typeface="+mj-cs"/>
              </a:rPr>
              <a:t>escape</a:t>
            </a:r>
            <a:endParaRPr lang="fr-FR" sz="1100" b="0" dirty="0">
              <a:solidFill>
                <a:schemeClr val="bg1"/>
              </a:solidFill>
              <a:latin typeface="+mj-lt"/>
              <a:ea typeface="+mj-ea"/>
              <a:cs typeface="+mj-cs"/>
            </a:endParaRPr>
          </a:p>
          <a:p>
            <a:pPr marL="0" indent="0" algn="just">
              <a:buNone/>
            </a:pPr>
            <a:r>
              <a:rPr lang="fr-FR" sz="1100" b="0" dirty="0">
                <a:solidFill>
                  <a:schemeClr val="bg1"/>
                </a:solidFill>
                <a:latin typeface="+mj-lt"/>
                <a:ea typeface="+mj-ea"/>
                <a:cs typeface="+mj-cs"/>
              </a:rPr>
              <a:t>Et si un Escape Game pouvait se faire en visio ? A partir de cette question, nous avons construit un escape Game pour découvrir le handicap avec de la coopération, des apports de connaissance tout au long du jeu et des mises en situation car certains participants vont se retrouver en situation de handicap.</a:t>
            </a:r>
          </a:p>
          <a:p>
            <a:pPr marL="0" indent="0" algn="just">
              <a:buNone/>
            </a:pPr>
            <a:r>
              <a:rPr lang="fr-FR" sz="1100" b="0" dirty="0">
                <a:solidFill>
                  <a:schemeClr val="bg1"/>
                </a:solidFill>
                <a:latin typeface="+mj-lt"/>
                <a:ea typeface="+mj-ea"/>
                <a:cs typeface="+mj-cs"/>
              </a:rPr>
              <a:t>Les participants vont devoir coopérer, s’entraider mais aussi peut-être s ’adapter pour réussir en moins de 40 minutes.</a:t>
            </a:r>
          </a:p>
          <a:p>
            <a:pPr marL="0" indent="0" algn="just">
              <a:buNone/>
            </a:pPr>
            <a:r>
              <a:rPr lang="fr-FR" sz="1100" b="0" dirty="0">
                <a:solidFill>
                  <a:schemeClr val="bg1"/>
                </a:solidFill>
                <a:latin typeface="+mj-lt"/>
                <a:ea typeface="+mj-ea"/>
                <a:cs typeface="+mj-cs"/>
              </a:rPr>
              <a:t>A l’issue de l’Escape Game, un débrief est réalisé avec un consultant expert du handicap, sur les points clés, les ressentis des participants par rapport aux  situations de handicap vécues : j’ai en parlé ou non, pourquoi ? Un vrai temps d’échange pour mieux comprendre le handicap en entreprise.  </a:t>
            </a:r>
          </a:p>
          <a:p>
            <a:pPr marL="0" indent="0" algn="just">
              <a:buNone/>
            </a:pPr>
            <a:r>
              <a:rPr lang="fr-FR" sz="1100" b="0" dirty="0">
                <a:solidFill>
                  <a:schemeClr val="bg1"/>
                </a:solidFill>
                <a:latin typeface="+mj-lt"/>
                <a:ea typeface="+mj-ea"/>
                <a:cs typeface="+mj-cs"/>
              </a:rPr>
              <a:t>Une note moyenne de 4,8/5 des participants </a:t>
            </a:r>
            <a:r>
              <a:rPr lang="fr-FR" sz="1100" b="0">
                <a:solidFill>
                  <a:schemeClr val="bg1"/>
                </a:solidFill>
                <a:latin typeface="+mj-lt"/>
                <a:ea typeface="+mj-ea"/>
                <a:cs typeface="+mj-cs"/>
              </a:rPr>
              <a:t>: venez </a:t>
            </a:r>
            <a:r>
              <a:rPr lang="fr-FR" sz="1100" b="0" dirty="0">
                <a:solidFill>
                  <a:schemeClr val="bg1"/>
                </a:solidFill>
                <a:latin typeface="+mj-lt"/>
                <a:ea typeface="+mj-ea"/>
                <a:cs typeface="+mj-cs"/>
              </a:rPr>
              <a:t>le découvrir !</a:t>
            </a:r>
            <a:endParaRPr lang="fr-FR" sz="1100" b="0" dirty="0">
              <a:solidFill>
                <a:schemeClr val="bg1"/>
              </a:solidFill>
            </a:endParaRPr>
          </a:p>
        </p:txBody>
      </p:sp>
      <p:pic>
        <p:nvPicPr>
          <p:cNvPr id="12" name="Image 11"/>
          <p:cNvPicPr>
            <a:picLocks noChangeAspect="1"/>
          </p:cNvPicPr>
          <p:nvPr/>
        </p:nvPicPr>
        <p:blipFill rotWithShape="1">
          <a:blip r:embed="rId3" cstate="print">
            <a:extLst>
              <a:ext uri="{28A0092B-C50C-407E-A947-70E740481C1C}">
                <a14:useLocalDpi xmlns:a14="http://schemas.microsoft.com/office/drawing/2010/main" val="0"/>
              </a:ext>
            </a:extLst>
          </a:blip>
          <a:srcRect t="25798" b="15664"/>
          <a:stretch/>
        </p:blipFill>
        <p:spPr>
          <a:xfrm>
            <a:off x="515556" y="457088"/>
            <a:ext cx="1431076" cy="837710"/>
          </a:xfrm>
          <a:prstGeom prst="rect">
            <a:avLst/>
          </a:prstGeom>
        </p:spPr>
      </p:pic>
      <p:sp>
        <p:nvSpPr>
          <p:cNvPr id="20" name="ZoneTexte 19"/>
          <p:cNvSpPr txBox="1"/>
          <p:nvPr/>
        </p:nvSpPr>
        <p:spPr>
          <a:xfrm>
            <a:off x="2494806" y="4653137"/>
            <a:ext cx="4680520" cy="510778"/>
          </a:xfrm>
          <a:prstGeom prst="round2DiagRect">
            <a:avLst/>
          </a:prstGeom>
          <a:solidFill>
            <a:schemeClr val="bg1"/>
          </a:solidFill>
        </p:spPr>
        <p:txBody>
          <a:bodyPr wrap="square" rtlCol="0">
            <a:spAutoFit/>
          </a:bodyPr>
          <a:lstStyle/>
          <a:p>
            <a:r>
              <a:rPr lang="fr-FR" sz="1200" b="1" dirty="0">
                <a:solidFill>
                  <a:srgbClr val="2A7476"/>
                </a:solidFill>
              </a:rPr>
              <a:t>Cible au sein de l’entreprise : tous les collaborateurs</a:t>
            </a:r>
          </a:p>
          <a:p>
            <a:endParaRPr lang="fr-FR" sz="1200" dirty="0"/>
          </a:p>
        </p:txBody>
      </p:sp>
      <p:sp>
        <p:nvSpPr>
          <p:cNvPr id="21" name="ZoneTexte 20"/>
          <p:cNvSpPr txBox="1"/>
          <p:nvPr/>
        </p:nvSpPr>
        <p:spPr>
          <a:xfrm>
            <a:off x="7319342" y="4653136"/>
            <a:ext cx="4680520" cy="510778"/>
          </a:xfrm>
          <a:prstGeom prst="round2DiagRect">
            <a:avLst/>
          </a:prstGeom>
          <a:solidFill>
            <a:schemeClr val="bg1"/>
          </a:solidFill>
        </p:spPr>
        <p:txBody>
          <a:bodyPr wrap="square" rtlCol="0">
            <a:spAutoFit/>
          </a:bodyPr>
          <a:lstStyle/>
          <a:p>
            <a:r>
              <a:rPr lang="fr-FR" sz="1200" b="1" dirty="0">
                <a:solidFill>
                  <a:srgbClr val="2A7476"/>
                </a:solidFill>
              </a:rPr>
              <a:t>Cible au sein de l’entreprise : tous les collaborateurs</a:t>
            </a:r>
          </a:p>
          <a:p>
            <a:endParaRPr lang="fr-FR" sz="1200" dirty="0"/>
          </a:p>
        </p:txBody>
      </p:sp>
      <p:pic>
        <p:nvPicPr>
          <p:cNvPr id="4098" name="Picture 2" descr="H:\2022\01-INFOGRAPHIE\COM UNE DIFF\SPATIAL CHAT_ Les Rencontres de la Sensibilisation\Objets\Plante022.png"/>
          <p:cNvPicPr>
            <a:picLocks noChangeAspect="1" noChangeArrowheads="1"/>
          </p:cNvPicPr>
          <p:nvPr/>
        </p:nvPicPr>
        <p:blipFill>
          <a:blip r:embed="rId4" cstate="print"/>
          <a:srcRect/>
          <a:stretch>
            <a:fillRect/>
          </a:stretch>
        </p:blipFill>
        <p:spPr bwMode="auto">
          <a:xfrm>
            <a:off x="11567814" y="5085184"/>
            <a:ext cx="552430" cy="1677666"/>
          </a:xfrm>
          <a:prstGeom prst="rect">
            <a:avLst/>
          </a:prstGeom>
          <a:noFill/>
        </p:spPr>
      </p:pic>
      <p:sp>
        <p:nvSpPr>
          <p:cNvPr id="16" name="Ellipse 15">
            <a:extLst>
              <a:ext uri="{FF2B5EF4-FFF2-40B4-BE49-F238E27FC236}">
                <a16:creationId xmlns:a16="http://schemas.microsoft.com/office/drawing/2014/main" id="{758513E5-B4F2-4882-B43D-FA56BC3DE5C0}"/>
              </a:ext>
            </a:extLst>
          </p:cNvPr>
          <p:cNvSpPr/>
          <p:nvPr/>
        </p:nvSpPr>
        <p:spPr>
          <a:xfrm rot="1214261">
            <a:off x="5964236" y="1700306"/>
            <a:ext cx="1325711" cy="520641"/>
          </a:xfrm>
          <a:prstGeom prst="ellipse">
            <a:avLst/>
          </a:prstGeom>
          <a:solidFill>
            <a:srgbClr val="EC6500"/>
          </a:solidFill>
          <a:ln>
            <a:solidFill>
              <a:srgbClr val="EC6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ZoneTexte 18">
            <a:extLst>
              <a:ext uri="{FF2B5EF4-FFF2-40B4-BE49-F238E27FC236}">
                <a16:creationId xmlns:a16="http://schemas.microsoft.com/office/drawing/2014/main" id="{80718999-5E37-4141-93B0-69661EB576D4}"/>
              </a:ext>
            </a:extLst>
          </p:cNvPr>
          <p:cNvSpPr txBox="1"/>
          <p:nvPr/>
        </p:nvSpPr>
        <p:spPr>
          <a:xfrm rot="1214261">
            <a:off x="5943113" y="1745124"/>
            <a:ext cx="1368152" cy="307777"/>
          </a:xfrm>
          <a:prstGeom prst="rect">
            <a:avLst/>
          </a:prstGeom>
          <a:noFill/>
        </p:spPr>
        <p:txBody>
          <a:bodyPr wrap="square" rtlCol="0">
            <a:spAutoFit/>
          </a:bodyPr>
          <a:lstStyle/>
          <a:p>
            <a:pPr algn="ctr"/>
            <a:r>
              <a:rPr lang="fr-FR" sz="1400" i="1" dirty="0">
                <a:solidFill>
                  <a:schemeClr val="bg1"/>
                </a:solidFill>
              </a:rPr>
              <a:t>En démo le 3</a:t>
            </a:r>
          </a:p>
        </p:txBody>
      </p:sp>
      <p:pic>
        <p:nvPicPr>
          <p:cNvPr id="22" name="Image 21">
            <a:extLst>
              <a:ext uri="{FF2B5EF4-FFF2-40B4-BE49-F238E27FC236}">
                <a16:creationId xmlns:a16="http://schemas.microsoft.com/office/drawing/2014/main" id="{6B80031A-7900-4781-BBEE-F2A19ECA065B}"/>
              </a:ext>
            </a:extLst>
          </p:cNvPr>
          <p:cNvPicPr>
            <a:picLocks noChangeAspect="1"/>
          </p:cNvPicPr>
          <p:nvPr/>
        </p:nvPicPr>
        <p:blipFill>
          <a:blip r:embed="rId5" cstate="print"/>
          <a:stretch>
            <a:fillRect/>
          </a:stretch>
        </p:blipFill>
        <p:spPr>
          <a:xfrm>
            <a:off x="7308332" y="5519078"/>
            <a:ext cx="4259482" cy="1060188"/>
          </a:xfrm>
          <a:prstGeom prst="rect">
            <a:avLst/>
          </a:prstGeom>
          <a:ln w="19050">
            <a:solidFill>
              <a:schemeClr val="bg1"/>
            </a:solidFill>
          </a:ln>
        </p:spPr>
      </p:pic>
      <p:pic>
        <p:nvPicPr>
          <p:cNvPr id="3" name="Image 2">
            <a:extLst>
              <a:ext uri="{FF2B5EF4-FFF2-40B4-BE49-F238E27FC236}">
                <a16:creationId xmlns:a16="http://schemas.microsoft.com/office/drawing/2014/main" id="{9B57D729-34AB-4208-BB8E-631A5AFB0E2C}"/>
              </a:ext>
            </a:extLst>
          </p:cNvPr>
          <p:cNvPicPr>
            <a:picLocks noChangeAspect="1"/>
          </p:cNvPicPr>
          <p:nvPr/>
        </p:nvPicPr>
        <p:blipFill>
          <a:blip r:embed="rId6"/>
          <a:stretch>
            <a:fillRect/>
          </a:stretch>
        </p:blipFill>
        <p:spPr>
          <a:xfrm>
            <a:off x="3197529" y="5272894"/>
            <a:ext cx="3214887" cy="1552555"/>
          </a:xfrm>
          <a:prstGeom prst="rect">
            <a:avLst/>
          </a:prstGeom>
        </p:spPr>
      </p:pic>
    </p:spTree>
    <p:extLst>
      <p:ext uri="{BB962C8B-B14F-4D97-AF65-F5344CB8AC3E}">
        <p14:creationId xmlns:p14="http://schemas.microsoft.com/office/powerpoint/2010/main" val="22929387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7247335" y="1196752"/>
            <a:ext cx="4943078" cy="5661248"/>
          </a:xfrm>
          <a:prstGeom prst="rect">
            <a:avLst/>
          </a:prstGeom>
          <a:solidFill>
            <a:srgbClr val="EC6500">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p:cNvSpPr/>
          <p:nvPr/>
        </p:nvSpPr>
        <p:spPr>
          <a:xfrm>
            <a:off x="2422798" y="1196752"/>
            <a:ext cx="4824536" cy="5661248"/>
          </a:xfrm>
          <a:prstGeom prst="rect">
            <a:avLst/>
          </a:prstGeom>
          <a:solidFill>
            <a:srgbClr val="5F1265">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Arrondir un rectangle avec un coin du même côté 13"/>
          <p:cNvSpPr/>
          <p:nvPr/>
        </p:nvSpPr>
        <p:spPr>
          <a:xfrm>
            <a:off x="262558" y="1656184"/>
            <a:ext cx="1944216" cy="648072"/>
          </a:xfrm>
          <a:prstGeom prst="round2SameRect">
            <a:avLst/>
          </a:prstGeom>
          <a:solidFill>
            <a:srgbClr val="5F12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Titre 6"/>
          <p:cNvSpPr txBox="1">
            <a:spLocks/>
          </p:cNvSpPr>
          <p:nvPr/>
        </p:nvSpPr>
        <p:spPr>
          <a:xfrm>
            <a:off x="2500799" y="264801"/>
            <a:ext cx="4666227" cy="1222284"/>
          </a:xfrm>
          <a:prstGeom prst="roundRect">
            <a:avLst>
              <a:gd name="adj" fmla="val 8838"/>
            </a:avLst>
          </a:prstGeom>
          <a:ln>
            <a:solidFill>
              <a:srgbClr val="5F1265"/>
            </a:solidFill>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pPr rtl="0">
              <a:spcBef>
                <a:spcPts val="0"/>
              </a:spcBef>
              <a:spcAft>
                <a:spcPts val="0"/>
              </a:spcAft>
            </a:pPr>
            <a:r>
              <a:rPr lang="fr-FR" sz="1600" b="1" i="0" u="none" strike="noStrike" dirty="0">
                <a:solidFill>
                  <a:srgbClr val="000000"/>
                </a:solidFill>
                <a:effectLst/>
                <a:latin typeface="Arial Rounded"/>
              </a:rPr>
              <a:t>L’agenceT by Talentéo</a:t>
            </a:r>
            <a:br>
              <a:rPr lang="fr-FR" sz="1600" b="1" i="0" u="none" strike="noStrike" dirty="0">
                <a:solidFill>
                  <a:srgbClr val="000000"/>
                </a:solidFill>
                <a:effectLst/>
                <a:latin typeface="Arial Rounded"/>
              </a:rPr>
            </a:br>
            <a:r>
              <a:rPr lang="fr-FR" sz="1600" b="0" i="0" u="none" strike="noStrike" dirty="0">
                <a:solidFill>
                  <a:srgbClr val="000000"/>
                </a:solidFill>
                <a:effectLst/>
                <a:latin typeface="Calibri" panose="020F0502020204030204" pitchFamily="34" charset="0"/>
              </a:rPr>
              <a:t>12 rue Ampère</a:t>
            </a:r>
            <a:br>
              <a:rPr lang="fr-FR" sz="1600" b="0" i="0" u="none" strike="noStrike" dirty="0">
                <a:solidFill>
                  <a:srgbClr val="000000"/>
                </a:solidFill>
                <a:effectLst/>
                <a:latin typeface="Calibri" panose="020F0502020204030204" pitchFamily="34" charset="0"/>
              </a:rPr>
            </a:br>
            <a:r>
              <a:rPr lang="fr-FR" sz="1600" b="0" i="0" u="none" strike="noStrike" dirty="0">
                <a:solidFill>
                  <a:srgbClr val="000000"/>
                </a:solidFill>
                <a:effectLst/>
                <a:latin typeface="Calibri" panose="020F0502020204030204" pitchFamily="34" charset="0"/>
              </a:rPr>
              <a:t>38 000 Grenoble</a:t>
            </a:r>
            <a:br>
              <a:rPr lang="fr-FR" sz="1600" b="0" i="0" u="none" strike="noStrike" dirty="0">
                <a:solidFill>
                  <a:srgbClr val="000000"/>
                </a:solidFill>
                <a:effectLst/>
                <a:latin typeface="Calibri" panose="020F0502020204030204" pitchFamily="34" charset="0"/>
              </a:rPr>
            </a:br>
            <a:r>
              <a:rPr lang="fr-FR" sz="1600" b="0" i="0" u="sng" strike="noStrike" dirty="0">
                <a:solidFill>
                  <a:srgbClr val="000000"/>
                </a:solidFill>
                <a:effectLst/>
                <a:latin typeface="Calibri" panose="020F0502020204030204" pitchFamily="34" charset="0"/>
                <a:hlinkClick r:id="rId2"/>
              </a:rPr>
              <a:t>agence-t.fr</a:t>
            </a:r>
            <a:endParaRPr lang="fr-FR" sz="800" b="0" dirty="0">
              <a:effectLst/>
            </a:endParaRPr>
          </a:p>
          <a:p>
            <a:r>
              <a:rPr lang="fr-FR" sz="1600" b="0" i="0" u="sng" strike="noStrike" dirty="0">
                <a:solidFill>
                  <a:srgbClr val="000000"/>
                </a:solidFill>
                <a:effectLst/>
                <a:latin typeface="Calibri" panose="020F0502020204030204" pitchFamily="34" charset="0"/>
                <a:hlinkClick r:id="rId3"/>
              </a:rPr>
              <a:t>talenteo.fr</a:t>
            </a:r>
            <a:r>
              <a:rPr lang="fr-FR" sz="1600" b="0" i="0" u="none" strike="noStrike" dirty="0">
                <a:solidFill>
                  <a:srgbClr val="000000"/>
                </a:solidFill>
                <a:effectLst/>
                <a:latin typeface="Calibri" panose="020F0502020204030204" pitchFamily="34" charset="0"/>
              </a:rPr>
              <a:t> </a:t>
            </a:r>
            <a:endParaRPr lang="fr-FR" sz="1100" dirty="0"/>
          </a:p>
        </p:txBody>
      </p:sp>
      <p:sp>
        <p:nvSpPr>
          <p:cNvPr id="6" name="Titre 6"/>
          <p:cNvSpPr txBox="1">
            <a:spLocks/>
          </p:cNvSpPr>
          <p:nvPr/>
        </p:nvSpPr>
        <p:spPr>
          <a:xfrm>
            <a:off x="7311450" y="250433"/>
            <a:ext cx="4620355" cy="1236652"/>
          </a:xfrm>
          <a:prstGeom prst="roundRect">
            <a:avLst>
              <a:gd name="adj" fmla="val 4630"/>
            </a:avLst>
          </a:prstGeom>
          <a:ln>
            <a:solidFill>
              <a:srgbClr val="EC6500"/>
            </a:solidFill>
          </a:ln>
        </p:spPr>
        <p:style>
          <a:lnRef idx="2">
            <a:schemeClr val="accent6"/>
          </a:lnRef>
          <a:fillRef idx="1">
            <a:schemeClr val="lt1"/>
          </a:fillRef>
          <a:effectRef idx="0">
            <a:schemeClr val="accent6"/>
          </a:effectRef>
          <a:fontRef idx="minor">
            <a:schemeClr val="dk1"/>
          </a:fontRef>
        </p:style>
        <p:txBody>
          <a:bodyPr vert="horz" lIns="91440" tIns="45720" rIns="91440" bIns="45720" rtlCol="0" anchor="ctr">
            <a:noAutofit/>
          </a:bodyPr>
          <a:lstStyle>
            <a:defPPr>
              <a:defRPr lang="fr-FR"/>
            </a:defPPr>
            <a:lvl1pPr defTabSz="914377">
              <a:lnSpc>
                <a:spcPct val="90000"/>
              </a:lnSpc>
              <a:spcBef>
                <a:spcPct val="0"/>
              </a:spcBef>
              <a:buNone/>
              <a:defRPr b="1">
                <a:latin typeface="Arial Rounded MT Bold" panose="020F0704030504030204" pitchFamily="34" charset="0"/>
                <a:ea typeface="+mj-ea"/>
                <a:cs typeface="+mj-cs"/>
              </a:defRPr>
            </a:lvl1pPr>
          </a:lstStyle>
          <a:p>
            <a:r>
              <a:rPr lang="fr-FR" dirty="0">
                <a:solidFill>
                  <a:srgbClr val="EC6500"/>
                </a:solidFill>
              </a:rPr>
              <a:t>Interlocuteur</a:t>
            </a:r>
            <a:endParaRPr lang="fr-FR" sz="1600" b="0" dirty="0">
              <a:solidFill>
                <a:srgbClr val="EC6500"/>
              </a:solidFill>
            </a:endParaRPr>
          </a:p>
          <a:p>
            <a:endParaRPr lang="fr-FR" sz="1200" b="0" dirty="0">
              <a:latin typeface="+mj-lt"/>
            </a:endParaRPr>
          </a:p>
          <a:p>
            <a:r>
              <a:rPr lang="fr-FR" sz="1200" b="0" dirty="0">
                <a:latin typeface="+mj-lt"/>
              </a:rPr>
              <a:t>Baptiste Juppet</a:t>
            </a:r>
          </a:p>
          <a:p>
            <a:r>
              <a:rPr lang="fr-FR" sz="1200" b="0" dirty="0">
                <a:latin typeface="+mj-lt"/>
              </a:rPr>
              <a:t>b.juppet@talenteo.fr</a:t>
            </a:r>
          </a:p>
          <a:p>
            <a:r>
              <a:rPr lang="fr-FR" sz="1200" b="0" dirty="0">
                <a:latin typeface="+mj-lt"/>
              </a:rPr>
              <a:t>06.61.17.30.27</a:t>
            </a:r>
          </a:p>
        </p:txBody>
      </p:sp>
      <p:sp>
        <p:nvSpPr>
          <p:cNvPr id="7" name="ZoneTexte 6"/>
          <p:cNvSpPr txBox="1"/>
          <p:nvPr/>
        </p:nvSpPr>
        <p:spPr>
          <a:xfrm>
            <a:off x="267629" y="1690433"/>
            <a:ext cx="1926931" cy="4914412"/>
          </a:xfrm>
          <a:prstGeom prst="roundRect">
            <a:avLst>
              <a:gd name="adj" fmla="val 5079"/>
            </a:avLst>
          </a:prstGeom>
          <a:noFill/>
          <a:ln w="25400">
            <a:noFill/>
          </a:ln>
        </p:spPr>
        <p:txBody>
          <a:bodyPr vert="horz" lIns="91440" tIns="45720" rIns="91440" bIns="45720" rtlCol="0" anchor="t">
            <a:noAutofit/>
          </a:bodyPr>
          <a:lstStyle>
            <a:defPPr>
              <a:defRPr lang="fr-FR"/>
            </a:defPPr>
            <a:lvl1pPr defTabSz="914377">
              <a:lnSpc>
                <a:spcPct val="90000"/>
              </a:lnSpc>
              <a:spcBef>
                <a:spcPct val="0"/>
              </a:spcBef>
              <a:buNone/>
              <a:defRPr b="1">
                <a:latin typeface="Arial Rounded MT Bold" panose="020F0704030504030204" pitchFamily="34" charset="0"/>
                <a:ea typeface="+mj-ea"/>
                <a:cs typeface="+mj-cs"/>
              </a:defRPr>
            </a:lvl1pPr>
          </a:lstStyle>
          <a:p>
            <a:pPr lvl="0"/>
            <a:r>
              <a:rPr lang="fr-FR" sz="1400" dirty="0">
                <a:solidFill>
                  <a:schemeClr val="bg1"/>
                </a:solidFill>
              </a:rPr>
              <a:t>Qui est  L’agenceT ? </a:t>
            </a:r>
          </a:p>
          <a:p>
            <a:pPr lvl="0" algn="just"/>
            <a:endParaRPr lang="fr-FR" sz="1100" b="0" dirty="0">
              <a:latin typeface="+mj-lt"/>
            </a:endParaRPr>
          </a:p>
          <a:p>
            <a:pPr rtl="0">
              <a:spcBef>
                <a:spcPts val="0"/>
              </a:spcBef>
              <a:spcAft>
                <a:spcPts val="0"/>
              </a:spcAft>
            </a:pPr>
            <a:endParaRPr lang="fr-FR" sz="1200" b="0" i="0" u="none" strike="noStrike" dirty="0">
              <a:solidFill>
                <a:srgbClr val="000000"/>
              </a:solidFill>
              <a:effectLst/>
              <a:latin typeface="Calibri" panose="020F0502020204030204" pitchFamily="34" charset="0"/>
            </a:endParaRPr>
          </a:p>
          <a:p>
            <a:pPr rtl="0">
              <a:spcBef>
                <a:spcPts val="0"/>
              </a:spcBef>
              <a:spcAft>
                <a:spcPts val="0"/>
              </a:spcAft>
            </a:pPr>
            <a:r>
              <a:rPr lang="fr-FR" sz="1200" b="0" i="0" u="none" strike="noStrike" dirty="0">
                <a:solidFill>
                  <a:srgbClr val="000000"/>
                </a:solidFill>
                <a:effectLst/>
                <a:latin typeface="Calibri" panose="020F0502020204030204" pitchFamily="34" charset="0"/>
              </a:rPr>
              <a:t>Acteur incontournable du handicap et de l’emploi, découvrez notre galaxie :</a:t>
            </a:r>
            <a:endParaRPr lang="fr-FR" sz="1000" b="0" dirty="0">
              <a:effectLst/>
            </a:endParaRPr>
          </a:p>
          <a:p>
            <a:pPr rtl="0">
              <a:spcBef>
                <a:spcPts val="0"/>
              </a:spcBef>
              <a:spcAft>
                <a:spcPts val="0"/>
              </a:spcAft>
            </a:pPr>
            <a:r>
              <a:rPr lang="fr-FR" sz="1000" b="0" dirty="0">
                <a:effectLst/>
              </a:rPr>
              <a:t/>
            </a:r>
            <a:br>
              <a:rPr lang="fr-FR" sz="1000" b="0" dirty="0">
                <a:effectLst/>
              </a:rPr>
            </a:br>
            <a:r>
              <a:rPr lang="fr-FR" sz="1200" b="1" i="0" u="none" strike="noStrike" dirty="0">
                <a:solidFill>
                  <a:srgbClr val="000000"/>
                </a:solidFill>
                <a:effectLst/>
                <a:latin typeface="Calibri" panose="020F0502020204030204" pitchFamily="34" charset="0"/>
              </a:rPr>
              <a:t>L’agenceT</a:t>
            </a:r>
            <a:r>
              <a:rPr lang="fr-FR" sz="1200" b="0" i="0" u="none" strike="noStrike" dirty="0">
                <a:solidFill>
                  <a:srgbClr val="000000"/>
                </a:solidFill>
                <a:effectLst/>
                <a:latin typeface="Calibri" panose="020F0502020204030204" pitchFamily="34" charset="0"/>
              </a:rPr>
              <a:t>, l’agence digitale et événementielle à votre service pour vous accompagner sur nos expertises : sensibilisation, communication et recrutement.</a:t>
            </a:r>
            <a:endParaRPr lang="fr-FR" sz="1000" b="0" dirty="0">
              <a:effectLst/>
            </a:endParaRPr>
          </a:p>
          <a:p>
            <a:pPr rtl="0">
              <a:spcBef>
                <a:spcPts val="0"/>
              </a:spcBef>
              <a:spcAft>
                <a:spcPts val="0"/>
              </a:spcAft>
            </a:pPr>
            <a:r>
              <a:rPr lang="fr-FR" sz="1000" b="0" dirty="0">
                <a:effectLst/>
              </a:rPr>
              <a:t/>
            </a:r>
            <a:br>
              <a:rPr lang="fr-FR" sz="1000" b="0" dirty="0">
                <a:effectLst/>
              </a:rPr>
            </a:br>
            <a:r>
              <a:rPr lang="fr-FR" sz="1200" b="1" i="0" u="none" strike="noStrike" dirty="0">
                <a:solidFill>
                  <a:srgbClr val="000000"/>
                </a:solidFill>
                <a:effectLst/>
                <a:latin typeface="Calibri" panose="020F0502020204030204" pitchFamily="34" charset="0"/>
              </a:rPr>
              <a:t>Talenteo.fr</a:t>
            </a:r>
            <a:r>
              <a:rPr lang="fr-FR" sz="1200" b="0" i="0" u="none" strike="noStrike" dirty="0">
                <a:solidFill>
                  <a:srgbClr val="000000"/>
                </a:solidFill>
                <a:effectLst/>
                <a:latin typeface="Calibri" panose="020F0502020204030204" pitchFamily="34" charset="0"/>
              </a:rPr>
              <a:t>, le média digital inclusif avec des contenus à forte valeur ajoutée.</a:t>
            </a:r>
            <a:endParaRPr lang="fr-FR" sz="1000" b="0" dirty="0">
              <a:effectLst/>
            </a:endParaRPr>
          </a:p>
          <a:p>
            <a:pPr rtl="0">
              <a:spcBef>
                <a:spcPts val="0"/>
              </a:spcBef>
              <a:spcAft>
                <a:spcPts val="0"/>
              </a:spcAft>
            </a:pPr>
            <a:r>
              <a:rPr lang="fr-FR" sz="1000" b="0" dirty="0">
                <a:effectLst/>
              </a:rPr>
              <a:t/>
            </a:r>
            <a:br>
              <a:rPr lang="fr-FR" sz="1000" b="0" dirty="0">
                <a:effectLst/>
              </a:rPr>
            </a:br>
            <a:r>
              <a:rPr lang="fr-FR" sz="1200" b="1" i="0" u="none" strike="noStrike" dirty="0">
                <a:solidFill>
                  <a:srgbClr val="000000"/>
                </a:solidFill>
                <a:effectLst/>
                <a:latin typeface="Calibri" panose="020F0502020204030204" pitchFamily="34" charset="0"/>
              </a:rPr>
              <a:t>Events2Job</a:t>
            </a:r>
            <a:r>
              <a:rPr lang="fr-FR" sz="1200" b="0" i="0" u="none" strike="noStrike" dirty="0">
                <a:solidFill>
                  <a:srgbClr val="000000"/>
                </a:solidFill>
                <a:effectLst/>
                <a:latin typeface="Calibri" panose="020F0502020204030204" pitchFamily="34" charset="0"/>
              </a:rPr>
              <a:t>, la gamme d’événements dédiée à l’emploi et aux rencontres.</a:t>
            </a:r>
            <a:endParaRPr lang="fr-FR" sz="1000" b="0" dirty="0">
              <a:effectLst/>
            </a:endParaRPr>
          </a:p>
          <a:p>
            <a:pPr rtl="0">
              <a:spcBef>
                <a:spcPts val="0"/>
              </a:spcBef>
              <a:spcAft>
                <a:spcPts val="0"/>
              </a:spcAft>
            </a:pPr>
            <a:r>
              <a:rPr lang="fr-FR" sz="1000" b="0" dirty="0">
                <a:effectLst/>
              </a:rPr>
              <a:t/>
            </a:r>
            <a:br>
              <a:rPr lang="fr-FR" sz="1000" b="0" dirty="0">
                <a:effectLst/>
              </a:rPr>
            </a:br>
            <a:r>
              <a:rPr lang="fr-FR" sz="1200" b="1" i="0" u="none" strike="noStrike" dirty="0">
                <a:solidFill>
                  <a:srgbClr val="000000"/>
                </a:solidFill>
                <a:effectLst/>
                <a:latin typeface="Calibri" panose="020F0502020204030204" pitchFamily="34" charset="0"/>
              </a:rPr>
              <a:t>Nous sommes différents, vous allez aimer ça.</a:t>
            </a:r>
            <a:endParaRPr lang="fr-FR" sz="1000" b="0" dirty="0">
              <a:effectLst/>
            </a:endParaRPr>
          </a:p>
          <a:p>
            <a:r>
              <a:rPr lang="fr-FR" sz="1000" dirty="0"/>
              <a:t/>
            </a:r>
            <a:br>
              <a:rPr lang="fr-FR" sz="1000" dirty="0"/>
            </a:br>
            <a:r>
              <a:rPr lang="fr-FR" sz="1100" dirty="0"/>
              <a:t/>
            </a:r>
            <a:br>
              <a:rPr lang="fr-FR" sz="1100" dirty="0"/>
            </a:br>
            <a:endParaRPr lang="fr-FR" sz="1100" b="0" dirty="0">
              <a:latin typeface="+mj-lt"/>
            </a:endParaRPr>
          </a:p>
        </p:txBody>
      </p:sp>
      <p:sp>
        <p:nvSpPr>
          <p:cNvPr id="8" name="Espace réservé du contenu 7"/>
          <p:cNvSpPr txBox="1">
            <a:spLocks/>
          </p:cNvSpPr>
          <p:nvPr/>
        </p:nvSpPr>
        <p:spPr>
          <a:xfrm>
            <a:off x="2502751" y="1690433"/>
            <a:ext cx="4664276" cy="2818687"/>
          </a:xfrm>
          <a:prstGeom prst="rect">
            <a:avLst/>
          </a:prstGeom>
          <a:solidFill>
            <a:srgbClr val="5F1265"/>
          </a:solidFill>
          <a:ln w="25400">
            <a:noFill/>
          </a:ln>
        </p:spPr>
        <p:txBody>
          <a:bodyPr vert="horz" wrap="square" lIns="108000" tIns="108000" rIns="108000" bIns="10800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lang="fr-FR" sz="1400" b="1" kern="1200" dirty="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600" dirty="0">
                <a:solidFill>
                  <a:schemeClr val="bg1"/>
                </a:solidFill>
                <a:latin typeface="Arial Rounded MT Bold" panose="020F0704030504030204" pitchFamily="34" charset="0"/>
                <a:ea typeface="+mj-ea"/>
                <a:cs typeface="+mj-cs"/>
              </a:rPr>
              <a:t>La culture pour attirer le plus grand nombre</a:t>
            </a:r>
          </a:p>
          <a:p>
            <a:pPr marL="0" indent="0" algn="just">
              <a:buNone/>
            </a:pPr>
            <a:r>
              <a:rPr lang="fr-FR" sz="1100" b="0" dirty="0">
                <a:solidFill>
                  <a:schemeClr val="bg1"/>
                </a:solidFill>
                <a:latin typeface="+mj-lt"/>
                <a:ea typeface="+mj-ea"/>
                <a:cs typeface="+mj-cs"/>
              </a:rPr>
              <a:t>Et si, nous utilisions l’art et la culture pour sensibiliser au handicap ? Grâce à son média Talentéo, L’agence T a pu repérer de nombreux talents en situation de handicap qui expriment leur art au près du grand public. Nous construisons avec eux des dispositifs sur-mesure pour attirer vos collaborateurs et montrer que, handicap ou non, seules les compétences comptent.</a:t>
            </a:r>
          </a:p>
          <a:p>
            <a:pPr marL="0" indent="0" algn="just">
              <a:buNone/>
            </a:pPr>
            <a:r>
              <a:rPr lang="fr-FR" sz="1100" b="0" dirty="0">
                <a:solidFill>
                  <a:schemeClr val="bg1"/>
                </a:solidFill>
                <a:latin typeface="+mj-lt"/>
                <a:ea typeface="+mj-ea"/>
                <a:cs typeface="+mj-cs"/>
              </a:rPr>
              <a:t>Nos consultants réfléchissent avec vous pour déterminer la meilleure thématique (BD, littérature, one </a:t>
            </a:r>
            <a:r>
              <a:rPr lang="fr-FR" sz="1100" b="0" dirty="0" err="1">
                <a:solidFill>
                  <a:schemeClr val="bg1"/>
                </a:solidFill>
                <a:latin typeface="+mj-lt"/>
                <a:ea typeface="+mj-ea"/>
                <a:cs typeface="+mj-cs"/>
              </a:rPr>
              <a:t>woman</a:t>
            </a:r>
            <a:r>
              <a:rPr lang="fr-FR" sz="1100" b="0" dirty="0">
                <a:solidFill>
                  <a:schemeClr val="bg1"/>
                </a:solidFill>
                <a:latin typeface="+mj-lt"/>
                <a:ea typeface="+mj-ea"/>
                <a:cs typeface="+mj-cs"/>
              </a:rPr>
              <a:t> show, web-série…) et le support qui fera mouche (Affiche, vidéo, articles web, mailing…). </a:t>
            </a:r>
          </a:p>
          <a:p>
            <a:pPr marL="0" indent="0" algn="just">
              <a:buNone/>
            </a:pPr>
            <a:r>
              <a:rPr lang="fr-FR" sz="1100" b="0" dirty="0">
                <a:solidFill>
                  <a:schemeClr val="bg1"/>
                </a:solidFill>
                <a:latin typeface="+mj-lt"/>
                <a:ea typeface="+mj-ea"/>
                <a:cs typeface="+mj-cs"/>
              </a:rPr>
              <a:t>D’Adda Abdelli (Vestiaires) à Peter Patfawl (Dessinateur BD) en passant par Caroline Le Flour (Humoriste et auteur), nous aurons les talents qui parlera à vos salariés !</a:t>
            </a:r>
          </a:p>
        </p:txBody>
      </p:sp>
      <p:sp>
        <p:nvSpPr>
          <p:cNvPr id="9" name="Espace réservé du contenu 7"/>
          <p:cNvSpPr txBox="1">
            <a:spLocks/>
          </p:cNvSpPr>
          <p:nvPr/>
        </p:nvSpPr>
        <p:spPr>
          <a:xfrm>
            <a:off x="7311450" y="1690432"/>
            <a:ext cx="4664276" cy="2818688"/>
          </a:xfrm>
          <a:prstGeom prst="rect">
            <a:avLst/>
          </a:prstGeom>
          <a:solidFill>
            <a:srgbClr val="EC6500"/>
          </a:solidFill>
          <a:ln w="25400">
            <a:noFill/>
          </a:ln>
        </p:spPr>
        <p:txBody>
          <a:bodyPr vert="horz" wrap="square" lIns="108000" tIns="108000" rIns="108000" bIns="10800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lang="fr-FR" sz="1400" b="1" kern="1200" dirty="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600" dirty="0">
                <a:solidFill>
                  <a:schemeClr val="bg1"/>
                </a:solidFill>
                <a:latin typeface="Arial Rounded MT Bold" panose="020F0704030504030204" pitchFamily="34" charset="0"/>
                <a:ea typeface="+mj-ea"/>
                <a:cs typeface="+mj-cs"/>
              </a:rPr>
              <a:t>Partez en live pour impliquer tous vos collaborateurs !</a:t>
            </a:r>
          </a:p>
          <a:p>
            <a:pPr marL="0" indent="0" algn="just">
              <a:buNone/>
            </a:pPr>
            <a:r>
              <a:rPr lang="fr-FR" sz="1100" b="0" dirty="0">
                <a:solidFill>
                  <a:schemeClr val="bg1"/>
                </a:solidFill>
                <a:latin typeface="+mj-lt"/>
                <a:ea typeface="+mj-ea"/>
                <a:cs typeface="+mj-cs"/>
              </a:rPr>
              <a:t>Le premier confinement nous a tous éloigné les uns des autres. Pour continuer de créer du lien, L’agence T a lancé avec succès des émissions originales. Au programme ? De la cuisine, de l’humour, de la découverte d’athlètes multimédaillés ou encore de projets portés par les collaborateurs. </a:t>
            </a:r>
          </a:p>
          <a:p>
            <a:pPr marL="0" indent="0" algn="just">
              <a:buNone/>
            </a:pPr>
            <a:r>
              <a:rPr lang="fr-FR" sz="1100" b="0" dirty="0">
                <a:solidFill>
                  <a:schemeClr val="bg1"/>
                </a:solidFill>
                <a:latin typeface="+mj-lt"/>
                <a:ea typeface="+mj-ea"/>
                <a:cs typeface="+mj-cs"/>
              </a:rPr>
              <a:t>Tout ces formats ont une chose en commun : ils permettent de fédérer vos collaborateurs sur l’ensemble de vos sites autour d’une thématique commune. </a:t>
            </a:r>
          </a:p>
          <a:p>
            <a:pPr marL="0" indent="0" algn="just">
              <a:buNone/>
            </a:pPr>
            <a:r>
              <a:rPr lang="fr-FR" sz="1100" b="0" dirty="0">
                <a:solidFill>
                  <a:schemeClr val="bg1"/>
                </a:solidFill>
                <a:latin typeface="+mj-lt"/>
                <a:ea typeface="+mj-ea"/>
                <a:cs typeface="+mj-cs"/>
              </a:rPr>
              <a:t>Ainsi, durant 1h à 1h30, nous les invitons à cuisiner ensemble avec Grégory Cuilleron, à découvrir le parcours de Marie-Amélie Le Fur, à participer à un challenge gaming ou encore à rire avec Caroline Le Flour. Le tout avec en trame de fond, vos messages et objectifs.</a:t>
            </a:r>
          </a:p>
        </p:txBody>
      </p:sp>
      <p:sp>
        <p:nvSpPr>
          <p:cNvPr id="20" name="ZoneTexte 19"/>
          <p:cNvSpPr txBox="1"/>
          <p:nvPr/>
        </p:nvSpPr>
        <p:spPr>
          <a:xfrm>
            <a:off x="2494806" y="4653137"/>
            <a:ext cx="4680520" cy="510778"/>
          </a:xfrm>
          <a:prstGeom prst="round2DiagRect">
            <a:avLst/>
          </a:prstGeom>
          <a:solidFill>
            <a:schemeClr val="bg1"/>
          </a:solidFill>
        </p:spPr>
        <p:txBody>
          <a:bodyPr wrap="square" rtlCol="0">
            <a:spAutoFit/>
          </a:bodyPr>
          <a:lstStyle/>
          <a:p>
            <a:r>
              <a:rPr lang="fr-FR" sz="1200" b="1" dirty="0">
                <a:solidFill>
                  <a:srgbClr val="2A7476"/>
                </a:solidFill>
              </a:rPr>
              <a:t>Cible au sein de l’entreprise : Tous vos collaborateurs </a:t>
            </a:r>
          </a:p>
          <a:p>
            <a:endParaRPr lang="fr-FR" sz="1200" dirty="0"/>
          </a:p>
        </p:txBody>
      </p:sp>
      <p:sp>
        <p:nvSpPr>
          <p:cNvPr id="21" name="ZoneTexte 20"/>
          <p:cNvSpPr txBox="1"/>
          <p:nvPr/>
        </p:nvSpPr>
        <p:spPr>
          <a:xfrm>
            <a:off x="7319342" y="4653136"/>
            <a:ext cx="4680520" cy="510778"/>
          </a:xfrm>
          <a:prstGeom prst="round2DiagRect">
            <a:avLst/>
          </a:prstGeom>
          <a:solidFill>
            <a:schemeClr val="bg1"/>
          </a:solidFill>
        </p:spPr>
        <p:txBody>
          <a:bodyPr wrap="square" rtlCol="0">
            <a:spAutoFit/>
          </a:bodyPr>
          <a:lstStyle/>
          <a:p>
            <a:r>
              <a:rPr lang="fr-FR" sz="1200" b="1" dirty="0">
                <a:solidFill>
                  <a:srgbClr val="2A7476"/>
                </a:solidFill>
              </a:rPr>
              <a:t>Cible au sein de l’entreprise : Pour vos managers et/ou l’ensemble de vos salariés </a:t>
            </a:r>
          </a:p>
        </p:txBody>
      </p:sp>
      <p:pic>
        <p:nvPicPr>
          <p:cNvPr id="4098" name="Picture 2" descr="H:\2022\01-INFOGRAPHIE\COM UNE DIFF\SPATIAL CHAT_ Les Rencontres de la Sensibilisation\Objets\Plante022.png"/>
          <p:cNvPicPr>
            <a:picLocks noChangeAspect="1" noChangeArrowheads="1"/>
          </p:cNvPicPr>
          <p:nvPr/>
        </p:nvPicPr>
        <p:blipFill>
          <a:blip r:embed="rId4" cstate="print"/>
          <a:srcRect/>
          <a:stretch>
            <a:fillRect/>
          </a:stretch>
        </p:blipFill>
        <p:spPr bwMode="auto">
          <a:xfrm>
            <a:off x="11567814" y="5085184"/>
            <a:ext cx="552430" cy="1677666"/>
          </a:xfrm>
          <a:prstGeom prst="rect">
            <a:avLst/>
          </a:prstGeom>
          <a:noFill/>
        </p:spPr>
      </p:pic>
      <p:sp>
        <p:nvSpPr>
          <p:cNvPr id="15" name="Ellipse 14">
            <a:extLst>
              <a:ext uri="{FF2B5EF4-FFF2-40B4-BE49-F238E27FC236}">
                <a16:creationId xmlns:a16="http://schemas.microsoft.com/office/drawing/2014/main" id="{3D348BEE-A7E9-4670-933C-48FF1D0A5776}"/>
              </a:ext>
            </a:extLst>
          </p:cNvPr>
          <p:cNvSpPr/>
          <p:nvPr/>
        </p:nvSpPr>
        <p:spPr>
          <a:xfrm rot="1214261">
            <a:off x="5980298" y="4053022"/>
            <a:ext cx="1325711" cy="520641"/>
          </a:xfrm>
          <a:prstGeom prst="ellipse">
            <a:avLst/>
          </a:prstGeom>
          <a:solidFill>
            <a:srgbClr val="EC6500"/>
          </a:solidFill>
          <a:ln>
            <a:solidFill>
              <a:srgbClr val="EC6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ZoneTexte 15">
            <a:extLst>
              <a:ext uri="{FF2B5EF4-FFF2-40B4-BE49-F238E27FC236}">
                <a16:creationId xmlns:a16="http://schemas.microsoft.com/office/drawing/2014/main" id="{27B6B238-9010-4196-A157-C962DF481EC1}"/>
              </a:ext>
            </a:extLst>
          </p:cNvPr>
          <p:cNvSpPr txBox="1"/>
          <p:nvPr/>
        </p:nvSpPr>
        <p:spPr>
          <a:xfrm rot="1214261">
            <a:off x="5959175" y="4097840"/>
            <a:ext cx="1368152" cy="307777"/>
          </a:xfrm>
          <a:prstGeom prst="rect">
            <a:avLst/>
          </a:prstGeom>
          <a:noFill/>
        </p:spPr>
        <p:txBody>
          <a:bodyPr wrap="square" rtlCol="0">
            <a:spAutoFit/>
          </a:bodyPr>
          <a:lstStyle/>
          <a:p>
            <a:pPr algn="ctr"/>
            <a:r>
              <a:rPr lang="fr-FR" sz="1400" i="1" dirty="0">
                <a:solidFill>
                  <a:schemeClr val="bg1"/>
                </a:solidFill>
              </a:rPr>
              <a:t>En démo le 3</a:t>
            </a:r>
          </a:p>
        </p:txBody>
      </p:sp>
      <p:sp>
        <p:nvSpPr>
          <p:cNvPr id="19" name="ZoneTexte 18">
            <a:extLst>
              <a:ext uri="{FF2B5EF4-FFF2-40B4-BE49-F238E27FC236}">
                <a16:creationId xmlns:a16="http://schemas.microsoft.com/office/drawing/2014/main" id="{2B39A620-7E6D-4FEE-BD0E-9FB882342130}"/>
              </a:ext>
            </a:extLst>
          </p:cNvPr>
          <p:cNvSpPr txBox="1"/>
          <p:nvPr/>
        </p:nvSpPr>
        <p:spPr>
          <a:xfrm>
            <a:off x="2486914" y="5234454"/>
            <a:ext cx="4824536" cy="1246495"/>
          </a:xfrm>
          <a:prstGeom prst="rect">
            <a:avLst/>
          </a:prstGeom>
          <a:noFill/>
        </p:spPr>
        <p:txBody>
          <a:bodyPr wrap="square">
            <a:spAutoFit/>
          </a:bodyPr>
          <a:lstStyle/>
          <a:p>
            <a:pPr rtl="0">
              <a:spcBef>
                <a:spcPts val="0"/>
              </a:spcBef>
              <a:spcAft>
                <a:spcPts val="0"/>
              </a:spcAft>
            </a:pPr>
            <a:r>
              <a:rPr lang="fr-FR" sz="1400" b="0" i="0" u="none" strike="noStrike" dirty="0">
                <a:solidFill>
                  <a:srgbClr val="000000"/>
                </a:solidFill>
                <a:effectLst/>
                <a:latin typeface="Calibri" panose="020F0502020204030204" pitchFamily="34" charset="0"/>
              </a:rPr>
              <a:t>Quelques exemples de réalisations :</a:t>
            </a:r>
            <a:endParaRPr lang="fr-FR" sz="1400" b="0" dirty="0">
              <a:effectLst/>
            </a:endParaRPr>
          </a:p>
          <a:p>
            <a:pPr marL="285750" indent="-285750" rtl="0" fontAlgn="base">
              <a:spcBef>
                <a:spcPts val="1000"/>
              </a:spcBef>
              <a:spcAft>
                <a:spcPts val="0"/>
              </a:spcAft>
              <a:buFont typeface="Arial" panose="020B0604020202020204" pitchFamily="34" charset="0"/>
              <a:buChar char="•"/>
            </a:pPr>
            <a:r>
              <a:rPr lang="fr-FR" sz="1200" b="0" i="0" u="sng" strike="noStrike" dirty="0">
                <a:solidFill>
                  <a:srgbClr val="000000"/>
                </a:solidFill>
                <a:effectLst/>
                <a:latin typeface="Calibri" panose="020F0502020204030204" pitchFamily="34" charset="0"/>
                <a:hlinkClick r:id="rId5"/>
              </a:rPr>
              <a:t>La librairie de l’été (BNP Paribas Cardiff)</a:t>
            </a:r>
            <a:endParaRPr lang="fr-FR" sz="1200" b="0" i="0" u="none" strike="noStrike" dirty="0">
              <a:solidFill>
                <a:srgbClr val="000000"/>
              </a:solidFill>
              <a:effectLst/>
              <a:latin typeface="Arial" panose="020B0604020202020204" pitchFamily="34" charset="0"/>
            </a:endParaRPr>
          </a:p>
          <a:p>
            <a:pPr marL="285750" indent="-285750" rtl="0" fontAlgn="base">
              <a:spcBef>
                <a:spcPts val="1000"/>
              </a:spcBef>
              <a:spcAft>
                <a:spcPts val="0"/>
              </a:spcAft>
              <a:buFont typeface="Arial" panose="020B0604020202020204" pitchFamily="34" charset="0"/>
              <a:buChar char="•"/>
            </a:pPr>
            <a:r>
              <a:rPr lang="fr-FR" sz="1200" b="0" i="0" u="sng" strike="noStrike" dirty="0">
                <a:solidFill>
                  <a:srgbClr val="000000"/>
                </a:solidFill>
                <a:effectLst/>
                <a:latin typeface="Calibri" panose="020F0502020204030204" pitchFamily="34" charset="0"/>
                <a:hlinkClick r:id="rId6"/>
              </a:rPr>
              <a:t>Une campagne de sensibilisation autour de la BD (SNCF AURA)</a:t>
            </a:r>
            <a:endParaRPr lang="fr-FR" sz="1200" b="0" i="0" u="none" strike="noStrike" dirty="0">
              <a:solidFill>
                <a:srgbClr val="000000"/>
              </a:solidFill>
              <a:effectLst/>
              <a:latin typeface="Arial" panose="020B0604020202020204" pitchFamily="34" charset="0"/>
            </a:endParaRPr>
          </a:p>
          <a:p>
            <a:pPr marL="285750" indent="-285750" rtl="0" fontAlgn="base">
              <a:spcBef>
                <a:spcPts val="1000"/>
              </a:spcBef>
              <a:spcAft>
                <a:spcPts val="0"/>
              </a:spcAft>
              <a:buFont typeface="Arial" panose="020B0604020202020204" pitchFamily="34" charset="0"/>
              <a:buChar char="•"/>
            </a:pPr>
            <a:r>
              <a:rPr lang="fr-FR" sz="1200" b="0" i="0" u="sng" strike="noStrike" dirty="0">
                <a:solidFill>
                  <a:srgbClr val="000000"/>
                </a:solidFill>
                <a:effectLst/>
                <a:latin typeface="Calibri" panose="020F0502020204030204" pitchFamily="34" charset="0"/>
                <a:hlinkClick r:id="rId7"/>
              </a:rPr>
              <a:t>Une web-série inversée (Schneider Electric)</a:t>
            </a:r>
            <a:endParaRPr lang="fr-FR" sz="1200" b="0" i="0" u="none" strike="noStrike" dirty="0">
              <a:solidFill>
                <a:srgbClr val="000000"/>
              </a:solidFill>
              <a:effectLst/>
              <a:latin typeface="Arial" panose="020B0604020202020204" pitchFamily="34" charset="0"/>
            </a:endParaRPr>
          </a:p>
        </p:txBody>
      </p:sp>
      <p:sp>
        <p:nvSpPr>
          <p:cNvPr id="22" name="ZoneTexte 21">
            <a:extLst>
              <a:ext uri="{FF2B5EF4-FFF2-40B4-BE49-F238E27FC236}">
                <a16:creationId xmlns:a16="http://schemas.microsoft.com/office/drawing/2014/main" id="{7713F209-0F72-4920-8C5B-4D6F0A8DABC0}"/>
              </a:ext>
            </a:extLst>
          </p:cNvPr>
          <p:cNvSpPr txBox="1"/>
          <p:nvPr/>
        </p:nvSpPr>
        <p:spPr>
          <a:xfrm>
            <a:off x="7319341" y="5154213"/>
            <a:ext cx="4382066" cy="1497846"/>
          </a:xfrm>
          <a:prstGeom prst="rect">
            <a:avLst/>
          </a:prstGeom>
          <a:noFill/>
        </p:spPr>
        <p:txBody>
          <a:bodyPr wrap="square">
            <a:spAutoFit/>
          </a:bodyPr>
          <a:lstStyle/>
          <a:p>
            <a:pPr rtl="0">
              <a:spcBef>
                <a:spcPts val="0"/>
              </a:spcBef>
              <a:spcAft>
                <a:spcPts val="0"/>
              </a:spcAft>
            </a:pPr>
            <a:r>
              <a:rPr lang="fr-FR" sz="1400" b="0" i="0" u="none" strike="noStrike" dirty="0">
                <a:solidFill>
                  <a:srgbClr val="000000"/>
                </a:solidFill>
                <a:effectLst/>
                <a:latin typeface="Calibri" panose="020F0502020204030204" pitchFamily="34" charset="0"/>
              </a:rPr>
              <a:t>Quelques exemples de réalisations :</a:t>
            </a:r>
            <a:endParaRPr lang="fr-FR" sz="1400" b="0" dirty="0">
              <a:effectLst/>
            </a:endParaRPr>
          </a:p>
          <a:p>
            <a:pPr marL="285750" indent="-285750" rtl="0" fontAlgn="base">
              <a:spcBef>
                <a:spcPts val="1000"/>
              </a:spcBef>
              <a:spcAft>
                <a:spcPts val="0"/>
              </a:spcAft>
              <a:buFont typeface="Arial" panose="020B0604020202020204" pitchFamily="34" charset="0"/>
              <a:buChar char="•"/>
            </a:pPr>
            <a:r>
              <a:rPr lang="fr-FR" sz="1100" b="0" i="0" u="sng" strike="noStrike" dirty="0">
                <a:solidFill>
                  <a:srgbClr val="000000"/>
                </a:solidFill>
                <a:effectLst/>
                <a:latin typeface="Calibri" panose="020F0502020204030204" pitchFamily="34" charset="0"/>
                <a:hlinkClick r:id="rId8"/>
              </a:rPr>
              <a:t>Un live inspirant avec Marie-Amélie Le Fur (Groupe SII)</a:t>
            </a:r>
            <a:endParaRPr lang="fr-FR" sz="1100" b="0" i="0" u="none" strike="noStrike" dirty="0">
              <a:solidFill>
                <a:srgbClr val="000000"/>
              </a:solidFill>
              <a:effectLst/>
              <a:latin typeface="Arial" panose="020B0604020202020204" pitchFamily="34" charset="0"/>
            </a:endParaRPr>
          </a:p>
          <a:p>
            <a:pPr marL="285750" indent="-285750" rtl="0" fontAlgn="base">
              <a:spcBef>
                <a:spcPts val="1000"/>
              </a:spcBef>
              <a:spcAft>
                <a:spcPts val="0"/>
              </a:spcAft>
              <a:buFont typeface="Arial" panose="020B0604020202020204" pitchFamily="34" charset="0"/>
              <a:buChar char="•"/>
            </a:pPr>
            <a:r>
              <a:rPr lang="fr-FR" sz="1100" b="0" i="0" u="sng" strike="noStrike" dirty="0">
                <a:solidFill>
                  <a:srgbClr val="000000"/>
                </a:solidFill>
                <a:effectLst/>
                <a:latin typeface="Calibri" panose="020F0502020204030204" pitchFamily="34" charset="0"/>
                <a:hlinkClick r:id="rId9"/>
              </a:rPr>
              <a:t>Dans la cuisine de Grégory Cuilleron (Davidson Consulting)</a:t>
            </a:r>
            <a:endParaRPr lang="fr-FR" sz="1100" b="0" i="0" u="none" strike="noStrike" dirty="0">
              <a:solidFill>
                <a:srgbClr val="000000"/>
              </a:solidFill>
              <a:effectLst/>
              <a:latin typeface="Arial" panose="020B0604020202020204" pitchFamily="34" charset="0"/>
            </a:endParaRPr>
          </a:p>
          <a:p>
            <a:pPr marL="285750" indent="-285750" rtl="0" fontAlgn="base">
              <a:spcBef>
                <a:spcPts val="1000"/>
              </a:spcBef>
              <a:spcAft>
                <a:spcPts val="0"/>
              </a:spcAft>
              <a:buFont typeface="Arial" panose="020B0604020202020204" pitchFamily="34" charset="0"/>
              <a:buChar char="•"/>
            </a:pPr>
            <a:r>
              <a:rPr lang="fr-FR" sz="1100" b="0" i="0" u="sng" strike="noStrike" dirty="0">
                <a:solidFill>
                  <a:srgbClr val="000000"/>
                </a:solidFill>
                <a:effectLst/>
                <a:latin typeface="Calibri" panose="020F0502020204030204" pitchFamily="34" charset="0"/>
                <a:hlinkClick r:id="rId10"/>
              </a:rPr>
              <a:t>Une cérémonie valorisant les actions des salariés (Schneider Electric)</a:t>
            </a:r>
            <a:endParaRPr lang="fr-FR" sz="1100" b="0" i="0" u="none" strike="noStrike" dirty="0">
              <a:solidFill>
                <a:srgbClr val="000000"/>
              </a:solidFill>
              <a:effectLst/>
              <a:latin typeface="Arial" panose="020B0604020202020204" pitchFamily="34" charset="0"/>
            </a:endParaRPr>
          </a:p>
          <a:p>
            <a:pPr marL="285750" indent="-285750" rtl="0" fontAlgn="base">
              <a:spcBef>
                <a:spcPts val="1000"/>
              </a:spcBef>
              <a:spcAft>
                <a:spcPts val="0"/>
              </a:spcAft>
              <a:buFont typeface="Arial" panose="020B0604020202020204" pitchFamily="34" charset="0"/>
              <a:buChar char="•"/>
            </a:pPr>
            <a:r>
              <a:rPr lang="fr-FR" sz="1100" b="0" i="0" u="sng" strike="noStrike" dirty="0">
                <a:solidFill>
                  <a:srgbClr val="000000"/>
                </a:solidFill>
                <a:effectLst/>
                <a:latin typeface="Calibri" panose="020F0502020204030204" pitchFamily="34" charset="0"/>
                <a:hlinkClick r:id="rId11"/>
              </a:rPr>
              <a:t>Un challenge gaming différent 100% en ligne (CEA)</a:t>
            </a:r>
            <a:endParaRPr lang="fr-FR" sz="1100" b="0" i="0" u="none" strike="noStrike" dirty="0">
              <a:solidFill>
                <a:srgbClr val="000000"/>
              </a:solidFill>
              <a:effectLst/>
              <a:latin typeface="Arial" panose="020B0604020202020204" pitchFamily="34" charset="0"/>
            </a:endParaRPr>
          </a:p>
        </p:txBody>
      </p:sp>
      <p:pic>
        <p:nvPicPr>
          <p:cNvPr id="1026" name="Picture 2" descr="Agence événementielle handicap - Agence de communication handicap - Agence  web handicap | L&amp;#39;agence T">
            <a:extLst>
              <a:ext uri="{FF2B5EF4-FFF2-40B4-BE49-F238E27FC236}">
                <a16:creationId xmlns:a16="http://schemas.microsoft.com/office/drawing/2014/main" id="{80FFA8EF-0B1B-4DA7-B4AF-2E58BF89F996}"/>
              </a:ext>
            </a:extLst>
          </p:cNvPr>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t="12054" b="45463"/>
          <a:stretch/>
        </p:blipFill>
        <p:spPr bwMode="auto">
          <a:xfrm>
            <a:off x="296682" y="637200"/>
            <a:ext cx="1989222" cy="8483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7358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7247335" y="1236081"/>
            <a:ext cx="4943078" cy="5661248"/>
          </a:xfrm>
          <a:prstGeom prst="rect">
            <a:avLst/>
          </a:prstGeom>
          <a:solidFill>
            <a:srgbClr val="EC6500">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p:cNvSpPr/>
          <p:nvPr/>
        </p:nvSpPr>
        <p:spPr>
          <a:xfrm>
            <a:off x="2422798" y="1275410"/>
            <a:ext cx="4792764" cy="5621919"/>
          </a:xfrm>
          <a:prstGeom prst="rect">
            <a:avLst/>
          </a:prstGeom>
          <a:solidFill>
            <a:srgbClr val="5F1265">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Arrondir un rectangle avec un coin du même côté 13"/>
          <p:cNvSpPr/>
          <p:nvPr/>
        </p:nvSpPr>
        <p:spPr>
          <a:xfrm>
            <a:off x="262558" y="1656184"/>
            <a:ext cx="1944216" cy="648072"/>
          </a:xfrm>
          <a:prstGeom prst="round2SameRect">
            <a:avLst/>
          </a:prstGeom>
          <a:solidFill>
            <a:srgbClr val="5F12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Titre 6"/>
          <p:cNvSpPr txBox="1">
            <a:spLocks/>
          </p:cNvSpPr>
          <p:nvPr/>
        </p:nvSpPr>
        <p:spPr>
          <a:xfrm>
            <a:off x="2500799" y="264800"/>
            <a:ext cx="4666227" cy="1391383"/>
          </a:xfrm>
          <a:prstGeom prst="roundRect">
            <a:avLst>
              <a:gd name="adj" fmla="val 8838"/>
            </a:avLst>
          </a:prstGeom>
          <a:ln>
            <a:solidFill>
              <a:srgbClr val="5F1265"/>
            </a:solidFill>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fr-FR" sz="1800" b="1" dirty="0">
                <a:solidFill>
                  <a:srgbClr val="5F1265"/>
                </a:solidFill>
                <a:latin typeface="Arial Rounded MT Bold" panose="020F0704030504030204" pitchFamily="34" charset="0"/>
              </a:rPr>
              <a:t>Comité Départemental Handisport du Loiret</a:t>
            </a:r>
            <a:r>
              <a:rPr lang="fr-FR" sz="1800" b="1" dirty="0">
                <a:latin typeface="Arial Rounded MT Bold" panose="020F0704030504030204" pitchFamily="34" charset="0"/>
              </a:rPr>
              <a:t/>
            </a:r>
            <a:br>
              <a:rPr lang="fr-FR" sz="1800" b="1" dirty="0">
                <a:latin typeface="Arial Rounded MT Bold" panose="020F0704030504030204" pitchFamily="34" charset="0"/>
              </a:rPr>
            </a:br>
            <a:r>
              <a:rPr lang="fr-FR" sz="1200" dirty="0"/>
              <a:t>RN 20 Parc d’Activité des Vallées </a:t>
            </a:r>
          </a:p>
          <a:p>
            <a:r>
              <a:rPr lang="fr-FR" sz="1200" dirty="0"/>
              <a:t>45770 Saran </a:t>
            </a:r>
            <a:br>
              <a:rPr lang="fr-FR" sz="1200" dirty="0"/>
            </a:br>
            <a:r>
              <a:rPr lang="fr-FR" sz="1200" dirty="0"/>
              <a:t/>
            </a:r>
            <a:br>
              <a:rPr lang="fr-FR" sz="1200" dirty="0"/>
            </a:br>
            <a:r>
              <a:rPr lang="fr-FR" sz="1200" dirty="0">
                <a:hlinkClick r:id="rId2"/>
              </a:rPr>
              <a:t>https://handisportloiret.fr/</a:t>
            </a:r>
            <a:r>
              <a:rPr lang="fr-FR" sz="1200" dirty="0"/>
              <a:t> </a:t>
            </a:r>
          </a:p>
          <a:p>
            <a:r>
              <a:rPr lang="fr-FR" sz="1200" dirty="0">
                <a:hlinkClick r:id="rId3"/>
              </a:rPr>
              <a:t>https://www.facebook.com/cdhl45/</a:t>
            </a:r>
            <a:r>
              <a:rPr lang="fr-FR" sz="1200" dirty="0"/>
              <a:t> </a:t>
            </a:r>
          </a:p>
        </p:txBody>
      </p:sp>
      <p:sp>
        <p:nvSpPr>
          <p:cNvPr id="6" name="Titre 6"/>
          <p:cNvSpPr txBox="1">
            <a:spLocks/>
          </p:cNvSpPr>
          <p:nvPr/>
        </p:nvSpPr>
        <p:spPr>
          <a:xfrm>
            <a:off x="7311450" y="250433"/>
            <a:ext cx="4620355" cy="1391382"/>
          </a:xfrm>
          <a:prstGeom prst="roundRect">
            <a:avLst>
              <a:gd name="adj" fmla="val 4630"/>
            </a:avLst>
          </a:prstGeom>
          <a:ln>
            <a:solidFill>
              <a:srgbClr val="EC6500"/>
            </a:solidFill>
          </a:ln>
        </p:spPr>
        <p:style>
          <a:lnRef idx="2">
            <a:schemeClr val="accent6"/>
          </a:lnRef>
          <a:fillRef idx="1">
            <a:schemeClr val="lt1"/>
          </a:fillRef>
          <a:effectRef idx="0">
            <a:schemeClr val="accent6"/>
          </a:effectRef>
          <a:fontRef idx="minor">
            <a:schemeClr val="dk1"/>
          </a:fontRef>
        </p:style>
        <p:txBody>
          <a:bodyPr vert="horz" lIns="91440" tIns="45720" rIns="91440" bIns="45720" rtlCol="0" anchor="ctr">
            <a:noAutofit/>
          </a:bodyPr>
          <a:lstStyle>
            <a:defPPr>
              <a:defRPr lang="fr-FR"/>
            </a:defPPr>
            <a:lvl1pPr defTabSz="914377">
              <a:lnSpc>
                <a:spcPct val="90000"/>
              </a:lnSpc>
              <a:spcBef>
                <a:spcPct val="0"/>
              </a:spcBef>
              <a:buNone/>
              <a:defRPr b="1">
                <a:latin typeface="Arial Rounded MT Bold" panose="020F0704030504030204" pitchFamily="34" charset="0"/>
                <a:ea typeface="+mj-ea"/>
                <a:cs typeface="+mj-cs"/>
              </a:defRPr>
            </a:lvl1pPr>
          </a:lstStyle>
          <a:p>
            <a:r>
              <a:rPr lang="fr-FR" dirty="0">
                <a:solidFill>
                  <a:srgbClr val="EC6500"/>
                </a:solidFill>
              </a:rPr>
              <a:t>Interlocuteur</a:t>
            </a:r>
            <a:endParaRPr lang="fr-FR" sz="1600" b="0" dirty="0">
              <a:solidFill>
                <a:srgbClr val="EC6500"/>
              </a:solidFill>
            </a:endParaRPr>
          </a:p>
          <a:p>
            <a:endParaRPr lang="fr-FR" sz="1200" b="0" dirty="0">
              <a:latin typeface="+mj-lt"/>
            </a:endParaRPr>
          </a:p>
          <a:p>
            <a:r>
              <a:rPr lang="fr-FR" sz="1200" b="0" dirty="0">
                <a:latin typeface="+mj-lt"/>
              </a:rPr>
              <a:t>Solène </a:t>
            </a:r>
            <a:r>
              <a:rPr lang="fr-FR" sz="1200" b="0" dirty="0" err="1">
                <a:latin typeface="+mj-lt"/>
              </a:rPr>
              <a:t>Chenuet</a:t>
            </a:r>
            <a:r>
              <a:rPr lang="fr-FR" sz="1200" b="0" dirty="0">
                <a:latin typeface="+mj-lt"/>
              </a:rPr>
              <a:t> – Agent de développement </a:t>
            </a:r>
          </a:p>
          <a:p>
            <a:r>
              <a:rPr lang="fr-FR" sz="1200" b="0" dirty="0" err="1">
                <a:latin typeface="+mj-lt"/>
              </a:rPr>
              <a:t>Tèl</a:t>
            </a:r>
            <a:r>
              <a:rPr lang="fr-FR" sz="1200" b="0" dirty="0">
                <a:latin typeface="+mj-lt"/>
              </a:rPr>
              <a:t> : 06 51 85 77 20 </a:t>
            </a:r>
          </a:p>
          <a:p>
            <a:r>
              <a:rPr lang="fr-FR" sz="1200" b="0" dirty="0">
                <a:latin typeface="+mj-lt"/>
              </a:rPr>
              <a:t>Mail : handisport.animateur@gmail.com</a:t>
            </a:r>
          </a:p>
        </p:txBody>
      </p:sp>
      <p:sp>
        <p:nvSpPr>
          <p:cNvPr id="7" name="ZoneTexte 6"/>
          <p:cNvSpPr txBox="1"/>
          <p:nvPr/>
        </p:nvSpPr>
        <p:spPr>
          <a:xfrm>
            <a:off x="267629" y="1690433"/>
            <a:ext cx="1926931" cy="4914412"/>
          </a:xfrm>
          <a:prstGeom prst="roundRect">
            <a:avLst>
              <a:gd name="adj" fmla="val 5079"/>
            </a:avLst>
          </a:prstGeom>
          <a:noFill/>
          <a:ln w="25400">
            <a:noFill/>
          </a:ln>
        </p:spPr>
        <p:txBody>
          <a:bodyPr vert="horz" lIns="91440" tIns="45720" rIns="91440" bIns="45720" rtlCol="0" anchor="t">
            <a:noAutofit/>
          </a:bodyPr>
          <a:lstStyle>
            <a:defPPr>
              <a:defRPr lang="fr-FR"/>
            </a:defPPr>
            <a:lvl1pPr defTabSz="914377">
              <a:lnSpc>
                <a:spcPct val="90000"/>
              </a:lnSpc>
              <a:spcBef>
                <a:spcPct val="0"/>
              </a:spcBef>
              <a:buNone/>
              <a:defRPr b="1">
                <a:latin typeface="Arial Rounded MT Bold" panose="020F0704030504030204" pitchFamily="34" charset="0"/>
                <a:ea typeface="+mj-ea"/>
                <a:cs typeface="+mj-cs"/>
              </a:defRPr>
            </a:lvl1pPr>
          </a:lstStyle>
          <a:p>
            <a:pPr lvl="0"/>
            <a:r>
              <a:rPr lang="fr-FR" sz="1600" dirty="0">
                <a:solidFill>
                  <a:schemeClr val="bg1"/>
                </a:solidFill>
              </a:rPr>
              <a:t>Qu’est ce que le Handisport ? </a:t>
            </a:r>
          </a:p>
          <a:p>
            <a:pPr lvl="0" algn="just"/>
            <a:endParaRPr lang="fr-FR" sz="1200" b="0" dirty="0">
              <a:latin typeface="+mj-lt"/>
            </a:endParaRPr>
          </a:p>
          <a:p>
            <a:pPr algn="just"/>
            <a:endParaRPr lang="fr-FR" sz="1200" b="0" dirty="0">
              <a:latin typeface="+mj-lt"/>
            </a:endParaRPr>
          </a:p>
          <a:p>
            <a:pPr algn="just"/>
            <a:r>
              <a:rPr lang="fr-FR" sz="1400" dirty="0">
                <a:latin typeface="+mj-lt"/>
              </a:rPr>
              <a:t>L’handisport est un terme faisant référence au sport conçu pour, ou spécifiquement pratiqué par les personnes en situation de handicap moteur et/ou sensoriel.</a:t>
            </a:r>
          </a:p>
          <a:p>
            <a:pPr algn="just"/>
            <a:endParaRPr lang="fr-FR" sz="1400" dirty="0">
              <a:latin typeface="+mj-lt"/>
            </a:endParaRPr>
          </a:p>
          <a:p>
            <a:pPr algn="just"/>
            <a:r>
              <a:rPr lang="fr-FR" sz="1400" dirty="0">
                <a:latin typeface="+mj-lt"/>
              </a:rPr>
              <a:t>Beaucoup de ces sports sont basés sur des sports existants. Toutefois, certains sports ont été créés spécifiquement pour les personnes handicapées et n’ont pas d’équivalent. </a:t>
            </a:r>
          </a:p>
          <a:p>
            <a:pPr algn="just"/>
            <a:endParaRPr lang="fr-FR" sz="1400" dirty="0">
              <a:latin typeface="+mj-lt"/>
            </a:endParaRPr>
          </a:p>
          <a:p>
            <a:r>
              <a:rPr lang="fr-FR" sz="1400" dirty="0"/>
              <a:t/>
            </a:r>
            <a:br>
              <a:rPr lang="fr-FR" sz="1400" dirty="0"/>
            </a:br>
            <a:endParaRPr lang="fr-FR" sz="1400" dirty="0">
              <a:latin typeface="+mj-lt"/>
            </a:endParaRPr>
          </a:p>
        </p:txBody>
      </p:sp>
      <p:sp>
        <p:nvSpPr>
          <p:cNvPr id="8" name="Espace réservé du contenu 7"/>
          <p:cNvSpPr txBox="1">
            <a:spLocks/>
          </p:cNvSpPr>
          <p:nvPr/>
        </p:nvSpPr>
        <p:spPr>
          <a:xfrm>
            <a:off x="2502750" y="1690433"/>
            <a:ext cx="4626041" cy="3250735"/>
          </a:xfrm>
          <a:prstGeom prst="rect">
            <a:avLst/>
          </a:prstGeom>
          <a:solidFill>
            <a:srgbClr val="5F1265"/>
          </a:solidFill>
          <a:ln w="25400">
            <a:noFill/>
          </a:ln>
        </p:spPr>
        <p:txBody>
          <a:bodyPr vert="horz" wrap="square" lIns="108000" tIns="108000" rIns="108000" bIns="10800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lang="fr-FR" sz="1400" b="1" kern="1200" dirty="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600" dirty="0">
                <a:solidFill>
                  <a:schemeClr val="bg1"/>
                </a:solidFill>
                <a:latin typeface="Arial Rounded MT Bold" panose="020F0704030504030204" pitchFamily="34" charset="0"/>
                <a:ea typeface="+mj-ea"/>
                <a:cs typeface="+mj-cs"/>
              </a:rPr>
              <a:t>Sensibilisation au Handisport</a:t>
            </a:r>
            <a:endParaRPr lang="fr-FR" sz="1100" b="0" dirty="0">
              <a:solidFill>
                <a:schemeClr val="bg1"/>
              </a:solidFill>
              <a:latin typeface="+mj-lt"/>
              <a:ea typeface="+mj-ea"/>
              <a:cs typeface="+mj-cs"/>
            </a:endParaRPr>
          </a:p>
          <a:p>
            <a:pPr marL="0" indent="0" algn="just">
              <a:buNone/>
            </a:pPr>
            <a:r>
              <a:rPr lang="fr-FR" sz="1200" b="0" dirty="0">
                <a:solidFill>
                  <a:schemeClr val="bg1"/>
                </a:solidFill>
                <a:ea typeface="+mj-ea"/>
                <a:cs typeface="+mj-cs"/>
              </a:rPr>
              <a:t>Une démarche de sensibilisation est essentiel pour favoriser la réflexion sur la place des personne en situation de handicap dans notre société. </a:t>
            </a:r>
          </a:p>
          <a:p>
            <a:pPr marL="0" indent="0" algn="just">
              <a:buNone/>
            </a:pPr>
            <a:r>
              <a:rPr lang="fr-FR" sz="1200" b="0" dirty="0">
                <a:solidFill>
                  <a:schemeClr val="bg1"/>
                </a:solidFill>
                <a:ea typeface="+mj-ea"/>
                <a:cs typeface="+mj-cs"/>
              </a:rPr>
              <a:t>Ces actions de sensibilisation peuvent s’effectuer au sein d’établissement scolaire, des entreprises, des collectivités … Les sensibilisation sont adaptables en fonction du projet souhaité. </a:t>
            </a:r>
            <a:r>
              <a:rPr lang="fr-FR" sz="1200" b="0" i="0" dirty="0">
                <a:solidFill>
                  <a:schemeClr val="bg1"/>
                </a:solidFill>
                <a:effectLst/>
              </a:rPr>
              <a:t>L’organisation est discutée en amont avec l’agent de développement Handisport afin de déterminer le lieu, la date, les activités, le nombre de participants…</a:t>
            </a:r>
          </a:p>
          <a:p>
            <a:pPr marL="0" indent="0" algn="just">
              <a:buNone/>
            </a:pPr>
            <a:r>
              <a:rPr lang="fr-FR" sz="1200" b="1" i="0" dirty="0">
                <a:solidFill>
                  <a:schemeClr val="bg1"/>
                </a:solidFill>
                <a:effectLst/>
              </a:rPr>
              <a:t>Les activités sportives proposées :</a:t>
            </a:r>
            <a:r>
              <a:rPr lang="fr-FR" sz="1200" b="0" i="0" dirty="0">
                <a:solidFill>
                  <a:schemeClr val="bg1"/>
                </a:solidFill>
                <a:effectLst/>
              </a:rPr>
              <a:t> torball, basket fauteuil, </a:t>
            </a:r>
            <a:r>
              <a:rPr lang="fr-FR" sz="1200" b="0" i="0" dirty="0" err="1">
                <a:solidFill>
                  <a:schemeClr val="bg1"/>
                </a:solidFill>
                <a:effectLst/>
              </a:rPr>
              <a:t>handbike</a:t>
            </a:r>
            <a:r>
              <a:rPr lang="fr-FR" sz="1200" b="0" i="0" dirty="0">
                <a:solidFill>
                  <a:schemeClr val="bg1"/>
                </a:solidFill>
                <a:effectLst/>
              </a:rPr>
              <a:t>, handball, parcours de motricité avec des lunettes occultant ou en fauteuil de sport, boccia, sarbacane, </a:t>
            </a:r>
            <a:r>
              <a:rPr lang="fr-FR" sz="1200" b="0" i="0" dirty="0" err="1">
                <a:solidFill>
                  <a:schemeClr val="bg1"/>
                </a:solidFill>
                <a:effectLst/>
              </a:rPr>
              <a:t>céci</a:t>
            </a:r>
            <a:r>
              <a:rPr lang="fr-FR" sz="1200" b="0" i="0" dirty="0">
                <a:solidFill>
                  <a:schemeClr val="bg1"/>
                </a:solidFill>
                <a:effectLst/>
              </a:rPr>
              <a:t>-pétanque, carabine laser, tennis de table.</a:t>
            </a:r>
          </a:p>
          <a:p>
            <a:pPr marL="0" indent="0" algn="just">
              <a:buNone/>
            </a:pPr>
            <a:endParaRPr lang="fr-FR" sz="1100" b="0" dirty="0">
              <a:solidFill>
                <a:schemeClr val="bg1"/>
              </a:solidFill>
            </a:endParaRPr>
          </a:p>
        </p:txBody>
      </p:sp>
      <p:sp>
        <p:nvSpPr>
          <p:cNvPr id="9" name="Espace réservé du contenu 7"/>
          <p:cNvSpPr txBox="1">
            <a:spLocks/>
          </p:cNvSpPr>
          <p:nvPr/>
        </p:nvSpPr>
        <p:spPr>
          <a:xfrm>
            <a:off x="7397143" y="1684230"/>
            <a:ext cx="4664276" cy="3220944"/>
          </a:xfrm>
          <a:prstGeom prst="rect">
            <a:avLst/>
          </a:prstGeom>
          <a:solidFill>
            <a:srgbClr val="EC6500"/>
          </a:solidFill>
          <a:ln w="25400">
            <a:noFill/>
          </a:ln>
        </p:spPr>
        <p:txBody>
          <a:bodyPr vert="horz" wrap="square" lIns="108000" tIns="108000" rIns="108000" bIns="10800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lang="fr-FR" sz="1400" b="1" kern="1200" dirty="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600" dirty="0">
                <a:solidFill>
                  <a:schemeClr val="bg1"/>
                </a:solidFill>
                <a:latin typeface="Arial Rounded MT Bold" panose="020F0704030504030204" pitchFamily="34" charset="0"/>
                <a:ea typeface="+mj-ea"/>
                <a:cs typeface="+mj-cs"/>
              </a:rPr>
              <a:t>Challenge inter-entreprise </a:t>
            </a:r>
            <a:endParaRPr lang="fr-FR" sz="1600" dirty="0">
              <a:solidFill>
                <a:schemeClr val="bg1"/>
              </a:solidFill>
            </a:endParaRPr>
          </a:p>
          <a:p>
            <a:pPr marL="0" indent="0" algn="just">
              <a:buNone/>
            </a:pPr>
            <a:r>
              <a:rPr lang="fr-FR" sz="1200" b="0" dirty="0">
                <a:solidFill>
                  <a:schemeClr val="bg1"/>
                </a:solidFill>
              </a:rPr>
              <a:t>Lors d’une soirée, les entreprises et les collaborateurs s’affronteront au cours de challenges sportifs pour mettre en lumière et  soutenir le mouvement handisport. </a:t>
            </a:r>
          </a:p>
          <a:p>
            <a:pPr marL="0" indent="0" algn="just">
              <a:buNone/>
            </a:pPr>
            <a:r>
              <a:rPr lang="fr-FR" sz="1200" b="0" i="0" dirty="0">
                <a:solidFill>
                  <a:schemeClr val="bg1"/>
                </a:solidFill>
                <a:effectLst/>
              </a:rPr>
              <a:t>Chaque équipe sera composée de 3 joueurs de la même entreprise. La compétition se déroule sur plusieurs épreuves sportives spécifiques au handisport. </a:t>
            </a:r>
          </a:p>
          <a:p>
            <a:pPr marL="0" indent="0" algn="just">
              <a:buNone/>
            </a:pPr>
            <a:r>
              <a:rPr lang="fr-FR" sz="1200" b="0" dirty="0">
                <a:solidFill>
                  <a:schemeClr val="bg1"/>
                </a:solidFill>
              </a:rPr>
              <a:t>I</a:t>
            </a:r>
            <a:r>
              <a:rPr lang="fr-FR" sz="1200" b="0" i="0" dirty="0">
                <a:solidFill>
                  <a:schemeClr val="bg1"/>
                </a:solidFill>
                <a:effectLst/>
              </a:rPr>
              <a:t>nscription : 200 euros / équipe (possibilité de mécénat) </a:t>
            </a:r>
          </a:p>
          <a:p>
            <a:pPr marL="0" indent="0" algn="just">
              <a:buNone/>
            </a:pPr>
            <a:r>
              <a:rPr lang="fr-FR" sz="1200" b="0" i="0" dirty="0">
                <a:solidFill>
                  <a:schemeClr val="bg1"/>
                </a:solidFill>
                <a:effectLst/>
              </a:rPr>
              <a:t>Le challenge se veut inclusif, pas besoin d’être un sportif de haut niveau pour participer. L’idée est de rassembler les collaborateurs autour d’une cause commune, pour y donner de la visibilité. </a:t>
            </a:r>
          </a:p>
          <a:p>
            <a:pPr marL="0" indent="0" algn="just">
              <a:buNone/>
            </a:pPr>
            <a:endParaRPr lang="fr-FR" sz="1100" b="0" dirty="0">
              <a:solidFill>
                <a:schemeClr val="bg1"/>
              </a:solidFill>
              <a:latin typeface="+mj-lt"/>
              <a:ea typeface="+mj-ea"/>
              <a:cs typeface="+mj-cs"/>
            </a:endParaRPr>
          </a:p>
        </p:txBody>
      </p:sp>
      <p:sp>
        <p:nvSpPr>
          <p:cNvPr id="20" name="ZoneTexte 19"/>
          <p:cNvSpPr txBox="1"/>
          <p:nvPr/>
        </p:nvSpPr>
        <p:spPr>
          <a:xfrm>
            <a:off x="2480776" y="5085184"/>
            <a:ext cx="4680520" cy="510778"/>
          </a:xfrm>
          <a:prstGeom prst="round2DiagRect">
            <a:avLst/>
          </a:prstGeom>
          <a:solidFill>
            <a:schemeClr val="bg1"/>
          </a:solidFill>
        </p:spPr>
        <p:txBody>
          <a:bodyPr wrap="square" rtlCol="0">
            <a:spAutoFit/>
          </a:bodyPr>
          <a:lstStyle/>
          <a:p>
            <a:r>
              <a:rPr lang="fr-FR" sz="1200" b="1" dirty="0">
                <a:solidFill>
                  <a:srgbClr val="2A7476"/>
                </a:solidFill>
              </a:rPr>
              <a:t>Cible au sein de l’entreprise : Tous les collaborateurs  </a:t>
            </a:r>
          </a:p>
          <a:p>
            <a:endParaRPr lang="fr-FR" sz="1200" dirty="0"/>
          </a:p>
        </p:txBody>
      </p:sp>
      <p:sp>
        <p:nvSpPr>
          <p:cNvPr id="21" name="ZoneTexte 20"/>
          <p:cNvSpPr txBox="1"/>
          <p:nvPr/>
        </p:nvSpPr>
        <p:spPr>
          <a:xfrm>
            <a:off x="7327643" y="5045855"/>
            <a:ext cx="4680520" cy="510778"/>
          </a:xfrm>
          <a:prstGeom prst="round2DiagRect">
            <a:avLst/>
          </a:prstGeom>
          <a:solidFill>
            <a:schemeClr val="bg1"/>
          </a:solidFill>
        </p:spPr>
        <p:txBody>
          <a:bodyPr wrap="square" rtlCol="0">
            <a:spAutoFit/>
          </a:bodyPr>
          <a:lstStyle/>
          <a:p>
            <a:r>
              <a:rPr lang="fr-FR" sz="1200" b="1" dirty="0">
                <a:solidFill>
                  <a:srgbClr val="2A7476"/>
                </a:solidFill>
              </a:rPr>
              <a:t>Cible au sein de l’entreprise : Tous les collaborateurs </a:t>
            </a:r>
          </a:p>
          <a:p>
            <a:endParaRPr lang="fr-FR" sz="1200" dirty="0"/>
          </a:p>
        </p:txBody>
      </p:sp>
      <p:pic>
        <p:nvPicPr>
          <p:cNvPr id="4098" name="Picture 2" descr="H:\2022\01-INFOGRAPHIE\COM UNE DIFF\SPATIAL CHAT_ Les Rencontres de la Sensibilisation\Objets\Plante022.png"/>
          <p:cNvPicPr>
            <a:picLocks noChangeAspect="1" noChangeArrowheads="1"/>
          </p:cNvPicPr>
          <p:nvPr/>
        </p:nvPicPr>
        <p:blipFill>
          <a:blip r:embed="rId4" cstate="print"/>
          <a:srcRect/>
          <a:stretch>
            <a:fillRect/>
          </a:stretch>
        </p:blipFill>
        <p:spPr bwMode="auto">
          <a:xfrm>
            <a:off x="11567814" y="5085184"/>
            <a:ext cx="552430" cy="1677666"/>
          </a:xfrm>
          <a:prstGeom prst="rect">
            <a:avLst/>
          </a:prstGeom>
          <a:noFill/>
        </p:spPr>
      </p:pic>
      <p:pic>
        <p:nvPicPr>
          <p:cNvPr id="10" name="Image 9">
            <a:extLst>
              <a:ext uri="{FF2B5EF4-FFF2-40B4-BE49-F238E27FC236}">
                <a16:creationId xmlns:a16="http://schemas.microsoft.com/office/drawing/2014/main" id="{7C3F03F5-5B1F-409C-9E0C-19937CEBA7E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43" y="350238"/>
            <a:ext cx="2271374" cy="1136847"/>
          </a:xfrm>
          <a:prstGeom prst="rect">
            <a:avLst/>
          </a:prstGeom>
        </p:spPr>
      </p:pic>
    </p:spTree>
    <p:extLst>
      <p:ext uri="{BB962C8B-B14F-4D97-AF65-F5344CB8AC3E}">
        <p14:creationId xmlns:p14="http://schemas.microsoft.com/office/powerpoint/2010/main" val="23431428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5"/>
          <p:cNvSpPr/>
          <p:nvPr/>
        </p:nvSpPr>
        <p:spPr>
          <a:xfrm>
            <a:off x="2422800" y="1196750"/>
            <a:ext cx="9144900" cy="5480700"/>
          </a:xfrm>
          <a:prstGeom prst="rect">
            <a:avLst/>
          </a:prstGeom>
          <a:solidFill>
            <a:srgbClr val="5F1265">
              <a:alpha val="48627"/>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61" name="Google Shape;161;p5"/>
          <p:cNvSpPr/>
          <p:nvPr/>
        </p:nvSpPr>
        <p:spPr>
          <a:xfrm>
            <a:off x="262558" y="1656184"/>
            <a:ext cx="1944216" cy="648072"/>
          </a:xfrm>
          <a:prstGeom prst="round2SameRect">
            <a:avLst>
              <a:gd name="adj1" fmla="val 16667"/>
              <a:gd name="adj2" fmla="val 0"/>
            </a:avLst>
          </a:prstGeom>
          <a:solidFill>
            <a:srgbClr val="5F126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62" name="Google Shape;162;p5"/>
          <p:cNvSpPr/>
          <p:nvPr/>
        </p:nvSpPr>
        <p:spPr>
          <a:xfrm>
            <a:off x="2570655" y="264800"/>
            <a:ext cx="8844900" cy="1222200"/>
          </a:xfrm>
          <a:prstGeom prst="roundRect">
            <a:avLst>
              <a:gd name="adj" fmla="val 8838"/>
            </a:avLst>
          </a:prstGeom>
          <a:solidFill>
            <a:schemeClr val="lt1"/>
          </a:solidFill>
          <a:ln w="25400" cap="flat" cmpd="sng">
            <a:solidFill>
              <a:srgbClr val="5F1265"/>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5F1265"/>
              </a:buClr>
              <a:buSzPts val="1800"/>
              <a:buFont typeface="Arial Rounded"/>
              <a:buNone/>
            </a:pPr>
            <a:r>
              <a:rPr lang="fr-FR" sz="1800" b="1">
                <a:solidFill>
                  <a:srgbClr val="5F1265"/>
                </a:solidFill>
                <a:latin typeface="Arial Rounded"/>
                <a:ea typeface="Arial Rounded"/>
                <a:cs typeface="Arial Rounded"/>
                <a:sym typeface="Arial Rounded"/>
              </a:rPr>
              <a:t>CiviTime </a:t>
            </a:r>
            <a:endParaRPr sz="1800" b="1">
              <a:solidFill>
                <a:schemeClr val="dk1"/>
              </a:solidFill>
              <a:latin typeface="Arial Rounded"/>
              <a:ea typeface="Arial Rounded"/>
              <a:cs typeface="Arial Rounded"/>
              <a:sym typeface="Arial Rounded"/>
            </a:endParaRPr>
          </a:p>
          <a:p>
            <a:pPr marL="0" marR="0" lvl="0" indent="0" algn="l" rtl="0">
              <a:lnSpc>
                <a:spcPct val="90000"/>
              </a:lnSpc>
              <a:spcBef>
                <a:spcPts val="0"/>
              </a:spcBef>
              <a:spcAft>
                <a:spcPts val="0"/>
              </a:spcAft>
              <a:buClr>
                <a:srgbClr val="5F1265"/>
              </a:buClr>
              <a:buSzPts val="1800"/>
              <a:buFont typeface="Arial Rounded"/>
              <a:buNone/>
            </a:pPr>
            <a:r>
              <a:rPr lang="fr-FR" sz="1200">
                <a:solidFill>
                  <a:schemeClr val="dk1"/>
                </a:solidFill>
                <a:latin typeface="Calibri"/>
                <a:ea typeface="Calibri"/>
                <a:cs typeface="Calibri"/>
                <a:sym typeface="Calibri"/>
              </a:rPr>
              <a:t>49 Boulevard Preuilly</a:t>
            </a:r>
            <a:br>
              <a:rPr lang="fr-FR" sz="1200">
                <a:solidFill>
                  <a:schemeClr val="dk1"/>
                </a:solidFill>
                <a:latin typeface="Calibri"/>
                <a:ea typeface="Calibri"/>
                <a:cs typeface="Calibri"/>
                <a:sym typeface="Calibri"/>
              </a:rPr>
            </a:br>
            <a:r>
              <a:rPr lang="fr-FR" sz="1200">
                <a:solidFill>
                  <a:schemeClr val="dk1"/>
                </a:solidFill>
                <a:latin typeface="Calibri"/>
                <a:ea typeface="Calibri"/>
                <a:cs typeface="Calibri"/>
                <a:sym typeface="Calibri"/>
              </a:rPr>
              <a:t>37000 Tours</a:t>
            </a:r>
            <a:br>
              <a:rPr lang="fr-FR" sz="1200">
                <a:solidFill>
                  <a:schemeClr val="dk1"/>
                </a:solidFill>
                <a:latin typeface="Calibri"/>
                <a:ea typeface="Calibri"/>
                <a:cs typeface="Calibri"/>
                <a:sym typeface="Calibri"/>
              </a:rPr>
            </a:br>
            <a:r>
              <a:rPr lang="fr-FR" sz="1200" u="sng">
                <a:solidFill>
                  <a:schemeClr val="hlink"/>
                </a:solidFill>
                <a:latin typeface="Calibri"/>
                <a:ea typeface="Calibri"/>
                <a:cs typeface="Calibri"/>
                <a:sym typeface="Calibri"/>
                <a:hlinkClick r:id="rId3"/>
              </a:rPr>
              <a:t>benjamin.lalanne@civitime.com</a:t>
            </a:r>
            <a:r>
              <a:rPr lang="fr-FR" sz="1200">
                <a:solidFill>
                  <a:srgbClr val="EC6500"/>
                </a:solidFill>
                <a:latin typeface="Calibri"/>
                <a:ea typeface="Calibri"/>
                <a:cs typeface="Calibri"/>
                <a:sym typeface="Calibri"/>
              </a:rPr>
              <a:t> </a:t>
            </a:r>
            <a:endParaRPr sz="1200">
              <a:solidFill>
                <a:schemeClr val="dk1"/>
              </a:solidFill>
              <a:latin typeface="Calibri"/>
              <a:ea typeface="Calibri"/>
              <a:cs typeface="Calibri"/>
              <a:sym typeface="Calibri"/>
            </a:endParaRPr>
          </a:p>
          <a:p>
            <a:pPr marL="0" lvl="0" indent="0" algn="l" rtl="0">
              <a:lnSpc>
                <a:spcPct val="90000"/>
              </a:lnSpc>
              <a:spcBef>
                <a:spcPts val="0"/>
              </a:spcBef>
              <a:spcAft>
                <a:spcPts val="0"/>
              </a:spcAft>
              <a:buClr>
                <a:schemeClr val="dk1"/>
              </a:buClr>
              <a:buSzPts val="1200"/>
              <a:buFont typeface="Arial Rounded"/>
              <a:buNone/>
            </a:pPr>
            <a:r>
              <a:rPr lang="fr-FR" sz="1200">
                <a:solidFill>
                  <a:schemeClr val="dk1"/>
                </a:solidFill>
                <a:latin typeface="Calibri"/>
                <a:ea typeface="Calibri"/>
                <a:cs typeface="Calibri"/>
                <a:sym typeface="Calibri"/>
              </a:rPr>
              <a:t>02 44 84 45 88 - </a:t>
            </a:r>
            <a:r>
              <a:rPr lang="fr-FR" sz="1200" u="sng">
                <a:solidFill>
                  <a:schemeClr val="hlink"/>
                </a:solidFill>
                <a:latin typeface="Calibri"/>
                <a:ea typeface="Calibri"/>
                <a:cs typeface="Calibri"/>
                <a:sym typeface="Calibri"/>
                <a:hlinkClick r:id="rId4"/>
              </a:rPr>
              <a:t>www.civitime.com</a:t>
            </a:r>
            <a:r>
              <a:rPr lang="fr-FR" sz="1200">
                <a:solidFill>
                  <a:schemeClr val="dk1"/>
                </a:solidFill>
                <a:latin typeface="Calibri"/>
                <a:ea typeface="Calibri"/>
                <a:cs typeface="Calibri"/>
                <a:sym typeface="Calibri"/>
              </a:rPr>
              <a:t> </a:t>
            </a:r>
            <a:endParaRPr/>
          </a:p>
        </p:txBody>
      </p:sp>
      <p:sp>
        <p:nvSpPr>
          <p:cNvPr id="163" name="Google Shape;163;p5"/>
          <p:cNvSpPr/>
          <p:nvPr/>
        </p:nvSpPr>
        <p:spPr>
          <a:xfrm>
            <a:off x="250300" y="1690425"/>
            <a:ext cx="2100600" cy="4914300"/>
          </a:xfrm>
          <a:prstGeom prst="roundRect">
            <a:avLst>
              <a:gd name="adj" fmla="val 5079"/>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1600"/>
              <a:buFont typeface="Arial Rounded"/>
              <a:buNone/>
            </a:pPr>
            <a:r>
              <a:rPr lang="fr-FR" sz="1600" b="1">
                <a:solidFill>
                  <a:schemeClr val="lt1"/>
                </a:solidFill>
                <a:latin typeface="Arial Rounded"/>
                <a:ea typeface="Arial Rounded"/>
                <a:cs typeface="Arial Rounded"/>
                <a:sym typeface="Arial Rounded"/>
              </a:rPr>
              <a:t>Qui est CiviTime </a:t>
            </a:r>
            <a:endParaRPr/>
          </a:p>
          <a:p>
            <a:pPr marL="0" marR="0" lvl="0" indent="0" algn="l" rtl="0">
              <a:lnSpc>
                <a:spcPct val="90000"/>
              </a:lnSpc>
              <a:spcBef>
                <a:spcPts val="0"/>
              </a:spcBef>
              <a:spcAft>
                <a:spcPts val="0"/>
              </a:spcAft>
              <a:buClr>
                <a:schemeClr val="lt1"/>
              </a:buClr>
              <a:buSzPts val="1600"/>
              <a:buFont typeface="Arial Rounded"/>
              <a:buNone/>
            </a:pPr>
            <a:r>
              <a:rPr lang="fr-FR" sz="1600" b="1">
                <a:solidFill>
                  <a:schemeClr val="lt1"/>
                </a:solidFill>
                <a:latin typeface="Arial Rounded"/>
                <a:ea typeface="Arial Rounded"/>
                <a:cs typeface="Arial Rounded"/>
                <a:sym typeface="Arial Rounded"/>
              </a:rPr>
              <a:t>? </a:t>
            </a:r>
            <a:endParaRPr/>
          </a:p>
          <a:p>
            <a:pPr marL="0" marR="0" lvl="0" indent="0" algn="l" rtl="0">
              <a:lnSpc>
                <a:spcPct val="100000"/>
              </a:lnSpc>
              <a:spcBef>
                <a:spcPts val="0"/>
              </a:spcBef>
              <a:spcAft>
                <a:spcPts val="0"/>
              </a:spcAft>
              <a:buClr>
                <a:schemeClr val="dk1"/>
              </a:buClr>
              <a:buSzPts val="1200"/>
              <a:buFont typeface="Arial Rounded"/>
              <a:buNone/>
            </a:pPr>
            <a:r>
              <a:rPr lang="fr-FR" sz="1200" b="1">
                <a:solidFill>
                  <a:schemeClr val="dk1"/>
                </a:solidFill>
                <a:latin typeface="Arial Rounded"/>
                <a:ea typeface="Arial Rounded"/>
                <a:cs typeface="Arial Rounded"/>
                <a:sym typeface="Arial Rounded"/>
              </a:rPr>
              <a:t/>
            </a:r>
            <a:br>
              <a:rPr lang="fr-FR" sz="1200" b="1">
                <a:solidFill>
                  <a:schemeClr val="dk1"/>
                </a:solidFill>
                <a:latin typeface="Arial Rounded"/>
                <a:ea typeface="Arial Rounded"/>
                <a:cs typeface="Arial Rounded"/>
                <a:sym typeface="Arial Rounded"/>
              </a:rPr>
            </a:br>
            <a:r>
              <a:rPr lang="fr-FR" sz="1200">
                <a:solidFill>
                  <a:srgbClr val="595959"/>
                </a:solidFill>
                <a:highlight>
                  <a:srgbClr val="FFFFFF"/>
                </a:highlight>
              </a:rPr>
              <a:t>CiviTime est une plateforme ludique et collaborative qui permettent d’</a:t>
            </a:r>
            <a:r>
              <a:rPr lang="fr-FR" sz="1200" b="1">
                <a:solidFill>
                  <a:srgbClr val="473099"/>
                </a:solidFill>
                <a:highlight>
                  <a:srgbClr val="FFFFFF"/>
                </a:highlight>
              </a:rPr>
              <a:t>améliorer l’engagement</a:t>
            </a:r>
            <a:r>
              <a:rPr lang="fr-FR" sz="1200">
                <a:solidFill>
                  <a:srgbClr val="595959"/>
                </a:solidFill>
                <a:highlight>
                  <a:srgbClr val="FFFFFF"/>
                </a:highlight>
              </a:rPr>
              <a:t> des collaborateurs en renforçant leur </a:t>
            </a:r>
            <a:r>
              <a:rPr lang="fr-FR" sz="1200" b="1">
                <a:solidFill>
                  <a:srgbClr val="473099"/>
                </a:solidFill>
                <a:highlight>
                  <a:srgbClr val="FFFFFF"/>
                </a:highlight>
              </a:rPr>
              <a:t>sentiment d’appartenance</a:t>
            </a:r>
            <a:r>
              <a:rPr lang="fr-FR" sz="1200">
                <a:solidFill>
                  <a:srgbClr val="595959"/>
                </a:solidFill>
                <a:highlight>
                  <a:srgbClr val="FFFFFF"/>
                </a:highlight>
              </a:rPr>
              <a:t> à leur entreprise. </a:t>
            </a:r>
            <a:endParaRPr sz="1200">
              <a:solidFill>
                <a:srgbClr val="595959"/>
              </a:solidFill>
              <a:highlight>
                <a:srgbClr val="FFFFFF"/>
              </a:highlight>
            </a:endParaRPr>
          </a:p>
          <a:p>
            <a:pPr marL="0" marR="0" lvl="0" indent="0" algn="l" rtl="0">
              <a:lnSpc>
                <a:spcPct val="100000"/>
              </a:lnSpc>
              <a:spcBef>
                <a:spcPts val="0"/>
              </a:spcBef>
              <a:spcAft>
                <a:spcPts val="0"/>
              </a:spcAft>
              <a:buClr>
                <a:schemeClr val="dk1"/>
              </a:buClr>
              <a:buSzPts val="1200"/>
              <a:buFont typeface="Arial Rounded"/>
              <a:buNone/>
            </a:pPr>
            <a:endParaRPr sz="1200">
              <a:solidFill>
                <a:srgbClr val="595959"/>
              </a:solidFill>
              <a:highlight>
                <a:srgbClr val="FFFFFF"/>
              </a:highlight>
            </a:endParaRPr>
          </a:p>
          <a:p>
            <a:pPr marL="0" lvl="0" indent="0" algn="l" rtl="0">
              <a:lnSpc>
                <a:spcPct val="100000"/>
              </a:lnSpc>
              <a:spcBef>
                <a:spcPts val="0"/>
              </a:spcBef>
              <a:spcAft>
                <a:spcPts val="0"/>
              </a:spcAft>
              <a:buClr>
                <a:schemeClr val="dk1"/>
              </a:buClr>
              <a:buSzPts val="1100"/>
              <a:buFont typeface="Arial"/>
              <a:buNone/>
            </a:pPr>
            <a:r>
              <a:rPr lang="fr-FR" sz="1200">
                <a:solidFill>
                  <a:srgbClr val="595959"/>
                </a:solidFill>
                <a:highlight>
                  <a:srgbClr val="FFFFFF"/>
                </a:highlight>
              </a:rPr>
              <a:t>Nos </a:t>
            </a:r>
            <a:r>
              <a:rPr lang="fr-FR" sz="1200" b="1">
                <a:solidFill>
                  <a:srgbClr val="473099"/>
                </a:solidFill>
                <a:highlight>
                  <a:srgbClr val="FFFFFF"/>
                </a:highlight>
              </a:rPr>
              <a:t>psychologues du travail</a:t>
            </a:r>
            <a:r>
              <a:rPr lang="fr-FR" sz="1200">
                <a:solidFill>
                  <a:srgbClr val="595959"/>
                </a:solidFill>
                <a:highlight>
                  <a:srgbClr val="FFFFFF"/>
                </a:highlight>
              </a:rPr>
              <a:t> ont identifié les différents </a:t>
            </a:r>
            <a:r>
              <a:rPr lang="fr-FR" sz="1200" b="1">
                <a:solidFill>
                  <a:srgbClr val="473099"/>
                </a:solidFill>
                <a:highlight>
                  <a:srgbClr val="FFFFFF"/>
                </a:highlight>
              </a:rPr>
              <a:t>facteurs psychosociaux</a:t>
            </a:r>
            <a:r>
              <a:rPr lang="fr-FR" sz="1200">
                <a:solidFill>
                  <a:srgbClr val="595959"/>
                </a:solidFill>
                <a:highlight>
                  <a:srgbClr val="FFFFFF"/>
                </a:highlight>
              </a:rPr>
              <a:t> qui permettent d’atteindre chacun des </a:t>
            </a:r>
            <a:r>
              <a:rPr lang="fr-FR" sz="1200" b="1">
                <a:solidFill>
                  <a:srgbClr val="473099"/>
                </a:solidFill>
                <a:highlight>
                  <a:srgbClr val="FFFFFF"/>
                </a:highlight>
              </a:rPr>
              <a:t>4 niveaux de l’engagement</a:t>
            </a:r>
            <a:r>
              <a:rPr lang="fr-FR" sz="1200">
                <a:solidFill>
                  <a:srgbClr val="595959"/>
                </a:solidFill>
                <a:highlight>
                  <a:srgbClr val="FFFFFF"/>
                </a:highlight>
              </a:rPr>
              <a:t>.</a:t>
            </a:r>
            <a:endParaRPr sz="1200">
              <a:solidFill>
                <a:srgbClr val="595959"/>
              </a:solidFill>
              <a:highlight>
                <a:srgbClr val="FFFFFF"/>
              </a:highlight>
            </a:endParaRPr>
          </a:p>
          <a:p>
            <a:pPr marL="0" lvl="0" indent="0" algn="l" rtl="0">
              <a:lnSpc>
                <a:spcPct val="100000"/>
              </a:lnSpc>
              <a:spcBef>
                <a:spcPts val="1200"/>
              </a:spcBef>
              <a:spcAft>
                <a:spcPts val="0"/>
              </a:spcAft>
              <a:buClr>
                <a:schemeClr val="dk1"/>
              </a:buClr>
              <a:buSzPts val="1100"/>
              <a:buFont typeface="Arial"/>
              <a:buNone/>
            </a:pPr>
            <a:r>
              <a:rPr lang="fr-FR" sz="1200">
                <a:solidFill>
                  <a:srgbClr val="595959"/>
                </a:solidFill>
                <a:highlight>
                  <a:srgbClr val="FFFFFF"/>
                </a:highlight>
              </a:rPr>
              <a:t>Nos game designers ont ensuite imaginé </a:t>
            </a:r>
            <a:r>
              <a:rPr lang="fr-FR" sz="1200" b="1">
                <a:solidFill>
                  <a:srgbClr val="473099"/>
                </a:solidFill>
                <a:highlight>
                  <a:srgbClr val="FFFFFF"/>
                </a:highlight>
              </a:rPr>
              <a:t>les mécaniques de jeu</a:t>
            </a:r>
            <a:r>
              <a:rPr lang="fr-FR" sz="1200">
                <a:solidFill>
                  <a:srgbClr val="595959"/>
                </a:solidFill>
                <a:highlight>
                  <a:srgbClr val="FFFFFF"/>
                </a:highlight>
              </a:rPr>
              <a:t> permettant d’agir sur ces facteurs.</a:t>
            </a:r>
            <a:endParaRPr sz="1200">
              <a:solidFill>
                <a:srgbClr val="595959"/>
              </a:solidFill>
              <a:highlight>
                <a:srgbClr val="FFFFFF"/>
              </a:highlight>
            </a:endParaRPr>
          </a:p>
          <a:p>
            <a:pPr marL="0" marR="0" lvl="0" indent="0" algn="l" rtl="0">
              <a:lnSpc>
                <a:spcPct val="90000"/>
              </a:lnSpc>
              <a:spcBef>
                <a:spcPts val="1200"/>
              </a:spcBef>
              <a:spcAft>
                <a:spcPts val="0"/>
              </a:spcAft>
              <a:buClr>
                <a:schemeClr val="dk1"/>
              </a:buClr>
              <a:buSzPts val="1200"/>
              <a:buFont typeface="Arial Rounded"/>
              <a:buNone/>
            </a:pPr>
            <a:endParaRPr sz="1200" b="1">
              <a:solidFill>
                <a:schemeClr val="dk1"/>
              </a:solidFill>
              <a:latin typeface="Arial Rounded"/>
              <a:ea typeface="Arial Rounded"/>
              <a:cs typeface="Arial Rounded"/>
              <a:sym typeface="Arial Rounded"/>
            </a:endParaRPr>
          </a:p>
        </p:txBody>
      </p:sp>
      <p:sp>
        <p:nvSpPr>
          <p:cNvPr id="164" name="Google Shape;164;p5"/>
          <p:cNvSpPr txBox="1"/>
          <p:nvPr/>
        </p:nvSpPr>
        <p:spPr>
          <a:xfrm>
            <a:off x="2538713" y="1569150"/>
            <a:ext cx="8841300" cy="3719700"/>
          </a:xfrm>
          <a:prstGeom prst="rect">
            <a:avLst/>
          </a:prstGeom>
          <a:solidFill>
            <a:srgbClr val="5F1265"/>
          </a:solidFill>
          <a:ln>
            <a:noFill/>
          </a:ln>
        </p:spPr>
        <p:txBody>
          <a:bodyPr spcFirstLastPara="1" wrap="square" lIns="108000" tIns="108000" rIns="108000" bIns="108000" anchor="t" anchorCtr="0">
            <a:noAutofit/>
          </a:bodyPr>
          <a:lstStyle/>
          <a:p>
            <a:pPr marL="0" marR="0" lvl="0" indent="0" algn="l" rtl="0">
              <a:lnSpc>
                <a:spcPct val="90000"/>
              </a:lnSpc>
              <a:spcBef>
                <a:spcPts val="0"/>
              </a:spcBef>
              <a:spcAft>
                <a:spcPts val="0"/>
              </a:spcAft>
              <a:buClr>
                <a:schemeClr val="lt1"/>
              </a:buClr>
              <a:buSzPts val="1600"/>
              <a:buFont typeface="Arial"/>
              <a:buNone/>
            </a:pPr>
            <a:r>
              <a:rPr lang="fr-FR" sz="1800" b="1">
                <a:solidFill>
                  <a:schemeClr val="lt1"/>
                </a:solidFill>
                <a:latin typeface="Calibri"/>
                <a:ea typeface="Calibri"/>
                <a:cs typeface="Calibri"/>
                <a:sym typeface="Calibri"/>
              </a:rPr>
              <a:t>Mission Halpha </a:t>
            </a:r>
            <a:endParaRPr sz="1800" b="1">
              <a:solidFill>
                <a:schemeClr val="lt1"/>
              </a:solidFill>
              <a:latin typeface="Calibri"/>
              <a:ea typeface="Calibri"/>
              <a:cs typeface="Calibri"/>
              <a:sym typeface="Calibri"/>
            </a:endParaRPr>
          </a:p>
          <a:p>
            <a:pPr marL="0" marR="0" lvl="0" indent="0" algn="l" rtl="0">
              <a:lnSpc>
                <a:spcPct val="90000"/>
              </a:lnSpc>
              <a:spcBef>
                <a:spcPts val="0"/>
              </a:spcBef>
              <a:spcAft>
                <a:spcPts val="0"/>
              </a:spcAft>
              <a:buClr>
                <a:schemeClr val="lt1"/>
              </a:buClr>
              <a:buSzPts val="1600"/>
              <a:buFont typeface="Arial"/>
              <a:buNone/>
            </a:pPr>
            <a:endParaRPr b="1">
              <a:solidFill>
                <a:schemeClr val="lt1"/>
              </a:solidFill>
              <a:latin typeface="Calibri"/>
              <a:ea typeface="Calibri"/>
              <a:cs typeface="Calibri"/>
              <a:sym typeface="Calibri"/>
            </a:endParaRPr>
          </a:p>
          <a:p>
            <a:pPr marL="0" marR="0" lvl="0" indent="0" algn="just" rtl="0">
              <a:lnSpc>
                <a:spcPct val="90000"/>
              </a:lnSpc>
              <a:spcBef>
                <a:spcPts val="0"/>
              </a:spcBef>
              <a:spcAft>
                <a:spcPts val="0"/>
              </a:spcAft>
              <a:buClr>
                <a:schemeClr val="lt1"/>
              </a:buClr>
              <a:buSzPts val="1100"/>
              <a:buFont typeface="Arial"/>
              <a:buNone/>
            </a:pPr>
            <a:r>
              <a:rPr lang="fr-FR">
                <a:solidFill>
                  <a:srgbClr val="FFFFFF"/>
                </a:solidFill>
                <a:latin typeface="Calibri"/>
                <a:ea typeface="Calibri"/>
                <a:cs typeface="Calibri"/>
                <a:sym typeface="Calibri"/>
              </a:rPr>
              <a:t>D’après l’OMS, 15 % de la population mondiale est en situation de handicap. Cela représente environ 1 milliard d’êtres humains. </a:t>
            </a:r>
            <a:endParaRPr>
              <a:solidFill>
                <a:srgbClr val="FFFFFF"/>
              </a:solidFill>
              <a:latin typeface="Calibri"/>
              <a:ea typeface="Calibri"/>
              <a:cs typeface="Calibri"/>
              <a:sym typeface="Calibri"/>
            </a:endParaRPr>
          </a:p>
          <a:p>
            <a:pPr marL="0" marR="0" lvl="0" indent="0" algn="just" rtl="0">
              <a:lnSpc>
                <a:spcPct val="90000"/>
              </a:lnSpc>
              <a:spcBef>
                <a:spcPts val="0"/>
              </a:spcBef>
              <a:spcAft>
                <a:spcPts val="0"/>
              </a:spcAft>
              <a:buClr>
                <a:schemeClr val="lt1"/>
              </a:buClr>
              <a:buSzPts val="1100"/>
              <a:buFont typeface="Arial"/>
              <a:buNone/>
            </a:pPr>
            <a:endParaRPr>
              <a:solidFill>
                <a:srgbClr val="FFFFFF"/>
              </a:solidFill>
              <a:latin typeface="Calibri"/>
              <a:ea typeface="Calibri"/>
              <a:cs typeface="Calibri"/>
              <a:sym typeface="Calibri"/>
            </a:endParaRPr>
          </a:p>
          <a:p>
            <a:pPr marL="0" marR="0" lvl="0" indent="0" algn="just" rtl="0">
              <a:lnSpc>
                <a:spcPct val="90000"/>
              </a:lnSpc>
              <a:spcBef>
                <a:spcPts val="0"/>
              </a:spcBef>
              <a:spcAft>
                <a:spcPts val="0"/>
              </a:spcAft>
              <a:buClr>
                <a:schemeClr val="lt1"/>
              </a:buClr>
              <a:buSzPts val="1100"/>
              <a:buFont typeface="Arial"/>
              <a:buNone/>
            </a:pPr>
            <a:r>
              <a:rPr lang="fr-FR">
                <a:solidFill>
                  <a:srgbClr val="FFFFFF"/>
                </a:solidFill>
                <a:latin typeface="Calibri"/>
                <a:ea typeface="Calibri"/>
                <a:cs typeface="Calibri"/>
                <a:sym typeface="Calibri"/>
              </a:rPr>
              <a:t>Outil ludique et collaboratif pour sensibiliser les collaborateurs à l'insertion professionnelle et au maintien dans l'emploi des personnes en situation de handicap en entreprise, Mission Halpha est la suite de CiviTime dédiée à ce sujet. </a:t>
            </a:r>
            <a:endParaRPr>
              <a:solidFill>
                <a:srgbClr val="FFFFFF"/>
              </a:solidFill>
              <a:latin typeface="Calibri"/>
              <a:ea typeface="Calibri"/>
              <a:cs typeface="Calibri"/>
              <a:sym typeface="Calibri"/>
            </a:endParaRPr>
          </a:p>
          <a:p>
            <a:pPr marL="0" marR="0" lvl="0" indent="0" algn="just" rtl="0">
              <a:lnSpc>
                <a:spcPct val="90000"/>
              </a:lnSpc>
              <a:spcBef>
                <a:spcPts val="0"/>
              </a:spcBef>
              <a:spcAft>
                <a:spcPts val="0"/>
              </a:spcAft>
              <a:buClr>
                <a:schemeClr val="lt1"/>
              </a:buClr>
              <a:buSzPts val="1100"/>
              <a:buFont typeface="Arial"/>
              <a:buNone/>
            </a:pPr>
            <a:endParaRPr>
              <a:solidFill>
                <a:srgbClr val="FFFFFF"/>
              </a:solidFill>
              <a:latin typeface="Calibri"/>
              <a:ea typeface="Calibri"/>
              <a:cs typeface="Calibri"/>
              <a:sym typeface="Calibri"/>
            </a:endParaRPr>
          </a:p>
          <a:p>
            <a:pPr marL="0" lvl="0" indent="0" algn="just" rtl="0">
              <a:lnSpc>
                <a:spcPct val="90000"/>
              </a:lnSpc>
              <a:spcBef>
                <a:spcPts val="0"/>
              </a:spcBef>
              <a:spcAft>
                <a:spcPts val="0"/>
              </a:spcAft>
              <a:buClr>
                <a:schemeClr val="lt1"/>
              </a:buClr>
              <a:buSzPts val="1100"/>
              <a:buFont typeface="Arial"/>
              <a:buNone/>
            </a:pPr>
            <a:r>
              <a:rPr lang="fr-FR">
                <a:solidFill>
                  <a:schemeClr val="lt1"/>
                </a:solidFill>
                <a:latin typeface="Calibri"/>
                <a:ea typeface="Calibri"/>
                <a:cs typeface="Calibri"/>
                <a:sym typeface="Calibri"/>
              </a:rPr>
              <a:t>Cette solution a été créé en collaboration avec  le cabinet T’hompouss Consultants, spécialiste des sujets liés à la santé, au bien-être au travail et à l’accueil des personnes en situation de handicap. </a:t>
            </a:r>
            <a:endParaRPr>
              <a:solidFill>
                <a:schemeClr val="lt1"/>
              </a:solidFill>
              <a:latin typeface="Calibri"/>
              <a:ea typeface="Calibri"/>
              <a:cs typeface="Calibri"/>
              <a:sym typeface="Calibri"/>
            </a:endParaRPr>
          </a:p>
          <a:p>
            <a:pPr marL="0" lvl="0" indent="0" algn="just" rtl="0">
              <a:lnSpc>
                <a:spcPct val="90000"/>
              </a:lnSpc>
              <a:spcBef>
                <a:spcPts val="0"/>
              </a:spcBef>
              <a:spcAft>
                <a:spcPts val="0"/>
              </a:spcAft>
              <a:buClr>
                <a:schemeClr val="lt1"/>
              </a:buClr>
              <a:buSzPts val="1100"/>
              <a:buFont typeface="Arial"/>
              <a:buNone/>
            </a:pPr>
            <a:endParaRPr>
              <a:solidFill>
                <a:schemeClr val="lt1"/>
              </a:solidFill>
              <a:latin typeface="Calibri"/>
              <a:ea typeface="Calibri"/>
              <a:cs typeface="Calibri"/>
              <a:sym typeface="Calibri"/>
            </a:endParaRPr>
          </a:p>
          <a:p>
            <a:pPr marL="0" lvl="0" indent="0" algn="just" rtl="0">
              <a:lnSpc>
                <a:spcPct val="90000"/>
              </a:lnSpc>
              <a:spcBef>
                <a:spcPts val="0"/>
              </a:spcBef>
              <a:spcAft>
                <a:spcPts val="0"/>
              </a:spcAft>
              <a:buClr>
                <a:schemeClr val="lt1"/>
              </a:buClr>
              <a:buSzPts val="1100"/>
              <a:buFont typeface="Arial"/>
              <a:buNone/>
            </a:pPr>
            <a:endParaRPr>
              <a:solidFill>
                <a:schemeClr val="lt1"/>
              </a:solidFill>
              <a:latin typeface="Calibri"/>
              <a:ea typeface="Calibri"/>
              <a:cs typeface="Calibri"/>
              <a:sym typeface="Calibri"/>
            </a:endParaRPr>
          </a:p>
          <a:p>
            <a:pPr marL="0" lvl="0" indent="0" algn="just" rtl="0">
              <a:lnSpc>
                <a:spcPct val="90000"/>
              </a:lnSpc>
              <a:spcBef>
                <a:spcPts val="0"/>
              </a:spcBef>
              <a:spcAft>
                <a:spcPts val="0"/>
              </a:spcAft>
              <a:buClr>
                <a:schemeClr val="lt1"/>
              </a:buClr>
              <a:buSzPts val="1100"/>
              <a:buFont typeface="Arial"/>
              <a:buNone/>
            </a:pPr>
            <a:r>
              <a:rPr lang="fr-FR">
                <a:solidFill>
                  <a:schemeClr val="lt1"/>
                </a:solidFill>
                <a:latin typeface="Calibri"/>
                <a:ea typeface="Calibri"/>
                <a:cs typeface="Calibri"/>
                <a:sym typeface="Calibri"/>
              </a:rPr>
              <a:t>Mission Halpha comprend notamment les thématiques suivantes (liste non exhaustive) : </a:t>
            </a:r>
            <a:endParaRPr>
              <a:solidFill>
                <a:schemeClr val="lt1"/>
              </a:solidFill>
              <a:latin typeface="Calibri"/>
              <a:ea typeface="Calibri"/>
              <a:cs typeface="Calibri"/>
              <a:sym typeface="Calibri"/>
            </a:endParaRPr>
          </a:p>
          <a:p>
            <a:pPr marL="457200" lvl="0" indent="0" algn="just" rtl="0">
              <a:lnSpc>
                <a:spcPct val="90000"/>
              </a:lnSpc>
              <a:spcBef>
                <a:spcPts val="0"/>
              </a:spcBef>
              <a:spcAft>
                <a:spcPts val="0"/>
              </a:spcAft>
              <a:buClr>
                <a:schemeClr val="lt1"/>
              </a:buClr>
              <a:buSzPts val="1100"/>
              <a:buFont typeface="Arial"/>
              <a:buNone/>
            </a:pPr>
            <a:r>
              <a:rPr lang="fr-FR">
                <a:solidFill>
                  <a:schemeClr val="lt1"/>
                </a:solidFill>
                <a:latin typeface="Calibri"/>
                <a:ea typeface="Calibri"/>
                <a:cs typeface="Calibri"/>
                <a:sym typeface="Calibri"/>
              </a:rPr>
              <a:t>Handicap, de quoi parle-t-on ? </a:t>
            </a:r>
            <a:endParaRPr>
              <a:solidFill>
                <a:schemeClr val="lt1"/>
              </a:solidFill>
              <a:latin typeface="Calibri"/>
              <a:ea typeface="Calibri"/>
              <a:cs typeface="Calibri"/>
              <a:sym typeface="Calibri"/>
            </a:endParaRPr>
          </a:p>
          <a:p>
            <a:pPr marL="457200" lvl="0" indent="0" algn="just" rtl="0">
              <a:lnSpc>
                <a:spcPct val="90000"/>
              </a:lnSpc>
              <a:spcBef>
                <a:spcPts val="0"/>
              </a:spcBef>
              <a:spcAft>
                <a:spcPts val="0"/>
              </a:spcAft>
              <a:buClr>
                <a:schemeClr val="lt1"/>
              </a:buClr>
              <a:buSzPts val="1100"/>
              <a:buFont typeface="Arial"/>
              <a:buNone/>
            </a:pPr>
            <a:r>
              <a:rPr lang="fr-FR">
                <a:solidFill>
                  <a:schemeClr val="lt1"/>
                </a:solidFill>
                <a:latin typeface="Calibri"/>
                <a:ea typeface="Calibri"/>
                <a:cs typeface="Calibri"/>
                <a:sym typeface="Calibri"/>
              </a:rPr>
              <a:t>La Compensation. </a:t>
            </a:r>
            <a:endParaRPr>
              <a:solidFill>
                <a:schemeClr val="lt1"/>
              </a:solidFill>
              <a:latin typeface="Calibri"/>
              <a:ea typeface="Calibri"/>
              <a:cs typeface="Calibri"/>
              <a:sym typeface="Calibri"/>
            </a:endParaRPr>
          </a:p>
          <a:p>
            <a:pPr marL="457200" lvl="0" indent="0" algn="just" rtl="0">
              <a:lnSpc>
                <a:spcPct val="90000"/>
              </a:lnSpc>
              <a:spcBef>
                <a:spcPts val="0"/>
              </a:spcBef>
              <a:spcAft>
                <a:spcPts val="0"/>
              </a:spcAft>
              <a:buClr>
                <a:schemeClr val="lt1"/>
              </a:buClr>
              <a:buSzPts val="1100"/>
              <a:buFont typeface="Arial"/>
              <a:buNone/>
            </a:pPr>
            <a:r>
              <a:rPr lang="fr-FR">
                <a:solidFill>
                  <a:schemeClr val="lt1"/>
                </a:solidFill>
                <a:latin typeface="Calibri"/>
                <a:ea typeface="Calibri"/>
                <a:cs typeface="Calibri"/>
                <a:sym typeface="Calibri"/>
              </a:rPr>
              <a:t>La RQTH. </a:t>
            </a:r>
            <a:endParaRPr>
              <a:solidFill>
                <a:schemeClr val="lt1"/>
              </a:solidFill>
              <a:latin typeface="Calibri"/>
              <a:ea typeface="Calibri"/>
              <a:cs typeface="Calibri"/>
              <a:sym typeface="Calibri"/>
            </a:endParaRPr>
          </a:p>
          <a:p>
            <a:pPr marL="457200" lvl="0" indent="0" algn="just" rtl="0">
              <a:lnSpc>
                <a:spcPct val="90000"/>
              </a:lnSpc>
              <a:spcBef>
                <a:spcPts val="0"/>
              </a:spcBef>
              <a:spcAft>
                <a:spcPts val="0"/>
              </a:spcAft>
              <a:buClr>
                <a:schemeClr val="lt1"/>
              </a:buClr>
              <a:buSzPts val="1100"/>
              <a:buFont typeface="Arial"/>
              <a:buNone/>
            </a:pPr>
            <a:r>
              <a:rPr lang="fr-FR">
                <a:solidFill>
                  <a:schemeClr val="lt1"/>
                </a:solidFill>
                <a:latin typeface="Calibri"/>
                <a:ea typeface="Calibri"/>
                <a:cs typeface="Calibri"/>
                <a:sym typeface="Calibri"/>
              </a:rPr>
              <a:t>Bonne posture, et collègues handi accueillants. </a:t>
            </a:r>
            <a:endParaRPr>
              <a:solidFill>
                <a:schemeClr val="lt1"/>
              </a:solidFill>
              <a:latin typeface="Calibri"/>
              <a:ea typeface="Calibri"/>
              <a:cs typeface="Calibri"/>
              <a:sym typeface="Calibri"/>
            </a:endParaRPr>
          </a:p>
          <a:p>
            <a:pPr marL="0" lvl="0" indent="0" algn="just" rtl="0">
              <a:lnSpc>
                <a:spcPct val="90000"/>
              </a:lnSpc>
              <a:spcBef>
                <a:spcPts val="0"/>
              </a:spcBef>
              <a:spcAft>
                <a:spcPts val="0"/>
              </a:spcAft>
              <a:buClr>
                <a:schemeClr val="lt1"/>
              </a:buClr>
              <a:buSzPts val="1100"/>
              <a:buFont typeface="Arial"/>
              <a:buNone/>
            </a:pPr>
            <a:endParaRPr sz="1200">
              <a:solidFill>
                <a:schemeClr val="lt1"/>
              </a:solidFill>
              <a:latin typeface="Calibri"/>
              <a:ea typeface="Calibri"/>
              <a:cs typeface="Calibri"/>
              <a:sym typeface="Calibri"/>
            </a:endParaRPr>
          </a:p>
          <a:p>
            <a:pPr marL="0" lvl="0" indent="0" algn="just" rtl="0">
              <a:lnSpc>
                <a:spcPct val="90000"/>
              </a:lnSpc>
              <a:spcBef>
                <a:spcPts val="0"/>
              </a:spcBef>
              <a:spcAft>
                <a:spcPts val="0"/>
              </a:spcAft>
              <a:buClr>
                <a:schemeClr val="lt1"/>
              </a:buClr>
              <a:buSzPts val="1100"/>
              <a:buFont typeface="Arial"/>
              <a:buNone/>
            </a:pPr>
            <a:endParaRPr sz="1200">
              <a:solidFill>
                <a:schemeClr val="lt1"/>
              </a:solidFill>
              <a:latin typeface="Calibri"/>
              <a:ea typeface="Calibri"/>
              <a:cs typeface="Calibri"/>
              <a:sym typeface="Calibri"/>
            </a:endParaRPr>
          </a:p>
        </p:txBody>
      </p:sp>
      <p:sp>
        <p:nvSpPr>
          <p:cNvPr id="165" name="Google Shape;165;p5"/>
          <p:cNvSpPr/>
          <p:nvPr/>
        </p:nvSpPr>
        <p:spPr>
          <a:xfrm>
            <a:off x="2559295" y="6024737"/>
            <a:ext cx="8871900" cy="510900"/>
          </a:xfrm>
          <a:prstGeom prst="round2DiagRect">
            <a:avLst>
              <a:gd name="adj1" fmla="val 16667"/>
              <a:gd name="adj2" fmla="val 0"/>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200" b="1">
                <a:solidFill>
                  <a:srgbClr val="2A7476"/>
                </a:solidFill>
                <a:latin typeface="Calibri"/>
                <a:ea typeface="Calibri"/>
                <a:cs typeface="Calibri"/>
                <a:sym typeface="Calibri"/>
              </a:rPr>
              <a:t>Cible au sein de l’entreprise :  Tous les collaborateurs</a:t>
            </a:r>
            <a:endParaRPr/>
          </a:p>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pic>
        <p:nvPicPr>
          <p:cNvPr id="166" name="Google Shape;166;p5" descr="H:\2022\01-INFOGRAPHIE\COM UNE DIFF\SPATIAL CHAT_ Les Rencontres de la Sensibilisation\Objets\Plante022.png"/>
          <p:cNvPicPr preferRelativeResize="0"/>
          <p:nvPr/>
        </p:nvPicPr>
        <p:blipFill rotWithShape="1">
          <a:blip r:embed="rId5">
            <a:alphaModFix/>
          </a:blip>
          <a:srcRect/>
          <a:stretch/>
        </p:blipFill>
        <p:spPr>
          <a:xfrm>
            <a:off x="11567814" y="5085184"/>
            <a:ext cx="552430" cy="1677666"/>
          </a:xfrm>
          <a:prstGeom prst="rect">
            <a:avLst/>
          </a:prstGeom>
          <a:noFill/>
          <a:ln>
            <a:noFill/>
          </a:ln>
        </p:spPr>
      </p:pic>
      <p:sp>
        <p:nvSpPr>
          <p:cNvPr id="167" name="Google Shape;167;p5"/>
          <p:cNvSpPr/>
          <p:nvPr/>
        </p:nvSpPr>
        <p:spPr>
          <a:xfrm rot="1214606">
            <a:off x="10079063" y="1243178"/>
            <a:ext cx="1325686" cy="520514"/>
          </a:xfrm>
          <a:prstGeom prst="ellipse">
            <a:avLst/>
          </a:prstGeom>
          <a:solidFill>
            <a:srgbClr val="EC6500"/>
          </a:solidFill>
          <a:ln w="25400" cap="flat" cmpd="sng">
            <a:solidFill>
              <a:srgbClr val="EC65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68" name="Google Shape;168;p5"/>
          <p:cNvSpPr txBox="1"/>
          <p:nvPr/>
        </p:nvSpPr>
        <p:spPr>
          <a:xfrm rot="1214571">
            <a:off x="10057872" y="1287989"/>
            <a:ext cx="1368208" cy="30790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fr-FR" sz="1400" i="1">
                <a:solidFill>
                  <a:schemeClr val="lt1"/>
                </a:solidFill>
                <a:latin typeface="Calibri"/>
                <a:ea typeface="Calibri"/>
                <a:cs typeface="Calibri"/>
                <a:sym typeface="Calibri"/>
              </a:rPr>
              <a:t>En démo le 3</a:t>
            </a:r>
            <a:endParaRPr/>
          </a:p>
        </p:txBody>
      </p:sp>
      <p:pic>
        <p:nvPicPr>
          <p:cNvPr id="169" name="Google Shape;169;p5"/>
          <p:cNvPicPr preferRelativeResize="0"/>
          <p:nvPr/>
        </p:nvPicPr>
        <p:blipFill>
          <a:blip r:embed="rId6">
            <a:alphaModFix/>
          </a:blip>
          <a:stretch>
            <a:fillRect/>
          </a:stretch>
        </p:blipFill>
        <p:spPr>
          <a:xfrm>
            <a:off x="424764" y="487727"/>
            <a:ext cx="1619795" cy="762025"/>
          </a:xfrm>
          <a:prstGeom prst="rect">
            <a:avLst/>
          </a:prstGeom>
          <a:noFill/>
          <a:ln>
            <a:noFill/>
          </a:ln>
        </p:spPr>
      </p:pic>
      <p:pic>
        <p:nvPicPr>
          <p:cNvPr id="170" name="Google Shape;170;p5"/>
          <p:cNvPicPr preferRelativeResize="0"/>
          <p:nvPr/>
        </p:nvPicPr>
        <p:blipFill rotWithShape="1">
          <a:blip r:embed="rId7">
            <a:alphaModFix/>
          </a:blip>
          <a:srcRect b="6994"/>
          <a:stretch/>
        </p:blipFill>
        <p:spPr>
          <a:xfrm>
            <a:off x="8437075" y="4608100"/>
            <a:ext cx="2837426" cy="1792700"/>
          </a:xfrm>
          <a:prstGeom prst="rect">
            <a:avLst/>
          </a:prstGeom>
          <a:noFill/>
          <a:ln>
            <a:noFill/>
          </a:ln>
        </p:spPr>
      </p:pic>
    </p:spTree>
    <p:extLst>
      <p:ext uri="{BB962C8B-B14F-4D97-AF65-F5344CB8AC3E}">
        <p14:creationId xmlns:p14="http://schemas.microsoft.com/office/powerpoint/2010/main" val="26238682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7247335" y="1196752"/>
            <a:ext cx="4943078" cy="5661248"/>
          </a:xfrm>
          <a:prstGeom prst="rect">
            <a:avLst/>
          </a:prstGeom>
          <a:solidFill>
            <a:srgbClr val="EC6500">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p:cNvSpPr/>
          <p:nvPr/>
        </p:nvSpPr>
        <p:spPr>
          <a:xfrm>
            <a:off x="2422798" y="1196752"/>
            <a:ext cx="4824536" cy="5661248"/>
          </a:xfrm>
          <a:prstGeom prst="rect">
            <a:avLst/>
          </a:prstGeom>
          <a:solidFill>
            <a:srgbClr val="5F1265">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dirty="0"/>
              <a:t>Plus d’infos sur le jeu</a:t>
            </a:r>
            <a:endParaRPr lang="fr-FR" dirty="0"/>
          </a:p>
        </p:txBody>
      </p:sp>
      <p:sp>
        <p:nvSpPr>
          <p:cNvPr id="14" name="Arrondir un rectangle avec un coin du même côté 13"/>
          <p:cNvSpPr/>
          <p:nvPr/>
        </p:nvSpPr>
        <p:spPr>
          <a:xfrm>
            <a:off x="262558" y="1656184"/>
            <a:ext cx="1944216" cy="648072"/>
          </a:xfrm>
          <a:prstGeom prst="round2SameRect">
            <a:avLst/>
          </a:prstGeom>
          <a:solidFill>
            <a:srgbClr val="5F12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Titre 6"/>
          <p:cNvSpPr txBox="1">
            <a:spLocks/>
          </p:cNvSpPr>
          <p:nvPr/>
        </p:nvSpPr>
        <p:spPr>
          <a:xfrm>
            <a:off x="2500799" y="264801"/>
            <a:ext cx="4666227" cy="1222284"/>
          </a:xfrm>
          <a:prstGeom prst="roundRect">
            <a:avLst>
              <a:gd name="adj" fmla="val 8838"/>
            </a:avLst>
          </a:prstGeom>
          <a:ln>
            <a:solidFill>
              <a:srgbClr val="5F1265"/>
            </a:solidFill>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fr-FR" sz="1800" b="1" dirty="0">
                <a:solidFill>
                  <a:srgbClr val="5F1265"/>
                </a:solidFill>
                <a:latin typeface="Arial Rounded MT Bold" panose="020F0704030504030204" pitchFamily="34" charset="0"/>
              </a:rPr>
              <a:t>Action Handicap France</a:t>
            </a:r>
            <a:r>
              <a:rPr lang="fr-FR" sz="1800" b="1" dirty="0">
                <a:latin typeface="Arial Rounded MT Bold" panose="020F0704030504030204" pitchFamily="34" charset="0"/>
              </a:rPr>
              <a:t/>
            </a:r>
            <a:br>
              <a:rPr lang="fr-FR" sz="1800" b="1" dirty="0">
                <a:latin typeface="Arial Rounded MT Bold" panose="020F0704030504030204" pitchFamily="34" charset="0"/>
              </a:rPr>
            </a:br>
            <a:r>
              <a:rPr lang="fr-FR" sz="1200" dirty="0"/>
              <a:t>32 rue des 5 Diamants</a:t>
            </a:r>
          </a:p>
          <a:p>
            <a:r>
              <a:rPr lang="fr-FR" sz="1200" dirty="0"/>
              <a:t>75013 Paris</a:t>
            </a:r>
            <a:br>
              <a:rPr lang="fr-FR" sz="1200" dirty="0"/>
            </a:br>
            <a:r>
              <a:rPr lang="fr-FR" sz="1200" dirty="0"/>
              <a:t/>
            </a:r>
            <a:br>
              <a:rPr lang="fr-FR" sz="1200" dirty="0"/>
            </a:br>
            <a:r>
              <a:rPr lang="fr-FR" sz="1200" dirty="0">
                <a:hlinkClick r:id="rId2"/>
              </a:rPr>
              <a:t>https://action-handicap.org</a:t>
            </a:r>
            <a:endParaRPr lang="fr-FR" sz="1200" dirty="0"/>
          </a:p>
        </p:txBody>
      </p:sp>
      <p:sp>
        <p:nvSpPr>
          <p:cNvPr id="6" name="Titre 6"/>
          <p:cNvSpPr txBox="1">
            <a:spLocks/>
          </p:cNvSpPr>
          <p:nvPr/>
        </p:nvSpPr>
        <p:spPr>
          <a:xfrm>
            <a:off x="7311450" y="250433"/>
            <a:ext cx="4620355" cy="1236652"/>
          </a:xfrm>
          <a:prstGeom prst="roundRect">
            <a:avLst>
              <a:gd name="adj" fmla="val 4630"/>
            </a:avLst>
          </a:prstGeom>
          <a:ln>
            <a:solidFill>
              <a:srgbClr val="EC6500"/>
            </a:solidFill>
          </a:ln>
        </p:spPr>
        <p:style>
          <a:lnRef idx="2">
            <a:schemeClr val="accent6"/>
          </a:lnRef>
          <a:fillRef idx="1">
            <a:schemeClr val="lt1"/>
          </a:fillRef>
          <a:effectRef idx="0">
            <a:schemeClr val="accent6"/>
          </a:effectRef>
          <a:fontRef idx="minor">
            <a:schemeClr val="dk1"/>
          </a:fontRef>
        </p:style>
        <p:txBody>
          <a:bodyPr vert="horz" lIns="91440" tIns="45720" rIns="91440" bIns="45720" rtlCol="0" anchor="ctr">
            <a:noAutofit/>
          </a:bodyPr>
          <a:lstStyle>
            <a:defPPr>
              <a:defRPr lang="fr-FR"/>
            </a:defPPr>
            <a:lvl1pPr defTabSz="914377">
              <a:lnSpc>
                <a:spcPct val="90000"/>
              </a:lnSpc>
              <a:spcBef>
                <a:spcPct val="0"/>
              </a:spcBef>
              <a:buNone/>
              <a:defRPr b="1">
                <a:latin typeface="Arial Rounded MT Bold" panose="020F0704030504030204" pitchFamily="34" charset="0"/>
                <a:ea typeface="+mj-ea"/>
                <a:cs typeface="+mj-cs"/>
              </a:defRPr>
            </a:lvl1pPr>
          </a:lstStyle>
          <a:p>
            <a:r>
              <a:rPr lang="fr-FR" dirty="0">
                <a:solidFill>
                  <a:srgbClr val="EC6500"/>
                </a:solidFill>
              </a:rPr>
              <a:t>Interlocuteur</a:t>
            </a:r>
            <a:endParaRPr lang="fr-FR" sz="1600" b="0" dirty="0">
              <a:solidFill>
                <a:srgbClr val="EC6500"/>
              </a:solidFill>
            </a:endParaRPr>
          </a:p>
          <a:p>
            <a:endParaRPr lang="fr-FR" sz="1200" b="0" dirty="0">
              <a:latin typeface="+mj-lt"/>
            </a:endParaRPr>
          </a:p>
          <a:p>
            <a:r>
              <a:rPr lang="fr-FR" sz="1200" b="0" dirty="0">
                <a:latin typeface="+mj-lt"/>
              </a:rPr>
              <a:t>Stéphanie Xeuxet</a:t>
            </a:r>
          </a:p>
          <a:p>
            <a:r>
              <a:rPr lang="fr-FR" sz="1200" b="0" dirty="0">
                <a:latin typeface="+mj-lt"/>
              </a:rPr>
              <a:t>contact@action-handicap.org</a:t>
            </a:r>
          </a:p>
          <a:p>
            <a:r>
              <a:rPr lang="fr-FR" sz="1200" b="0" dirty="0">
                <a:latin typeface="+mj-lt"/>
              </a:rPr>
              <a:t>06 65 34 58 35</a:t>
            </a:r>
          </a:p>
        </p:txBody>
      </p:sp>
      <p:sp>
        <p:nvSpPr>
          <p:cNvPr id="7" name="ZoneTexte 6"/>
          <p:cNvSpPr txBox="1"/>
          <p:nvPr/>
        </p:nvSpPr>
        <p:spPr>
          <a:xfrm>
            <a:off x="267629" y="1690433"/>
            <a:ext cx="1926931" cy="4914412"/>
          </a:xfrm>
          <a:prstGeom prst="roundRect">
            <a:avLst>
              <a:gd name="adj" fmla="val 5079"/>
            </a:avLst>
          </a:prstGeom>
          <a:noFill/>
          <a:ln w="25400">
            <a:noFill/>
          </a:ln>
        </p:spPr>
        <p:txBody>
          <a:bodyPr vert="horz" lIns="91440" tIns="45720" rIns="91440" bIns="45720" rtlCol="0" anchor="t">
            <a:noAutofit/>
          </a:bodyPr>
          <a:lstStyle>
            <a:defPPr>
              <a:defRPr lang="fr-FR"/>
            </a:defPPr>
            <a:lvl1pPr defTabSz="914377">
              <a:lnSpc>
                <a:spcPct val="90000"/>
              </a:lnSpc>
              <a:spcBef>
                <a:spcPct val="0"/>
              </a:spcBef>
              <a:buNone/>
              <a:defRPr b="1">
                <a:latin typeface="Arial Rounded MT Bold" panose="020F0704030504030204" pitchFamily="34" charset="0"/>
                <a:ea typeface="+mj-ea"/>
                <a:cs typeface="+mj-cs"/>
              </a:defRPr>
            </a:lvl1pPr>
          </a:lstStyle>
          <a:p>
            <a:pPr lvl="0"/>
            <a:r>
              <a:rPr lang="fr-FR" sz="1600" dirty="0">
                <a:solidFill>
                  <a:schemeClr val="bg1"/>
                </a:solidFill>
              </a:rPr>
              <a:t>Qui est Action handicap France </a:t>
            </a:r>
          </a:p>
          <a:p>
            <a:pPr lvl="0" algn="just"/>
            <a:endParaRPr lang="fr-FR" sz="1200" b="0" dirty="0">
              <a:latin typeface="+mj-lt"/>
            </a:endParaRPr>
          </a:p>
          <a:p>
            <a:pPr algn="just"/>
            <a:r>
              <a:rPr lang="fr-FR" sz="1200" b="0" dirty="0">
                <a:latin typeface="+mj-lt"/>
              </a:rPr>
              <a:t>Action Handicap France (AHF) a pour </a:t>
            </a:r>
            <a:r>
              <a:rPr lang="fr-FR" sz="1200" dirty="0">
                <a:latin typeface="+mj-lt"/>
              </a:rPr>
              <a:t>mission de sensibiliser et de former le grand public, les entreprises et les structures </a:t>
            </a:r>
            <a:r>
              <a:rPr lang="fr-FR" sz="1200" b="0" dirty="0">
                <a:latin typeface="+mj-lt"/>
              </a:rPr>
              <a:t>aux problématiques concernant tous les types de handicaps, de proposer des </a:t>
            </a:r>
            <a:r>
              <a:rPr lang="fr-FR" sz="1200" dirty="0">
                <a:latin typeface="+mj-lt"/>
              </a:rPr>
              <a:t>solutions techniques et humaines</a:t>
            </a:r>
            <a:r>
              <a:rPr lang="fr-FR" sz="1200" b="0" dirty="0">
                <a:latin typeface="+mj-lt"/>
              </a:rPr>
              <a:t>. Elle promeut l’aménagement de poste et l’insertion dans l’emploi des personnes en situation de handicap. </a:t>
            </a:r>
          </a:p>
          <a:p>
            <a:pPr algn="just"/>
            <a:r>
              <a:rPr lang="fr-FR" sz="1200" b="0" dirty="0">
                <a:latin typeface="+mj-lt"/>
              </a:rPr>
              <a:t>AHF est un organisme de formation, validé </a:t>
            </a:r>
            <a:r>
              <a:rPr lang="fr-FR" sz="1200" b="0" dirty="0" err="1">
                <a:latin typeface="+mj-lt"/>
              </a:rPr>
              <a:t>Qualiopi</a:t>
            </a:r>
            <a:r>
              <a:rPr lang="fr-FR" sz="1200" b="0" dirty="0">
                <a:latin typeface="+mj-lt"/>
              </a:rPr>
              <a:t>, </a:t>
            </a:r>
            <a:r>
              <a:rPr lang="fr-FR" sz="1200" b="0" dirty="0" err="1">
                <a:latin typeface="+mj-lt"/>
              </a:rPr>
              <a:t>Datadock</a:t>
            </a:r>
            <a:r>
              <a:rPr lang="fr-FR" sz="1200" b="0" dirty="0">
                <a:latin typeface="+mj-lt"/>
              </a:rPr>
              <a:t> et référencé par tous les OPCA.</a:t>
            </a:r>
            <a:r>
              <a:rPr lang="fr-FR" sz="1200" dirty="0"/>
              <a:t/>
            </a:r>
            <a:br>
              <a:rPr lang="fr-FR" sz="1200" dirty="0"/>
            </a:br>
            <a:r>
              <a:rPr lang="fr-FR" sz="1200" dirty="0"/>
              <a:t>22 formateurs dont la moitié en situation de handicap. 11 000 personnes sensibilisées depuis 11 ans</a:t>
            </a:r>
            <a:endParaRPr lang="fr-FR" sz="1200" b="0" dirty="0">
              <a:latin typeface="+mj-lt"/>
            </a:endParaRPr>
          </a:p>
        </p:txBody>
      </p:sp>
      <p:sp>
        <p:nvSpPr>
          <p:cNvPr id="8" name="Espace réservé du contenu 7"/>
          <p:cNvSpPr txBox="1">
            <a:spLocks/>
          </p:cNvSpPr>
          <p:nvPr/>
        </p:nvSpPr>
        <p:spPr>
          <a:xfrm>
            <a:off x="2502751" y="1690433"/>
            <a:ext cx="4664276" cy="2818687"/>
          </a:xfrm>
          <a:prstGeom prst="rect">
            <a:avLst/>
          </a:prstGeom>
          <a:solidFill>
            <a:srgbClr val="5F1265"/>
          </a:solidFill>
          <a:ln w="25400">
            <a:noFill/>
          </a:ln>
        </p:spPr>
        <p:txBody>
          <a:bodyPr vert="horz" wrap="square" lIns="108000" tIns="108000" rIns="108000" bIns="10800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lang="fr-FR" sz="1400" b="1" kern="1200" dirty="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600" dirty="0">
                <a:solidFill>
                  <a:schemeClr val="bg1"/>
                </a:solidFill>
                <a:latin typeface="Arial Rounded MT Bold" panose="020F0704030504030204" pitchFamily="34" charset="0"/>
                <a:ea typeface="+mj-ea"/>
                <a:cs typeface="+mj-cs"/>
              </a:rPr>
              <a:t>Vidéos de présentation de 2 mn</a:t>
            </a:r>
            <a:endParaRPr lang="fr-FR" sz="1100" b="0" dirty="0">
              <a:solidFill>
                <a:schemeClr val="bg1"/>
              </a:solidFill>
              <a:latin typeface="+mj-lt"/>
              <a:ea typeface="+mj-ea"/>
              <a:cs typeface="+mj-cs"/>
            </a:endParaRPr>
          </a:p>
          <a:p>
            <a:pPr marL="0" indent="0" algn="just">
              <a:buNone/>
            </a:pPr>
            <a:r>
              <a:rPr lang="fr-FR" sz="1100" b="0" dirty="0">
                <a:solidFill>
                  <a:schemeClr val="bg1"/>
                </a:solidFill>
                <a:latin typeface="+mj-lt"/>
                <a:ea typeface="+mj-ea"/>
                <a:cs typeface="+mj-cs"/>
              </a:rPr>
              <a:t>Dans le cadre de nos actions de sensibilisation et d’échanges,</a:t>
            </a:r>
          </a:p>
          <a:p>
            <a:pPr marL="0" indent="0" algn="just">
              <a:buNone/>
            </a:pPr>
            <a:r>
              <a:rPr lang="fr-FR" sz="1100" b="0" dirty="0">
                <a:solidFill>
                  <a:schemeClr val="bg1"/>
                </a:solidFill>
                <a:latin typeface="+mj-lt"/>
                <a:ea typeface="+mj-ea"/>
                <a:cs typeface="+mj-cs"/>
              </a:rPr>
              <a:t>nous avons réalisé des vidéos-témoignages de 2 mn chrono sur les thèmes :</a:t>
            </a:r>
          </a:p>
          <a:p>
            <a:pPr algn="just">
              <a:buFontTx/>
              <a:buChar char="-"/>
            </a:pPr>
            <a:r>
              <a:rPr lang="fr-FR" sz="1100" b="0" dirty="0">
                <a:solidFill>
                  <a:schemeClr val="bg1"/>
                </a:solidFill>
                <a:latin typeface="+mj-lt"/>
                <a:ea typeface="+mj-ea"/>
                <a:cs typeface="+mj-cs"/>
              </a:rPr>
              <a:t>Bons comportements et astuces pour l’accueil  des personnes en situation </a:t>
            </a:r>
            <a:r>
              <a:rPr lang="fr-FR" sz="1100" b="0">
                <a:solidFill>
                  <a:schemeClr val="bg1"/>
                </a:solidFill>
                <a:latin typeface="+mj-lt"/>
                <a:ea typeface="+mj-ea"/>
                <a:cs typeface="+mj-cs"/>
              </a:rPr>
              <a:t>de handicap (4mn)</a:t>
            </a:r>
            <a:endParaRPr lang="fr-FR" sz="1100" b="0" dirty="0">
              <a:solidFill>
                <a:schemeClr val="bg1"/>
              </a:solidFill>
              <a:latin typeface="+mj-lt"/>
              <a:ea typeface="+mj-ea"/>
              <a:cs typeface="+mj-cs"/>
            </a:endParaRPr>
          </a:p>
          <a:p>
            <a:pPr algn="just">
              <a:buFontTx/>
              <a:buChar char="-"/>
            </a:pPr>
            <a:r>
              <a:rPr lang="fr-FR" sz="1100" b="0" dirty="0">
                <a:solidFill>
                  <a:schemeClr val="bg1"/>
                </a:solidFill>
                <a:latin typeface="+mj-lt"/>
                <a:ea typeface="+mj-ea"/>
                <a:cs typeface="+mj-cs"/>
              </a:rPr>
              <a:t>La surdité, quelles conséquences sur l’emploi ?</a:t>
            </a:r>
          </a:p>
          <a:p>
            <a:pPr algn="just">
              <a:buFontTx/>
              <a:buChar char="-"/>
            </a:pPr>
            <a:r>
              <a:rPr lang="fr-FR" sz="1100" b="0" dirty="0">
                <a:solidFill>
                  <a:schemeClr val="bg1"/>
                </a:solidFill>
                <a:latin typeface="+mj-lt"/>
                <a:ea typeface="+mj-ea"/>
                <a:cs typeface="+mj-cs"/>
              </a:rPr>
              <a:t>Quand on est Dys, quels sont les modes de compensation ?</a:t>
            </a:r>
          </a:p>
          <a:p>
            <a:pPr algn="just">
              <a:buFontTx/>
              <a:buChar char="-"/>
            </a:pPr>
            <a:r>
              <a:rPr lang="fr-FR" sz="1100" b="0" dirty="0">
                <a:solidFill>
                  <a:schemeClr val="bg1"/>
                </a:solidFill>
                <a:latin typeface="+mj-lt"/>
                <a:ea typeface="+mj-ea"/>
                <a:cs typeface="+mj-cs"/>
              </a:rPr>
              <a:t>Témoignage de notre chargé de projet non-voyant</a:t>
            </a:r>
          </a:p>
          <a:p>
            <a:pPr marL="0" indent="0" algn="just">
              <a:buNone/>
            </a:pPr>
            <a:r>
              <a:rPr lang="fr-FR" sz="1100" b="0" dirty="0">
                <a:solidFill>
                  <a:schemeClr val="bg1"/>
                </a:solidFill>
                <a:latin typeface="+mj-lt"/>
                <a:ea typeface="+mj-ea"/>
                <a:cs typeface="+mj-cs"/>
              </a:rPr>
              <a:t>Venez en discuter avec notre Directrice Générale, Stéphanie Xeuxet et Marie </a:t>
            </a:r>
            <a:r>
              <a:rPr lang="fr-FR" sz="1100" b="0" dirty="0" err="1">
                <a:solidFill>
                  <a:schemeClr val="bg1"/>
                </a:solidFill>
                <a:latin typeface="+mj-lt"/>
                <a:ea typeface="+mj-ea"/>
                <a:cs typeface="+mj-cs"/>
              </a:rPr>
              <a:t>Vampouille</a:t>
            </a:r>
            <a:r>
              <a:rPr lang="fr-FR" sz="1100" b="0" dirty="0">
                <a:solidFill>
                  <a:schemeClr val="bg1"/>
                </a:solidFill>
                <a:latin typeface="+mj-lt"/>
                <a:ea typeface="+mj-ea"/>
                <a:cs typeface="+mj-cs"/>
              </a:rPr>
              <a:t>, formatrice PMR</a:t>
            </a:r>
            <a:endParaRPr lang="fr-FR" sz="1100" b="0" dirty="0">
              <a:solidFill>
                <a:schemeClr val="bg1"/>
              </a:solidFill>
            </a:endParaRPr>
          </a:p>
        </p:txBody>
      </p:sp>
      <p:sp>
        <p:nvSpPr>
          <p:cNvPr id="9" name="Espace réservé du contenu 7"/>
          <p:cNvSpPr txBox="1">
            <a:spLocks/>
          </p:cNvSpPr>
          <p:nvPr/>
        </p:nvSpPr>
        <p:spPr>
          <a:xfrm>
            <a:off x="7311450" y="1690432"/>
            <a:ext cx="4664276" cy="2818688"/>
          </a:xfrm>
          <a:prstGeom prst="rect">
            <a:avLst/>
          </a:prstGeom>
          <a:solidFill>
            <a:srgbClr val="EC6500"/>
          </a:solidFill>
          <a:ln w="25400">
            <a:noFill/>
          </a:ln>
        </p:spPr>
        <p:txBody>
          <a:bodyPr vert="horz" wrap="square" lIns="108000" tIns="108000" rIns="108000" bIns="10800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lang="fr-FR" sz="1400" b="1" kern="1200" dirty="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fr-FR" sz="1100" b="0" dirty="0">
                <a:solidFill>
                  <a:schemeClr val="bg1"/>
                </a:solidFill>
                <a:latin typeface="+mj-lt"/>
                <a:ea typeface="+mj-ea"/>
                <a:cs typeface="+mj-cs"/>
              </a:rPr>
              <a:t>Plus d’informations sur les vidéos</a:t>
            </a:r>
          </a:p>
          <a:p>
            <a:pPr marL="0" indent="0" algn="just">
              <a:buNone/>
            </a:pPr>
            <a:endParaRPr lang="fr-FR" sz="1100" b="0" dirty="0">
              <a:solidFill>
                <a:schemeClr val="bg1"/>
              </a:solidFill>
              <a:latin typeface="+mj-lt"/>
              <a:ea typeface="+mj-ea"/>
              <a:cs typeface="+mj-cs"/>
            </a:endParaRPr>
          </a:p>
          <a:p>
            <a:pPr marL="0" indent="0" algn="just">
              <a:buNone/>
            </a:pPr>
            <a:r>
              <a:rPr lang="fr-FR" sz="1100" b="0" dirty="0">
                <a:solidFill>
                  <a:schemeClr val="bg1"/>
                </a:solidFill>
                <a:latin typeface="+mj-lt"/>
                <a:ea typeface="+mj-ea"/>
                <a:cs typeface="+mj-cs"/>
              </a:rPr>
              <a:t>En cliquant ici :</a:t>
            </a:r>
          </a:p>
          <a:p>
            <a:pPr marL="0" indent="0" algn="just">
              <a:buNone/>
            </a:pPr>
            <a:r>
              <a:rPr lang="fr-FR" sz="1100" b="0" dirty="0">
                <a:solidFill>
                  <a:schemeClr val="bg1"/>
                </a:solidFill>
                <a:latin typeface="+mj-lt"/>
                <a:ea typeface="+mj-ea"/>
                <a:cs typeface="+mj-cs"/>
                <a:hlinkClick r:id="rId3"/>
              </a:rPr>
              <a:t>https://action-handicap.org/2021/01/13/video-de-sensibilisation-au-handicap/</a:t>
            </a:r>
            <a:endParaRPr lang="fr-FR" sz="1100" b="0" dirty="0">
              <a:solidFill>
                <a:schemeClr val="bg1"/>
              </a:solidFill>
              <a:latin typeface="+mj-lt"/>
              <a:ea typeface="+mj-ea"/>
              <a:cs typeface="+mj-cs"/>
            </a:endParaRPr>
          </a:p>
        </p:txBody>
      </p:sp>
      <p:sp>
        <p:nvSpPr>
          <p:cNvPr id="20" name="ZoneTexte 19"/>
          <p:cNvSpPr txBox="1"/>
          <p:nvPr/>
        </p:nvSpPr>
        <p:spPr>
          <a:xfrm>
            <a:off x="2494806" y="4653137"/>
            <a:ext cx="4680520" cy="306467"/>
          </a:xfrm>
          <a:prstGeom prst="round2DiagRect">
            <a:avLst/>
          </a:prstGeom>
          <a:solidFill>
            <a:schemeClr val="bg1"/>
          </a:solidFill>
        </p:spPr>
        <p:txBody>
          <a:bodyPr wrap="square" rtlCol="0">
            <a:spAutoFit/>
          </a:bodyPr>
          <a:lstStyle/>
          <a:p>
            <a:r>
              <a:rPr lang="fr-FR" sz="1200" b="1" dirty="0">
                <a:solidFill>
                  <a:srgbClr val="2A7476"/>
                </a:solidFill>
              </a:rPr>
              <a:t>Cible au sein de l’entreprise : </a:t>
            </a:r>
            <a:r>
              <a:rPr lang="fr-FR" sz="1200" dirty="0">
                <a:solidFill>
                  <a:srgbClr val="00B0F0"/>
                </a:solidFill>
              </a:rPr>
              <a:t>Tous les collaborateurs</a:t>
            </a:r>
            <a:endParaRPr lang="fr-FR" sz="1200" dirty="0"/>
          </a:p>
        </p:txBody>
      </p:sp>
      <p:sp>
        <p:nvSpPr>
          <p:cNvPr id="21" name="ZoneTexte 20"/>
          <p:cNvSpPr txBox="1"/>
          <p:nvPr/>
        </p:nvSpPr>
        <p:spPr>
          <a:xfrm>
            <a:off x="7319342" y="4653136"/>
            <a:ext cx="4680520" cy="306467"/>
          </a:xfrm>
          <a:prstGeom prst="round2DiagRect">
            <a:avLst/>
          </a:prstGeom>
          <a:solidFill>
            <a:schemeClr val="bg1"/>
          </a:solidFill>
        </p:spPr>
        <p:txBody>
          <a:bodyPr wrap="square" rtlCol="0">
            <a:spAutoFit/>
          </a:bodyPr>
          <a:lstStyle/>
          <a:p>
            <a:r>
              <a:rPr lang="fr-FR" sz="1200" b="1" dirty="0">
                <a:solidFill>
                  <a:srgbClr val="2A7476"/>
                </a:solidFill>
              </a:rPr>
              <a:t>Cible au sein de l’entreprise : </a:t>
            </a:r>
            <a:r>
              <a:rPr lang="fr-FR" sz="1200" dirty="0">
                <a:solidFill>
                  <a:srgbClr val="00B0F0"/>
                </a:solidFill>
              </a:rPr>
              <a:t>Tous les collaborateurs</a:t>
            </a:r>
            <a:endParaRPr lang="fr-FR" sz="1200" dirty="0"/>
          </a:p>
        </p:txBody>
      </p:sp>
      <p:pic>
        <p:nvPicPr>
          <p:cNvPr id="4098" name="Picture 2" descr="H:\2022\01-INFOGRAPHIE\COM UNE DIFF\SPATIAL CHAT_ Les Rencontres de la Sensibilisation\Objets\Plante022.png"/>
          <p:cNvPicPr>
            <a:picLocks noChangeAspect="1" noChangeArrowheads="1"/>
          </p:cNvPicPr>
          <p:nvPr/>
        </p:nvPicPr>
        <p:blipFill>
          <a:blip r:embed="rId4" cstate="print"/>
          <a:srcRect/>
          <a:stretch>
            <a:fillRect/>
          </a:stretch>
        </p:blipFill>
        <p:spPr bwMode="auto">
          <a:xfrm>
            <a:off x="11567814" y="5085184"/>
            <a:ext cx="552430" cy="1677666"/>
          </a:xfrm>
          <a:prstGeom prst="rect">
            <a:avLst/>
          </a:prstGeom>
          <a:noFill/>
        </p:spPr>
      </p:pic>
      <p:sp>
        <p:nvSpPr>
          <p:cNvPr id="2" name="ZoneTexte 1">
            <a:extLst>
              <a:ext uri="{FF2B5EF4-FFF2-40B4-BE49-F238E27FC236}">
                <a16:creationId xmlns:a16="http://schemas.microsoft.com/office/drawing/2014/main" id="{474AE3BF-0859-4ABF-97D6-B7EF3D436595}"/>
              </a:ext>
            </a:extLst>
          </p:cNvPr>
          <p:cNvSpPr txBox="1"/>
          <p:nvPr/>
        </p:nvSpPr>
        <p:spPr>
          <a:xfrm>
            <a:off x="478582" y="548680"/>
            <a:ext cx="1440160" cy="369332"/>
          </a:xfrm>
          <a:prstGeom prst="rect">
            <a:avLst/>
          </a:prstGeom>
          <a:noFill/>
        </p:spPr>
        <p:txBody>
          <a:bodyPr wrap="square" rtlCol="0">
            <a:spAutoFit/>
          </a:bodyPr>
          <a:lstStyle/>
          <a:p>
            <a:r>
              <a:rPr lang="fr-FR" dirty="0"/>
              <a:t>VOTRE LOGO</a:t>
            </a:r>
          </a:p>
        </p:txBody>
      </p:sp>
      <p:sp>
        <p:nvSpPr>
          <p:cNvPr id="15" name="Ellipse 14">
            <a:extLst>
              <a:ext uri="{FF2B5EF4-FFF2-40B4-BE49-F238E27FC236}">
                <a16:creationId xmlns:a16="http://schemas.microsoft.com/office/drawing/2014/main" id="{3D348BEE-A7E9-4670-933C-48FF1D0A5776}"/>
              </a:ext>
            </a:extLst>
          </p:cNvPr>
          <p:cNvSpPr/>
          <p:nvPr/>
        </p:nvSpPr>
        <p:spPr>
          <a:xfrm rot="1214261">
            <a:off x="5964236" y="1700306"/>
            <a:ext cx="1325711" cy="520641"/>
          </a:xfrm>
          <a:prstGeom prst="ellipse">
            <a:avLst/>
          </a:prstGeom>
          <a:solidFill>
            <a:srgbClr val="EC6500"/>
          </a:solidFill>
          <a:ln>
            <a:solidFill>
              <a:srgbClr val="EC6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ZoneTexte 15">
            <a:extLst>
              <a:ext uri="{FF2B5EF4-FFF2-40B4-BE49-F238E27FC236}">
                <a16:creationId xmlns:a16="http://schemas.microsoft.com/office/drawing/2014/main" id="{27B6B238-9010-4196-A157-C962DF481EC1}"/>
              </a:ext>
            </a:extLst>
          </p:cNvPr>
          <p:cNvSpPr txBox="1"/>
          <p:nvPr/>
        </p:nvSpPr>
        <p:spPr>
          <a:xfrm rot="1214261">
            <a:off x="5943113" y="1745124"/>
            <a:ext cx="1368152" cy="307777"/>
          </a:xfrm>
          <a:prstGeom prst="rect">
            <a:avLst/>
          </a:prstGeom>
          <a:noFill/>
        </p:spPr>
        <p:txBody>
          <a:bodyPr wrap="square" rtlCol="0">
            <a:spAutoFit/>
          </a:bodyPr>
          <a:lstStyle/>
          <a:p>
            <a:pPr algn="ctr"/>
            <a:r>
              <a:rPr lang="fr-FR" sz="1400" i="1" dirty="0">
                <a:solidFill>
                  <a:schemeClr val="bg1"/>
                </a:solidFill>
              </a:rPr>
              <a:t>En démo le 3</a:t>
            </a:r>
          </a:p>
        </p:txBody>
      </p:sp>
      <p:pic>
        <p:nvPicPr>
          <p:cNvPr id="4" name="Image 3">
            <a:extLst>
              <a:ext uri="{FF2B5EF4-FFF2-40B4-BE49-F238E27FC236}">
                <a16:creationId xmlns:a16="http://schemas.microsoft.com/office/drawing/2014/main" id="{467AD09F-5C06-4D42-B8AD-529891FCD3A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8582" y="264801"/>
            <a:ext cx="1440160" cy="1022514"/>
          </a:xfrm>
          <a:prstGeom prst="rect">
            <a:avLst/>
          </a:prstGeom>
        </p:spPr>
      </p:pic>
      <p:pic>
        <p:nvPicPr>
          <p:cNvPr id="11" name="Image 10">
            <a:extLst>
              <a:ext uri="{FF2B5EF4-FFF2-40B4-BE49-F238E27FC236}">
                <a16:creationId xmlns:a16="http://schemas.microsoft.com/office/drawing/2014/main" id="{1AF334A1-1815-4077-B4A9-1A0B9AFDFC7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70870" y="4987553"/>
            <a:ext cx="1237873" cy="1854491"/>
          </a:xfrm>
          <a:prstGeom prst="rect">
            <a:avLst/>
          </a:prstGeom>
        </p:spPr>
      </p:pic>
      <p:pic>
        <p:nvPicPr>
          <p:cNvPr id="13" name="Image 12">
            <a:extLst>
              <a:ext uri="{FF2B5EF4-FFF2-40B4-BE49-F238E27FC236}">
                <a16:creationId xmlns:a16="http://schemas.microsoft.com/office/drawing/2014/main" id="{3EBD65F3-0DF4-48DD-AA98-E9E3C065100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65591" y="4988007"/>
            <a:ext cx="1237873" cy="1854492"/>
          </a:xfrm>
          <a:prstGeom prst="rect">
            <a:avLst/>
          </a:prstGeom>
        </p:spPr>
      </p:pic>
    </p:spTree>
    <p:extLst>
      <p:ext uri="{BB962C8B-B14F-4D97-AF65-F5344CB8AC3E}">
        <p14:creationId xmlns:p14="http://schemas.microsoft.com/office/powerpoint/2010/main" val="5162376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7247335" y="1196752"/>
            <a:ext cx="4943078" cy="5661248"/>
          </a:xfrm>
          <a:prstGeom prst="rect">
            <a:avLst/>
          </a:prstGeom>
          <a:solidFill>
            <a:srgbClr val="EC6500">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p:cNvSpPr/>
          <p:nvPr/>
        </p:nvSpPr>
        <p:spPr>
          <a:xfrm>
            <a:off x="2422798" y="1196752"/>
            <a:ext cx="4824536" cy="5661248"/>
          </a:xfrm>
          <a:prstGeom prst="rect">
            <a:avLst/>
          </a:prstGeom>
          <a:solidFill>
            <a:srgbClr val="5F1265">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Arrondir un rectangle avec un coin du même côté 13"/>
          <p:cNvSpPr/>
          <p:nvPr/>
        </p:nvSpPr>
        <p:spPr>
          <a:xfrm>
            <a:off x="262558" y="1656184"/>
            <a:ext cx="1944216" cy="648072"/>
          </a:xfrm>
          <a:prstGeom prst="round2SameRect">
            <a:avLst/>
          </a:prstGeom>
          <a:solidFill>
            <a:srgbClr val="5F12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Titre 6"/>
          <p:cNvSpPr txBox="1">
            <a:spLocks/>
          </p:cNvSpPr>
          <p:nvPr/>
        </p:nvSpPr>
        <p:spPr>
          <a:xfrm>
            <a:off x="2500799" y="264801"/>
            <a:ext cx="4666227" cy="1222284"/>
          </a:xfrm>
          <a:prstGeom prst="roundRect">
            <a:avLst>
              <a:gd name="adj" fmla="val 8838"/>
            </a:avLst>
          </a:prstGeom>
          <a:ln>
            <a:solidFill>
              <a:srgbClr val="5F1265"/>
            </a:solidFill>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fr-FR" sz="1800" b="1" dirty="0">
                <a:solidFill>
                  <a:srgbClr val="5F1265"/>
                </a:solidFill>
                <a:latin typeface="Arial Rounded MT Bold" panose="020F0704030504030204" pitchFamily="34" charset="0"/>
              </a:rPr>
              <a:t>Entreprise</a:t>
            </a:r>
            <a:r>
              <a:rPr lang="fr-FR" sz="1800" b="1" dirty="0">
                <a:latin typeface="Arial Rounded MT Bold" panose="020F0704030504030204" pitchFamily="34" charset="0"/>
              </a:rPr>
              <a:t/>
            </a:r>
            <a:br>
              <a:rPr lang="fr-FR" sz="1800" b="1" dirty="0">
                <a:latin typeface="Arial Rounded MT Bold" panose="020F0704030504030204" pitchFamily="34" charset="0"/>
              </a:rPr>
            </a:br>
            <a:r>
              <a:rPr lang="fr-FR" sz="1200" dirty="0"/>
              <a:t>17-19 rue de la Croix Nivert – 75015 PARIS</a:t>
            </a:r>
            <a:br>
              <a:rPr lang="fr-FR" sz="1200" dirty="0"/>
            </a:br>
            <a:r>
              <a:rPr lang="fr-FR" sz="1200" dirty="0"/>
              <a:t>171 rue du </a:t>
            </a:r>
            <a:r>
              <a:rPr lang="fr-FR" sz="1200" dirty="0" err="1"/>
              <a:t>Fauboug</a:t>
            </a:r>
            <a:r>
              <a:rPr lang="fr-FR" sz="1200" dirty="0"/>
              <a:t> Bonnefoy – 31500 TOULOUSE</a:t>
            </a:r>
            <a:br>
              <a:rPr lang="fr-FR" sz="1200" dirty="0"/>
            </a:br>
            <a:r>
              <a:rPr lang="fr-FR" sz="1200" dirty="0"/>
              <a:t/>
            </a:r>
            <a:br>
              <a:rPr lang="fr-FR" sz="1200" dirty="0"/>
            </a:br>
            <a:r>
              <a:rPr lang="fr-FR" sz="1200" dirty="0"/>
              <a:t/>
            </a:r>
            <a:br>
              <a:rPr lang="fr-FR" sz="1200" dirty="0"/>
            </a:br>
            <a:r>
              <a:rPr lang="fr-FR" sz="1200" dirty="0">
                <a:hlinkClick r:id="rId2"/>
              </a:rPr>
              <a:t>https://www.goodstoknow.fr/</a:t>
            </a:r>
            <a:r>
              <a:rPr lang="fr-FR" sz="1200" dirty="0"/>
              <a:t> </a:t>
            </a:r>
          </a:p>
        </p:txBody>
      </p:sp>
      <p:sp>
        <p:nvSpPr>
          <p:cNvPr id="6" name="Titre 6"/>
          <p:cNvSpPr txBox="1">
            <a:spLocks/>
          </p:cNvSpPr>
          <p:nvPr/>
        </p:nvSpPr>
        <p:spPr>
          <a:xfrm>
            <a:off x="7311450" y="250433"/>
            <a:ext cx="4620355" cy="1236652"/>
          </a:xfrm>
          <a:prstGeom prst="roundRect">
            <a:avLst>
              <a:gd name="adj" fmla="val 4630"/>
            </a:avLst>
          </a:prstGeom>
          <a:ln>
            <a:solidFill>
              <a:srgbClr val="EC6500"/>
            </a:solidFill>
          </a:ln>
        </p:spPr>
        <p:style>
          <a:lnRef idx="2">
            <a:schemeClr val="accent6"/>
          </a:lnRef>
          <a:fillRef idx="1">
            <a:schemeClr val="lt1"/>
          </a:fillRef>
          <a:effectRef idx="0">
            <a:schemeClr val="accent6"/>
          </a:effectRef>
          <a:fontRef idx="minor">
            <a:schemeClr val="dk1"/>
          </a:fontRef>
        </p:style>
        <p:txBody>
          <a:bodyPr vert="horz" lIns="91440" tIns="45720" rIns="91440" bIns="45720" rtlCol="0" anchor="ctr">
            <a:noAutofit/>
          </a:bodyPr>
          <a:lstStyle>
            <a:defPPr>
              <a:defRPr lang="fr-FR"/>
            </a:defPPr>
            <a:lvl1pPr defTabSz="914377">
              <a:lnSpc>
                <a:spcPct val="90000"/>
              </a:lnSpc>
              <a:spcBef>
                <a:spcPct val="0"/>
              </a:spcBef>
              <a:buNone/>
              <a:defRPr b="1">
                <a:latin typeface="Arial Rounded MT Bold" panose="020F0704030504030204" pitchFamily="34" charset="0"/>
                <a:ea typeface="+mj-ea"/>
                <a:cs typeface="+mj-cs"/>
              </a:defRPr>
            </a:lvl1pPr>
          </a:lstStyle>
          <a:p>
            <a:r>
              <a:rPr lang="fr-FR" dirty="0">
                <a:solidFill>
                  <a:srgbClr val="EC6500"/>
                </a:solidFill>
              </a:rPr>
              <a:t>Interlocuteur</a:t>
            </a:r>
            <a:endParaRPr lang="fr-FR" sz="1600" b="0" dirty="0">
              <a:solidFill>
                <a:srgbClr val="EC6500"/>
              </a:solidFill>
            </a:endParaRPr>
          </a:p>
          <a:p>
            <a:endParaRPr lang="fr-FR" sz="1200" b="0" dirty="0">
              <a:latin typeface="+mj-lt"/>
            </a:endParaRPr>
          </a:p>
          <a:p>
            <a:r>
              <a:rPr lang="fr-FR" sz="1200" b="0" dirty="0">
                <a:latin typeface="+mj-lt"/>
              </a:rPr>
              <a:t>Mathilde Boiveau – mathilde.boiveau@goodstoknow.fr</a:t>
            </a:r>
          </a:p>
          <a:p>
            <a:r>
              <a:rPr lang="fr-FR" sz="1200" b="0" dirty="0">
                <a:latin typeface="+mj-lt"/>
              </a:rPr>
              <a:t>07 60 74 57 15</a:t>
            </a:r>
          </a:p>
        </p:txBody>
      </p:sp>
      <p:sp>
        <p:nvSpPr>
          <p:cNvPr id="7" name="ZoneTexte 6"/>
          <p:cNvSpPr txBox="1"/>
          <p:nvPr/>
        </p:nvSpPr>
        <p:spPr>
          <a:xfrm>
            <a:off x="262558" y="1690432"/>
            <a:ext cx="2088232" cy="4914412"/>
          </a:xfrm>
          <a:prstGeom prst="roundRect">
            <a:avLst>
              <a:gd name="adj" fmla="val 5079"/>
            </a:avLst>
          </a:prstGeom>
          <a:noFill/>
          <a:ln w="25400">
            <a:noFill/>
          </a:ln>
        </p:spPr>
        <p:txBody>
          <a:bodyPr vert="horz" lIns="91440" tIns="45720" rIns="91440" bIns="45720" rtlCol="0" anchor="t">
            <a:noAutofit/>
          </a:bodyPr>
          <a:lstStyle>
            <a:defPPr>
              <a:defRPr lang="fr-FR"/>
            </a:defPPr>
            <a:lvl1pPr defTabSz="914377">
              <a:lnSpc>
                <a:spcPct val="90000"/>
              </a:lnSpc>
              <a:spcBef>
                <a:spcPct val="0"/>
              </a:spcBef>
              <a:buNone/>
              <a:defRPr b="1">
                <a:latin typeface="Arial Rounded MT Bold" panose="020F0704030504030204" pitchFamily="34" charset="0"/>
                <a:ea typeface="+mj-ea"/>
                <a:cs typeface="+mj-cs"/>
              </a:defRPr>
            </a:lvl1pPr>
          </a:lstStyle>
          <a:p>
            <a:pPr lvl="0"/>
            <a:r>
              <a:rPr lang="fr-FR" sz="1600" dirty="0">
                <a:solidFill>
                  <a:schemeClr val="bg1"/>
                </a:solidFill>
              </a:rPr>
              <a:t>Qui est  </a:t>
            </a:r>
          </a:p>
          <a:p>
            <a:pPr lvl="0"/>
            <a:r>
              <a:rPr lang="fr-FR" sz="1600" dirty="0" err="1">
                <a:solidFill>
                  <a:schemeClr val="bg1"/>
                </a:solidFill>
              </a:rPr>
              <a:t>Goods</a:t>
            </a:r>
            <a:r>
              <a:rPr lang="fr-FR" sz="1600" dirty="0">
                <a:solidFill>
                  <a:schemeClr val="bg1"/>
                </a:solidFill>
              </a:rPr>
              <a:t> to Know ? </a:t>
            </a:r>
          </a:p>
          <a:p>
            <a:pPr lvl="0" algn="just"/>
            <a:endParaRPr lang="fr-FR" sz="1200" b="0" dirty="0">
              <a:latin typeface="+mj-lt"/>
            </a:endParaRPr>
          </a:p>
          <a:p>
            <a:r>
              <a:rPr lang="fr-FR" sz="1100" b="0" dirty="0" err="1"/>
              <a:t>Goods</a:t>
            </a:r>
            <a:r>
              <a:rPr lang="fr-FR" sz="1100" b="0" dirty="0"/>
              <a:t> to Know c’est à la fois un cabinet de conseil / formation et une agence de communication spécialisée sur les sujets du handicap et de la diversité. </a:t>
            </a:r>
          </a:p>
          <a:p>
            <a:endParaRPr lang="fr-FR" sz="1100" b="0" dirty="0"/>
          </a:p>
          <a:p>
            <a:r>
              <a:rPr lang="fr-FR" sz="1100" b="0" dirty="0"/>
              <a:t>Notre objectif : dépasser le cercle de convaincus pour mobiliser tous les collaborateurs sur ces sujets qui nous animent. Comment y parvenir ? En s’appuyant sur les centres d’intérêt des salariés : la musique, le cinéma, l’innovation…</a:t>
            </a:r>
          </a:p>
          <a:p>
            <a:endParaRPr lang="fr-FR" sz="1100" b="0" dirty="0"/>
          </a:p>
          <a:p>
            <a:r>
              <a:rPr lang="fr-FR" sz="1100" b="0" dirty="0"/>
              <a:t>Nous contournons le sujet du handicap pour mieux y revenir, le tout avec une approche ludique et surprenante.</a:t>
            </a:r>
            <a:r>
              <a:rPr lang="fr-FR" sz="1200" b="0" dirty="0"/>
              <a:t/>
            </a:r>
            <a:br>
              <a:rPr lang="fr-FR" sz="1200" b="0" dirty="0"/>
            </a:br>
            <a:endParaRPr lang="fr-FR" sz="1200" b="0" dirty="0">
              <a:latin typeface="+mj-lt"/>
            </a:endParaRPr>
          </a:p>
        </p:txBody>
      </p:sp>
      <p:sp>
        <p:nvSpPr>
          <p:cNvPr id="8" name="Espace réservé du contenu 7"/>
          <p:cNvSpPr txBox="1">
            <a:spLocks/>
          </p:cNvSpPr>
          <p:nvPr/>
        </p:nvSpPr>
        <p:spPr>
          <a:xfrm>
            <a:off x="2502751" y="1690433"/>
            <a:ext cx="4664276" cy="2818687"/>
          </a:xfrm>
          <a:prstGeom prst="rect">
            <a:avLst/>
          </a:prstGeom>
          <a:solidFill>
            <a:srgbClr val="5F1265"/>
          </a:solidFill>
          <a:ln w="25400">
            <a:noFill/>
          </a:ln>
        </p:spPr>
        <p:txBody>
          <a:bodyPr vert="horz" wrap="square" lIns="108000" tIns="108000" rIns="108000" bIns="10800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lang="fr-FR" sz="1400" b="1" kern="1200" dirty="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600" dirty="0">
                <a:solidFill>
                  <a:schemeClr val="bg1"/>
                </a:solidFill>
                <a:latin typeface="Arial Rounded MT Bold" panose="020F0704030504030204" pitchFamily="34" charset="0"/>
                <a:ea typeface="+mj-ea"/>
                <a:cs typeface="+mj-cs"/>
              </a:rPr>
              <a:t>Jeu Talents - animation</a:t>
            </a:r>
          </a:p>
          <a:p>
            <a:pPr marL="0" indent="0" algn="just">
              <a:buNone/>
            </a:pPr>
            <a:endParaRPr lang="fr-FR" sz="1100" b="0" dirty="0">
              <a:solidFill>
                <a:schemeClr val="bg1"/>
              </a:solidFill>
              <a:latin typeface="+mj-lt"/>
              <a:ea typeface="+mj-ea"/>
              <a:cs typeface="+mj-cs"/>
            </a:endParaRPr>
          </a:p>
          <a:p>
            <a:pPr marL="0" indent="0" algn="just">
              <a:buNone/>
            </a:pPr>
            <a:r>
              <a:rPr lang="fr-FR" sz="1100" b="0" dirty="0">
                <a:solidFill>
                  <a:schemeClr val="bg1"/>
                </a:solidFill>
                <a:latin typeface="+mj-lt"/>
                <a:ea typeface="+mj-ea"/>
                <a:cs typeface="+mj-cs"/>
              </a:rPr>
              <a:t>Cette animation invite les collaborateurs à tester leur culture générale en devinant le plus rapidement possible des personnes célèbres en situation de handicap. Mika, Mark Zuckerberg, Churchill, Lady Gaga… autant de personnalités qui nous démontrent que le handicap ne freine pas le talent !</a:t>
            </a:r>
          </a:p>
          <a:p>
            <a:pPr marL="0" indent="0" algn="just">
              <a:buNone/>
            </a:pPr>
            <a:r>
              <a:rPr lang="fr-FR" sz="1100" u="sng" dirty="0">
                <a:solidFill>
                  <a:schemeClr val="bg1"/>
                </a:solidFill>
                <a:latin typeface="+mj-lt"/>
                <a:ea typeface="+mj-ea"/>
                <a:cs typeface="+mj-cs"/>
              </a:rPr>
              <a:t>Messages clés :</a:t>
            </a:r>
            <a:r>
              <a:rPr lang="fr-FR" sz="1100" b="0" dirty="0">
                <a:solidFill>
                  <a:schemeClr val="bg1"/>
                </a:solidFill>
                <a:latin typeface="+mj-lt"/>
                <a:ea typeface="+mj-ea"/>
                <a:cs typeface="+mj-cs"/>
              </a:rPr>
              <a:t> </a:t>
            </a:r>
          </a:p>
          <a:p>
            <a:pPr algn="just">
              <a:buFontTx/>
              <a:buChar char="-"/>
            </a:pPr>
            <a:r>
              <a:rPr lang="fr-FR" sz="1100" b="0" dirty="0">
                <a:solidFill>
                  <a:schemeClr val="bg1"/>
                </a:solidFill>
                <a:latin typeface="+mj-lt"/>
                <a:ea typeface="+mj-ea"/>
                <a:cs typeface="+mj-cs"/>
              </a:rPr>
              <a:t>Découvrir la typologie des handicaps reconnus</a:t>
            </a:r>
          </a:p>
          <a:p>
            <a:pPr algn="just">
              <a:buFontTx/>
              <a:buChar char="-"/>
            </a:pPr>
            <a:r>
              <a:rPr lang="fr-FR" sz="1100" b="0" dirty="0">
                <a:solidFill>
                  <a:schemeClr val="bg1"/>
                </a:solidFill>
                <a:latin typeface="+mj-lt"/>
                <a:ea typeface="+mj-ea"/>
                <a:cs typeface="+mj-cs"/>
              </a:rPr>
              <a:t>Mettre en avant les compétences et casser les préjugés</a:t>
            </a:r>
            <a:endParaRPr lang="fr-FR" sz="1100" b="0" dirty="0">
              <a:solidFill>
                <a:schemeClr val="bg1"/>
              </a:solidFill>
            </a:endParaRPr>
          </a:p>
        </p:txBody>
      </p:sp>
      <p:sp>
        <p:nvSpPr>
          <p:cNvPr id="9" name="Espace réservé du contenu 7"/>
          <p:cNvSpPr txBox="1">
            <a:spLocks/>
          </p:cNvSpPr>
          <p:nvPr/>
        </p:nvSpPr>
        <p:spPr>
          <a:xfrm>
            <a:off x="7311450" y="1690432"/>
            <a:ext cx="4664276" cy="2818688"/>
          </a:xfrm>
          <a:prstGeom prst="rect">
            <a:avLst/>
          </a:prstGeom>
          <a:solidFill>
            <a:srgbClr val="EC6500"/>
          </a:solidFill>
          <a:ln w="25400">
            <a:noFill/>
          </a:ln>
        </p:spPr>
        <p:txBody>
          <a:bodyPr vert="horz" wrap="square" lIns="108000" tIns="108000" rIns="108000" bIns="10800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lang="fr-FR" sz="1400" b="1" kern="1200" dirty="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600" dirty="0">
                <a:solidFill>
                  <a:schemeClr val="bg1"/>
                </a:solidFill>
                <a:latin typeface="Arial Rounded MT Bold" panose="020F0704030504030204" pitchFamily="34" charset="0"/>
                <a:ea typeface="+mj-ea"/>
                <a:cs typeface="+mj-cs"/>
              </a:rPr>
              <a:t>Le bureau des séries – </a:t>
            </a:r>
            <a:r>
              <a:rPr lang="fr-FR" sz="1600" dirty="0" err="1">
                <a:solidFill>
                  <a:schemeClr val="bg1"/>
                </a:solidFill>
                <a:latin typeface="Arial Rounded MT Bold" panose="020F0704030504030204" pitchFamily="34" charset="0"/>
                <a:ea typeface="+mj-ea"/>
                <a:cs typeface="+mj-cs"/>
              </a:rPr>
              <a:t>serious</a:t>
            </a:r>
            <a:r>
              <a:rPr lang="fr-FR" sz="1600" dirty="0">
                <a:solidFill>
                  <a:schemeClr val="bg1"/>
                </a:solidFill>
                <a:latin typeface="Arial Rounded MT Bold" panose="020F0704030504030204" pitchFamily="34" charset="0"/>
                <a:ea typeface="+mj-ea"/>
                <a:cs typeface="+mj-cs"/>
              </a:rPr>
              <a:t> </a:t>
            </a:r>
            <a:r>
              <a:rPr lang="fr-FR" sz="1600" dirty="0" err="1">
                <a:solidFill>
                  <a:schemeClr val="bg1"/>
                </a:solidFill>
                <a:latin typeface="Arial Rounded MT Bold" panose="020F0704030504030204" pitchFamily="34" charset="0"/>
                <a:ea typeface="+mj-ea"/>
                <a:cs typeface="+mj-cs"/>
              </a:rPr>
              <a:t>game</a:t>
            </a:r>
            <a:endParaRPr lang="fr-FR" sz="1600" dirty="0">
              <a:solidFill>
                <a:schemeClr val="bg1"/>
              </a:solidFill>
            </a:endParaRPr>
          </a:p>
          <a:p>
            <a:pPr marL="0" indent="0" algn="just">
              <a:buNone/>
            </a:pPr>
            <a:r>
              <a:rPr lang="fr-FR" sz="1100" b="0" dirty="0">
                <a:solidFill>
                  <a:schemeClr val="bg1"/>
                </a:solidFill>
                <a:latin typeface="+mj-lt"/>
                <a:ea typeface="+mj-ea"/>
                <a:cs typeface="+mj-cs"/>
              </a:rPr>
              <a:t>Une </a:t>
            </a:r>
            <a:r>
              <a:rPr lang="fr-FR" sz="1100" b="0" dirty="0" err="1">
                <a:solidFill>
                  <a:schemeClr val="bg1"/>
                </a:solidFill>
                <a:latin typeface="+mj-lt"/>
                <a:ea typeface="+mj-ea"/>
                <a:cs typeface="+mj-cs"/>
              </a:rPr>
              <a:t>serious</a:t>
            </a:r>
            <a:r>
              <a:rPr lang="fr-FR" sz="1100" b="0" dirty="0">
                <a:solidFill>
                  <a:schemeClr val="bg1"/>
                </a:solidFill>
                <a:latin typeface="+mj-lt"/>
                <a:ea typeface="+mj-ea"/>
                <a:cs typeface="+mj-cs"/>
              </a:rPr>
              <a:t> </a:t>
            </a:r>
            <a:r>
              <a:rPr lang="fr-FR" sz="1100" b="0" dirty="0" err="1">
                <a:solidFill>
                  <a:schemeClr val="bg1"/>
                </a:solidFill>
                <a:latin typeface="+mj-lt"/>
                <a:ea typeface="+mj-ea"/>
                <a:cs typeface="+mj-cs"/>
              </a:rPr>
              <a:t>game</a:t>
            </a:r>
            <a:r>
              <a:rPr lang="fr-FR" sz="1100" b="0" dirty="0">
                <a:solidFill>
                  <a:schemeClr val="bg1"/>
                </a:solidFill>
                <a:latin typeface="+mj-lt"/>
                <a:ea typeface="+mj-ea"/>
                <a:cs typeface="+mj-cs"/>
              </a:rPr>
              <a:t> qui invite les collaborateurs à plonger dans un mystérieux décor de bureau, </a:t>
            </a:r>
            <a:r>
              <a:rPr lang="fr-FR" sz="1100" b="0" dirty="0" err="1">
                <a:solidFill>
                  <a:schemeClr val="bg1"/>
                </a:solidFill>
                <a:latin typeface="+mj-lt"/>
                <a:ea typeface="+mj-ea"/>
                <a:cs typeface="+mj-cs"/>
              </a:rPr>
              <a:t>remplo</a:t>
            </a:r>
            <a:r>
              <a:rPr lang="fr-FR" sz="1100" b="0" dirty="0">
                <a:solidFill>
                  <a:schemeClr val="bg1"/>
                </a:solidFill>
                <a:latin typeface="+mj-lt"/>
                <a:ea typeface="+mj-ea"/>
                <a:cs typeface="+mj-cs"/>
              </a:rPr>
              <a:t> d’objets variés. L’image cache 24 séries. Leur point commun ? Elles ont toutes un protagoniste en situation de handicap !</a:t>
            </a:r>
          </a:p>
          <a:p>
            <a:pPr marL="0" indent="0" algn="just">
              <a:buNone/>
            </a:pPr>
            <a:r>
              <a:rPr lang="fr-FR" sz="1100" u="sng" dirty="0">
                <a:solidFill>
                  <a:schemeClr val="bg1"/>
                </a:solidFill>
                <a:latin typeface="+mj-lt"/>
                <a:ea typeface="+mj-ea"/>
                <a:cs typeface="+mj-cs"/>
              </a:rPr>
              <a:t>Messages clés : </a:t>
            </a:r>
          </a:p>
          <a:p>
            <a:pPr algn="just">
              <a:buFontTx/>
              <a:buChar char="-"/>
            </a:pPr>
            <a:r>
              <a:rPr lang="fr-FR" sz="1100" b="0" dirty="0">
                <a:solidFill>
                  <a:schemeClr val="bg1"/>
                </a:solidFill>
                <a:latin typeface="+mj-lt"/>
                <a:ea typeface="+mj-ea"/>
                <a:cs typeface="+mj-cs"/>
              </a:rPr>
              <a:t>Le handicap fait partie intégrante de nos vies et de celles des héros de nos séries préférées</a:t>
            </a:r>
          </a:p>
          <a:p>
            <a:pPr algn="just">
              <a:buFontTx/>
              <a:buChar char="-"/>
            </a:pPr>
            <a:r>
              <a:rPr lang="fr-FR" sz="1100" b="0" dirty="0">
                <a:solidFill>
                  <a:schemeClr val="bg1"/>
                </a:solidFill>
                <a:latin typeface="+mj-lt"/>
                <a:ea typeface="+mj-ea"/>
                <a:cs typeface="+mj-cs"/>
              </a:rPr>
              <a:t>80% des handicaps sont invisibles</a:t>
            </a:r>
          </a:p>
          <a:p>
            <a:pPr algn="just">
              <a:buFontTx/>
              <a:buChar char="-"/>
            </a:pPr>
            <a:r>
              <a:rPr lang="fr-FR" sz="1100" b="0" dirty="0">
                <a:solidFill>
                  <a:schemeClr val="bg1"/>
                </a:solidFill>
                <a:latin typeface="+mj-lt"/>
                <a:ea typeface="+mj-ea"/>
                <a:cs typeface="+mj-cs"/>
              </a:rPr>
              <a:t>Le handicap survient souvent au cours de la vie</a:t>
            </a:r>
          </a:p>
        </p:txBody>
      </p:sp>
      <p:sp>
        <p:nvSpPr>
          <p:cNvPr id="21" name="ZoneTexte 20"/>
          <p:cNvSpPr txBox="1"/>
          <p:nvPr/>
        </p:nvSpPr>
        <p:spPr>
          <a:xfrm>
            <a:off x="7319342" y="4653136"/>
            <a:ext cx="4680520" cy="510778"/>
          </a:xfrm>
          <a:prstGeom prst="round2DiagRect">
            <a:avLst/>
          </a:prstGeom>
          <a:solidFill>
            <a:schemeClr val="bg1"/>
          </a:solidFill>
        </p:spPr>
        <p:txBody>
          <a:bodyPr wrap="square" rtlCol="0">
            <a:spAutoFit/>
          </a:bodyPr>
          <a:lstStyle/>
          <a:p>
            <a:r>
              <a:rPr lang="fr-FR" sz="1200" b="1" dirty="0">
                <a:solidFill>
                  <a:srgbClr val="2A7476"/>
                </a:solidFill>
              </a:rPr>
              <a:t>Cible au sein de l’entreprise : Tous les collaborateurs</a:t>
            </a:r>
          </a:p>
          <a:p>
            <a:endParaRPr lang="fr-FR" sz="1200" dirty="0"/>
          </a:p>
        </p:txBody>
      </p:sp>
      <p:pic>
        <p:nvPicPr>
          <p:cNvPr id="4098" name="Picture 2" descr="H:\2022\01-INFOGRAPHIE\COM UNE DIFF\SPATIAL CHAT_ Les Rencontres de la Sensibilisation\Objets\Plante022.png"/>
          <p:cNvPicPr>
            <a:picLocks noChangeAspect="1" noChangeArrowheads="1"/>
          </p:cNvPicPr>
          <p:nvPr/>
        </p:nvPicPr>
        <p:blipFill>
          <a:blip r:embed="rId3" cstate="print"/>
          <a:srcRect/>
          <a:stretch>
            <a:fillRect/>
          </a:stretch>
        </p:blipFill>
        <p:spPr bwMode="auto">
          <a:xfrm>
            <a:off x="11567814" y="5085184"/>
            <a:ext cx="552430" cy="1677666"/>
          </a:xfrm>
          <a:prstGeom prst="rect">
            <a:avLst/>
          </a:prstGeom>
          <a:noFill/>
        </p:spPr>
      </p:pic>
      <p:sp>
        <p:nvSpPr>
          <p:cNvPr id="15" name="Ellipse 14">
            <a:extLst>
              <a:ext uri="{FF2B5EF4-FFF2-40B4-BE49-F238E27FC236}">
                <a16:creationId xmlns:a16="http://schemas.microsoft.com/office/drawing/2014/main" id="{3D348BEE-A7E9-4670-933C-48FF1D0A5776}"/>
              </a:ext>
            </a:extLst>
          </p:cNvPr>
          <p:cNvSpPr/>
          <p:nvPr/>
        </p:nvSpPr>
        <p:spPr>
          <a:xfrm rot="1214261">
            <a:off x="5964236" y="1700306"/>
            <a:ext cx="1325711" cy="520641"/>
          </a:xfrm>
          <a:prstGeom prst="ellipse">
            <a:avLst/>
          </a:prstGeom>
          <a:solidFill>
            <a:srgbClr val="EC6500"/>
          </a:solidFill>
          <a:ln>
            <a:solidFill>
              <a:srgbClr val="EC6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ZoneTexte 15">
            <a:extLst>
              <a:ext uri="{FF2B5EF4-FFF2-40B4-BE49-F238E27FC236}">
                <a16:creationId xmlns:a16="http://schemas.microsoft.com/office/drawing/2014/main" id="{27B6B238-9010-4196-A157-C962DF481EC1}"/>
              </a:ext>
            </a:extLst>
          </p:cNvPr>
          <p:cNvSpPr txBox="1"/>
          <p:nvPr/>
        </p:nvSpPr>
        <p:spPr>
          <a:xfrm rot="1214261">
            <a:off x="5943113" y="1745124"/>
            <a:ext cx="1368152" cy="307777"/>
          </a:xfrm>
          <a:prstGeom prst="rect">
            <a:avLst/>
          </a:prstGeom>
          <a:noFill/>
        </p:spPr>
        <p:txBody>
          <a:bodyPr wrap="square" rtlCol="0">
            <a:spAutoFit/>
          </a:bodyPr>
          <a:lstStyle/>
          <a:p>
            <a:pPr algn="ctr"/>
            <a:r>
              <a:rPr lang="fr-FR" sz="1400" i="1" dirty="0">
                <a:solidFill>
                  <a:schemeClr val="bg1"/>
                </a:solidFill>
              </a:rPr>
              <a:t>En démo le 3</a:t>
            </a:r>
          </a:p>
        </p:txBody>
      </p:sp>
      <p:pic>
        <p:nvPicPr>
          <p:cNvPr id="4" name="Image 3">
            <a:extLst>
              <a:ext uri="{FF2B5EF4-FFF2-40B4-BE49-F238E27FC236}">
                <a16:creationId xmlns:a16="http://schemas.microsoft.com/office/drawing/2014/main" id="{64443F4F-CF65-4399-8626-CF1289CFA16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869" y="377911"/>
            <a:ext cx="2327593" cy="818841"/>
          </a:xfrm>
          <a:prstGeom prst="rect">
            <a:avLst/>
          </a:prstGeom>
        </p:spPr>
      </p:pic>
      <p:pic>
        <p:nvPicPr>
          <p:cNvPr id="11" name="Image 10" descr="Une image contenant texte&#10;&#10;Description générée automatiquement">
            <a:extLst>
              <a:ext uri="{FF2B5EF4-FFF2-40B4-BE49-F238E27FC236}">
                <a16:creationId xmlns:a16="http://schemas.microsoft.com/office/drawing/2014/main" id="{472CB534-CB51-4D4B-8D84-AF8EA1D39E1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90308" y="4637418"/>
            <a:ext cx="3460621" cy="2063756"/>
          </a:xfrm>
          <a:prstGeom prst="rect">
            <a:avLst/>
          </a:prstGeom>
        </p:spPr>
      </p:pic>
      <p:sp>
        <p:nvSpPr>
          <p:cNvPr id="20" name="ZoneTexte 19"/>
          <p:cNvSpPr txBox="1"/>
          <p:nvPr/>
        </p:nvSpPr>
        <p:spPr>
          <a:xfrm>
            <a:off x="2638822" y="5163914"/>
            <a:ext cx="1296144" cy="1123712"/>
          </a:xfrm>
          <a:prstGeom prst="round2DiagRect">
            <a:avLst/>
          </a:prstGeom>
          <a:solidFill>
            <a:schemeClr val="bg1"/>
          </a:solidFill>
        </p:spPr>
        <p:txBody>
          <a:bodyPr wrap="square" rtlCol="0">
            <a:spAutoFit/>
          </a:bodyPr>
          <a:lstStyle/>
          <a:p>
            <a:r>
              <a:rPr lang="fr-FR" sz="1200" b="1" dirty="0">
                <a:solidFill>
                  <a:srgbClr val="2A7476"/>
                </a:solidFill>
              </a:rPr>
              <a:t>Cible au sein de l’entreprise : Tous les collaborateurs </a:t>
            </a:r>
          </a:p>
          <a:p>
            <a:endParaRPr lang="fr-FR" sz="1200" dirty="0"/>
          </a:p>
        </p:txBody>
      </p:sp>
      <p:pic>
        <p:nvPicPr>
          <p:cNvPr id="13" name="Image 12">
            <a:extLst>
              <a:ext uri="{FF2B5EF4-FFF2-40B4-BE49-F238E27FC236}">
                <a16:creationId xmlns:a16="http://schemas.microsoft.com/office/drawing/2014/main" id="{1CAD30F4-EADC-4533-AD92-5ABC0A4D765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42319" y="5250450"/>
            <a:ext cx="2350285" cy="1400072"/>
          </a:xfrm>
          <a:prstGeom prst="rect">
            <a:avLst/>
          </a:prstGeom>
        </p:spPr>
      </p:pic>
      <p:pic>
        <p:nvPicPr>
          <p:cNvPr id="22" name="Image 21" descr="Une image contenant texte&#10;&#10;Description générée automatiquement">
            <a:extLst>
              <a:ext uri="{FF2B5EF4-FFF2-40B4-BE49-F238E27FC236}">
                <a16:creationId xmlns:a16="http://schemas.microsoft.com/office/drawing/2014/main" id="{C6DA8CAA-BDF2-47D2-BA70-78288E6BFF6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987588" y="5359015"/>
            <a:ext cx="1974465" cy="1176195"/>
          </a:xfrm>
          <a:prstGeom prst="rect">
            <a:avLst/>
          </a:prstGeom>
        </p:spPr>
      </p:pic>
    </p:spTree>
    <p:extLst>
      <p:ext uri="{BB962C8B-B14F-4D97-AF65-F5344CB8AC3E}">
        <p14:creationId xmlns:p14="http://schemas.microsoft.com/office/powerpoint/2010/main" val="19932215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7247335" y="1196752"/>
            <a:ext cx="4943078" cy="5661248"/>
          </a:xfrm>
          <a:prstGeom prst="rect">
            <a:avLst/>
          </a:prstGeom>
          <a:solidFill>
            <a:srgbClr val="EC6500">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p:cNvSpPr/>
          <p:nvPr/>
        </p:nvSpPr>
        <p:spPr>
          <a:xfrm>
            <a:off x="2422798" y="1196752"/>
            <a:ext cx="4824536" cy="5661248"/>
          </a:xfrm>
          <a:prstGeom prst="rect">
            <a:avLst/>
          </a:prstGeom>
          <a:solidFill>
            <a:srgbClr val="5F1265">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800"/>
              <a:t>Plus d’infos sur le jeu Handipoursuite en </a:t>
            </a:r>
            <a:r>
              <a:rPr lang="fr-FR" sz="1800">
                <a:hlinkClick r:id="rId2"/>
              </a:rPr>
              <a:t>cliquant ici</a:t>
            </a:r>
            <a:endParaRPr lang="fr-FR" sz="1800" dirty="0"/>
          </a:p>
        </p:txBody>
      </p:sp>
      <p:sp>
        <p:nvSpPr>
          <p:cNvPr id="14" name="Arrondir un rectangle avec un coin du même côté 13"/>
          <p:cNvSpPr/>
          <p:nvPr/>
        </p:nvSpPr>
        <p:spPr>
          <a:xfrm>
            <a:off x="262558" y="1656184"/>
            <a:ext cx="1944216" cy="648072"/>
          </a:xfrm>
          <a:prstGeom prst="round2SameRect">
            <a:avLst/>
          </a:prstGeom>
          <a:solidFill>
            <a:srgbClr val="5F12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Titre 6"/>
          <p:cNvSpPr txBox="1">
            <a:spLocks/>
          </p:cNvSpPr>
          <p:nvPr/>
        </p:nvSpPr>
        <p:spPr>
          <a:xfrm>
            <a:off x="2500799" y="264801"/>
            <a:ext cx="4666227" cy="1222284"/>
          </a:xfrm>
          <a:prstGeom prst="roundRect">
            <a:avLst>
              <a:gd name="adj" fmla="val 8838"/>
            </a:avLst>
          </a:prstGeom>
          <a:ln>
            <a:solidFill>
              <a:srgbClr val="5F1265"/>
            </a:solidFill>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fr-FR" sz="1800" b="1" dirty="0">
                <a:solidFill>
                  <a:srgbClr val="5F1265"/>
                </a:solidFill>
                <a:latin typeface="Arial Rounded MT Bold" panose="020F0704030504030204" pitchFamily="34" charset="0"/>
              </a:rPr>
              <a:t>BBIRD</a:t>
            </a:r>
            <a:r>
              <a:rPr lang="fr-FR" sz="1800" b="1" dirty="0">
                <a:latin typeface="Arial Rounded MT Bold" panose="020F0704030504030204" pitchFamily="34" charset="0"/>
              </a:rPr>
              <a:t/>
            </a:r>
            <a:br>
              <a:rPr lang="fr-FR" sz="1800" b="1" dirty="0">
                <a:latin typeface="Arial Rounded MT Bold" panose="020F0704030504030204" pitchFamily="34" charset="0"/>
              </a:rPr>
            </a:br>
            <a:r>
              <a:rPr lang="fr-FR" sz="1200" dirty="0"/>
              <a:t>1 rue de Québec</a:t>
            </a:r>
            <a:br>
              <a:rPr lang="fr-FR" sz="1200" dirty="0"/>
            </a:br>
            <a:r>
              <a:rPr lang="fr-FR" sz="1200" dirty="0"/>
              <a:t>76000 Rouen</a:t>
            </a:r>
          </a:p>
          <a:p>
            <a:r>
              <a:rPr lang="fr-FR" sz="1200" dirty="0">
                <a:hlinkClick r:id="rId3"/>
              </a:rPr>
              <a:t>www.agence-bbird.fr</a:t>
            </a:r>
            <a:endParaRPr lang="fr-FR" sz="1200" dirty="0"/>
          </a:p>
          <a:p>
            <a:endParaRPr lang="fr-FR" sz="1200" dirty="0"/>
          </a:p>
        </p:txBody>
      </p:sp>
      <p:sp>
        <p:nvSpPr>
          <p:cNvPr id="6" name="Titre 6"/>
          <p:cNvSpPr txBox="1">
            <a:spLocks/>
          </p:cNvSpPr>
          <p:nvPr/>
        </p:nvSpPr>
        <p:spPr>
          <a:xfrm>
            <a:off x="7311450" y="250433"/>
            <a:ext cx="4620355" cy="1236652"/>
          </a:xfrm>
          <a:prstGeom prst="roundRect">
            <a:avLst>
              <a:gd name="adj" fmla="val 4630"/>
            </a:avLst>
          </a:prstGeom>
          <a:ln>
            <a:solidFill>
              <a:srgbClr val="EC6500"/>
            </a:solidFill>
          </a:ln>
        </p:spPr>
        <p:style>
          <a:lnRef idx="2">
            <a:schemeClr val="accent6"/>
          </a:lnRef>
          <a:fillRef idx="1">
            <a:schemeClr val="lt1"/>
          </a:fillRef>
          <a:effectRef idx="0">
            <a:schemeClr val="accent6"/>
          </a:effectRef>
          <a:fontRef idx="minor">
            <a:schemeClr val="dk1"/>
          </a:fontRef>
        </p:style>
        <p:txBody>
          <a:bodyPr vert="horz" lIns="91440" tIns="45720" rIns="91440" bIns="45720" rtlCol="0" anchor="ctr">
            <a:noAutofit/>
          </a:bodyPr>
          <a:lstStyle>
            <a:defPPr>
              <a:defRPr lang="fr-FR"/>
            </a:defPPr>
            <a:lvl1pPr defTabSz="914377">
              <a:lnSpc>
                <a:spcPct val="90000"/>
              </a:lnSpc>
              <a:spcBef>
                <a:spcPct val="0"/>
              </a:spcBef>
              <a:buNone/>
              <a:defRPr b="1">
                <a:latin typeface="Arial Rounded MT Bold" panose="020F0704030504030204" pitchFamily="34" charset="0"/>
                <a:ea typeface="+mj-ea"/>
                <a:cs typeface="+mj-cs"/>
              </a:defRPr>
            </a:lvl1pPr>
          </a:lstStyle>
          <a:p>
            <a:r>
              <a:rPr lang="fr-FR" dirty="0">
                <a:solidFill>
                  <a:srgbClr val="EC6500"/>
                </a:solidFill>
              </a:rPr>
              <a:t>Interlocuteur</a:t>
            </a:r>
            <a:endParaRPr lang="fr-FR" sz="1600" b="0" dirty="0">
              <a:solidFill>
                <a:srgbClr val="EC6500"/>
              </a:solidFill>
            </a:endParaRPr>
          </a:p>
          <a:p>
            <a:endParaRPr lang="fr-FR" sz="1200" b="0" dirty="0">
              <a:latin typeface="+mj-lt"/>
            </a:endParaRPr>
          </a:p>
          <a:p>
            <a:r>
              <a:rPr lang="fr-FR" sz="1200" b="0" dirty="0">
                <a:latin typeface="+mj-lt"/>
              </a:rPr>
              <a:t>Emmanuelle Burel</a:t>
            </a:r>
          </a:p>
          <a:p>
            <a:r>
              <a:rPr lang="fr-FR" sz="1200" b="0" dirty="0">
                <a:latin typeface="+mj-lt"/>
              </a:rPr>
              <a:t>e.burel@agence-bbird.fr</a:t>
            </a:r>
          </a:p>
          <a:p>
            <a:r>
              <a:rPr lang="fr-FR" sz="1200" b="0" dirty="0">
                <a:latin typeface="+mj-lt"/>
              </a:rPr>
              <a:t>06 20 15 34 60</a:t>
            </a:r>
          </a:p>
        </p:txBody>
      </p:sp>
      <p:sp>
        <p:nvSpPr>
          <p:cNvPr id="7" name="ZoneTexte 6"/>
          <p:cNvSpPr txBox="1"/>
          <p:nvPr/>
        </p:nvSpPr>
        <p:spPr>
          <a:xfrm>
            <a:off x="2672495" y="5489077"/>
            <a:ext cx="2702631" cy="1440931"/>
          </a:xfrm>
          <a:prstGeom prst="roundRect">
            <a:avLst>
              <a:gd name="adj" fmla="val 5079"/>
            </a:avLst>
          </a:prstGeom>
          <a:noFill/>
          <a:ln w="25400">
            <a:noFill/>
          </a:ln>
        </p:spPr>
        <p:txBody>
          <a:bodyPr vert="horz" lIns="91440" tIns="45720" rIns="91440" bIns="45720" rtlCol="0" anchor="t">
            <a:noAutofit/>
          </a:bodyPr>
          <a:lstStyle>
            <a:defPPr>
              <a:defRPr lang="fr-FR"/>
            </a:defPPr>
            <a:lvl1pPr defTabSz="914377">
              <a:lnSpc>
                <a:spcPct val="90000"/>
              </a:lnSpc>
              <a:spcBef>
                <a:spcPct val="0"/>
              </a:spcBef>
              <a:buNone/>
              <a:defRPr b="1">
                <a:latin typeface="Arial Rounded MT Bold" panose="020F0704030504030204" pitchFamily="34" charset="0"/>
                <a:ea typeface="+mj-ea"/>
                <a:cs typeface="+mj-cs"/>
              </a:defRPr>
            </a:lvl1pPr>
          </a:lstStyle>
          <a:p>
            <a:r>
              <a:rPr lang="fr-FR" sz="1600" dirty="0"/>
              <a:t>En savoir plus </a:t>
            </a:r>
            <a:r>
              <a:rPr lang="fr-FR" sz="1600" dirty="0">
                <a:hlinkClick r:id="rId4"/>
              </a:rPr>
              <a:t>ici</a:t>
            </a:r>
            <a:endParaRPr lang="fr-FR" sz="1600" dirty="0"/>
          </a:p>
          <a:p>
            <a:r>
              <a:rPr lang="fr-FR" sz="1600" dirty="0"/>
              <a:t>Pour tester la plateforme via un lien démo, demandez à Emmanuelle.</a:t>
            </a:r>
          </a:p>
        </p:txBody>
      </p:sp>
      <p:sp>
        <p:nvSpPr>
          <p:cNvPr id="8" name="Espace réservé du contenu 7"/>
          <p:cNvSpPr txBox="1">
            <a:spLocks/>
          </p:cNvSpPr>
          <p:nvPr/>
        </p:nvSpPr>
        <p:spPr>
          <a:xfrm>
            <a:off x="2502751" y="1690433"/>
            <a:ext cx="4664276" cy="3798644"/>
          </a:xfrm>
          <a:prstGeom prst="rect">
            <a:avLst/>
          </a:prstGeom>
          <a:solidFill>
            <a:srgbClr val="5F1265"/>
          </a:solidFill>
          <a:ln w="25400">
            <a:noFill/>
          </a:ln>
        </p:spPr>
        <p:txBody>
          <a:bodyPr vert="horz" wrap="square" lIns="108000" tIns="108000" rIns="108000" bIns="10800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lang="fr-FR" sz="1400" b="1" kern="1200" dirty="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600" dirty="0">
                <a:solidFill>
                  <a:schemeClr val="bg1"/>
                </a:solidFill>
                <a:latin typeface="Arial Rounded MT Bold" panose="020F0704030504030204" pitchFamily="34" charset="0"/>
                <a:ea typeface="+mj-ea"/>
                <a:cs typeface="+mj-cs"/>
              </a:rPr>
              <a:t>Mosaïque, notre plateforme de sensibilisation</a:t>
            </a:r>
            <a:endParaRPr lang="fr-FR" sz="1100" b="0" dirty="0">
              <a:solidFill>
                <a:schemeClr val="bg1"/>
              </a:solidFill>
              <a:latin typeface="+mj-lt"/>
              <a:ea typeface="+mj-ea"/>
              <a:cs typeface="+mj-cs"/>
            </a:endParaRPr>
          </a:p>
          <a:p>
            <a:pPr algn="l" fontAlgn="base"/>
            <a:r>
              <a:rPr lang="fr-FR" sz="1400" b="0" i="0" dirty="0">
                <a:solidFill>
                  <a:schemeClr val="bg1"/>
                </a:solidFill>
                <a:effectLst/>
                <a:latin typeface="+mj-lt"/>
              </a:rPr>
              <a:t>S’il fallait résumer Mosaïque en deux mots, ce serait </a:t>
            </a:r>
            <a:r>
              <a:rPr lang="fr-FR" sz="1400" b="1" i="0" dirty="0">
                <a:solidFill>
                  <a:schemeClr val="bg1"/>
                </a:solidFill>
                <a:effectLst/>
                <a:latin typeface="+mj-lt"/>
              </a:rPr>
              <a:t>modularité et simplicité</a:t>
            </a:r>
            <a:r>
              <a:rPr lang="fr-FR" sz="1400" b="0" i="0" dirty="0">
                <a:solidFill>
                  <a:schemeClr val="bg1"/>
                </a:solidFill>
                <a:effectLst/>
                <a:latin typeface="+mj-lt"/>
              </a:rPr>
              <a:t> !</a:t>
            </a:r>
          </a:p>
          <a:p>
            <a:pPr algn="l" fontAlgn="base"/>
            <a:r>
              <a:rPr lang="fr-FR" b="0" dirty="0">
                <a:solidFill>
                  <a:schemeClr val="bg1"/>
                </a:solidFill>
                <a:latin typeface="+mj-lt"/>
              </a:rPr>
              <a:t>Mosaïque est une plateforme de sensibilisation sur laquelle vous allez pouvoir déployez des modules (quiz, simulation, mot-mêlés…) rapides (5 minutes par modules) et ludiques, pour sensibiliser vos collaborateurs aux de votre choix. </a:t>
            </a:r>
          </a:p>
          <a:p>
            <a:pPr algn="l" fontAlgn="base"/>
            <a:r>
              <a:rPr lang="fr-FR" sz="1400" b="0" dirty="0">
                <a:solidFill>
                  <a:schemeClr val="bg1"/>
                </a:solidFill>
                <a:latin typeface="+mj-lt"/>
              </a:rPr>
              <a:t>Avec plus de 40 modules existants, </a:t>
            </a:r>
            <a:r>
              <a:rPr lang="fr-FR" b="0" dirty="0">
                <a:solidFill>
                  <a:schemeClr val="bg1"/>
                </a:solidFill>
                <a:latin typeface="+mj-lt"/>
              </a:rPr>
              <a:t>Mosaïque se </a:t>
            </a:r>
            <a:r>
              <a:rPr lang="fr-FR" b="0" dirty="0" err="1">
                <a:solidFill>
                  <a:schemeClr val="bg1"/>
                </a:solidFill>
                <a:latin typeface="+mj-lt"/>
              </a:rPr>
              <a:t>déploit</a:t>
            </a:r>
            <a:r>
              <a:rPr lang="fr-FR" b="0" dirty="0">
                <a:solidFill>
                  <a:schemeClr val="bg1"/>
                </a:solidFill>
                <a:latin typeface="+mj-lt"/>
              </a:rPr>
              <a:t> aussi bien sur 1 semaine, qu’1 mois ou même 1 an pour rythmer votre communication mensuelle.</a:t>
            </a:r>
            <a:r>
              <a:rPr lang="fr-FR" sz="1400" dirty="0"/>
              <a:t/>
            </a:r>
            <a:br>
              <a:rPr lang="fr-FR" sz="1400" dirty="0"/>
            </a:br>
            <a:endParaRPr lang="fr-FR" sz="1100" b="0" dirty="0">
              <a:solidFill>
                <a:schemeClr val="bg1"/>
              </a:solidFill>
            </a:endParaRPr>
          </a:p>
        </p:txBody>
      </p:sp>
      <p:sp>
        <p:nvSpPr>
          <p:cNvPr id="9" name="Espace réservé du contenu 7"/>
          <p:cNvSpPr txBox="1">
            <a:spLocks/>
          </p:cNvSpPr>
          <p:nvPr/>
        </p:nvSpPr>
        <p:spPr>
          <a:xfrm>
            <a:off x="7311450" y="1690432"/>
            <a:ext cx="4664276" cy="3628951"/>
          </a:xfrm>
          <a:prstGeom prst="rect">
            <a:avLst/>
          </a:prstGeom>
          <a:solidFill>
            <a:srgbClr val="EC6500"/>
          </a:solidFill>
          <a:ln w="25400">
            <a:noFill/>
          </a:ln>
        </p:spPr>
        <p:txBody>
          <a:bodyPr vert="horz" wrap="square" lIns="108000" tIns="108000" rIns="108000" bIns="10800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lang="fr-FR" sz="1400" b="1" kern="1200" dirty="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600" dirty="0">
                <a:solidFill>
                  <a:schemeClr val="bg1"/>
                </a:solidFill>
                <a:latin typeface="Arial Rounded MT Bold" panose="020F0704030504030204" pitchFamily="34" charset="0"/>
                <a:ea typeface="+mj-ea"/>
                <a:cs typeface="+mj-cs"/>
              </a:rPr>
              <a:t>Notre escape </a:t>
            </a:r>
            <a:r>
              <a:rPr lang="fr-FR" sz="1600" dirty="0" err="1">
                <a:solidFill>
                  <a:schemeClr val="bg1"/>
                </a:solidFill>
                <a:latin typeface="Arial Rounded MT Bold" panose="020F0704030504030204" pitchFamily="34" charset="0"/>
                <a:ea typeface="+mj-ea"/>
                <a:cs typeface="+mj-cs"/>
              </a:rPr>
              <a:t>game</a:t>
            </a:r>
            <a:r>
              <a:rPr lang="fr-FR" sz="1600" dirty="0">
                <a:solidFill>
                  <a:schemeClr val="bg1"/>
                </a:solidFill>
                <a:latin typeface="Arial Rounded MT Bold" panose="020F0704030504030204" pitchFamily="34" charset="0"/>
                <a:ea typeface="+mj-ea"/>
                <a:cs typeface="+mj-cs"/>
              </a:rPr>
              <a:t> Al Capone</a:t>
            </a:r>
            <a:endParaRPr lang="fr-FR" sz="1600" dirty="0">
              <a:solidFill>
                <a:schemeClr val="bg1"/>
              </a:solidFill>
            </a:endParaRPr>
          </a:p>
          <a:p>
            <a:pPr marL="0" indent="0" algn="just">
              <a:buNone/>
            </a:pPr>
            <a:r>
              <a:rPr lang="fr-FR" sz="1100" b="0" dirty="0">
                <a:solidFill>
                  <a:schemeClr val="bg1"/>
                </a:solidFill>
                <a:latin typeface="+mj-lt"/>
                <a:ea typeface="+mj-ea"/>
                <a:cs typeface="+mj-cs"/>
              </a:rPr>
              <a:t>Notre escape </a:t>
            </a:r>
            <a:r>
              <a:rPr lang="fr-FR" sz="1100" b="0" dirty="0" err="1">
                <a:solidFill>
                  <a:schemeClr val="bg1"/>
                </a:solidFill>
                <a:latin typeface="+mj-lt"/>
                <a:ea typeface="+mj-ea"/>
                <a:cs typeface="+mj-cs"/>
              </a:rPr>
              <a:t>game</a:t>
            </a:r>
            <a:r>
              <a:rPr lang="fr-FR" sz="1100" b="0" dirty="0">
                <a:solidFill>
                  <a:schemeClr val="bg1"/>
                </a:solidFill>
                <a:latin typeface="+mj-lt"/>
                <a:ea typeface="+mj-ea"/>
                <a:cs typeface="+mj-cs"/>
              </a:rPr>
              <a:t> Al Capone est un escape </a:t>
            </a:r>
            <a:r>
              <a:rPr lang="fr-FR" sz="1100" b="0" dirty="0" err="1">
                <a:solidFill>
                  <a:schemeClr val="bg1"/>
                </a:solidFill>
                <a:latin typeface="+mj-lt"/>
                <a:ea typeface="+mj-ea"/>
                <a:cs typeface="+mj-cs"/>
              </a:rPr>
              <a:t>game</a:t>
            </a:r>
            <a:r>
              <a:rPr lang="fr-FR" sz="1100" b="0" dirty="0">
                <a:solidFill>
                  <a:schemeClr val="bg1"/>
                </a:solidFill>
                <a:latin typeface="+mj-lt"/>
                <a:ea typeface="+mj-ea"/>
                <a:cs typeface="+mj-cs"/>
              </a:rPr>
              <a:t> entièrement conçu par nos soins (grands fan d’escape </a:t>
            </a:r>
            <a:r>
              <a:rPr lang="fr-FR" sz="1100" b="0" dirty="0" err="1">
                <a:solidFill>
                  <a:schemeClr val="bg1"/>
                </a:solidFill>
                <a:latin typeface="+mj-lt"/>
                <a:ea typeface="+mj-ea"/>
                <a:cs typeface="+mj-cs"/>
              </a:rPr>
              <a:t>game</a:t>
            </a:r>
            <a:r>
              <a:rPr lang="fr-FR" sz="1100" b="0" dirty="0">
                <a:solidFill>
                  <a:schemeClr val="bg1"/>
                </a:solidFill>
                <a:latin typeface="+mj-lt"/>
                <a:ea typeface="+mj-ea"/>
                <a:cs typeface="+mj-cs"/>
              </a:rPr>
              <a:t>) pour plaire à l’ensemble des collaborateurs tout en sensibilisant au handicap, mais avec un univers propre à Al Capone.</a:t>
            </a:r>
          </a:p>
          <a:p>
            <a:pPr marL="0" indent="0" algn="just">
              <a:buNone/>
            </a:pPr>
            <a:r>
              <a:rPr lang="fr-FR" sz="1100" b="0" dirty="0">
                <a:solidFill>
                  <a:schemeClr val="bg1"/>
                </a:solidFill>
                <a:latin typeface="+mj-lt"/>
                <a:ea typeface="+mj-ea"/>
                <a:cs typeface="+mj-cs"/>
              </a:rPr>
              <a:t>Il peut s’animer de 2 manières : soit avec un animateur </a:t>
            </a:r>
            <a:r>
              <a:rPr lang="fr-FR" sz="1100" b="0" dirty="0" err="1">
                <a:solidFill>
                  <a:schemeClr val="bg1"/>
                </a:solidFill>
                <a:latin typeface="+mj-lt"/>
                <a:ea typeface="+mj-ea"/>
                <a:cs typeface="+mj-cs"/>
              </a:rPr>
              <a:t>Bbird</a:t>
            </a:r>
            <a:r>
              <a:rPr lang="fr-FR" sz="1100" b="0" dirty="0">
                <a:solidFill>
                  <a:schemeClr val="bg1"/>
                </a:solidFill>
                <a:latin typeface="+mj-lt"/>
                <a:ea typeface="+mj-ea"/>
                <a:cs typeface="+mj-cs"/>
              </a:rPr>
              <a:t> sur une ou plusieurs journées dans vos locaux, </a:t>
            </a:r>
            <a:r>
              <a:rPr lang="fr-FR" sz="1100" dirty="0">
                <a:solidFill>
                  <a:schemeClr val="bg1"/>
                </a:solidFill>
                <a:latin typeface="+mj-lt"/>
                <a:ea typeface="+mj-ea"/>
                <a:cs typeface="+mj-cs"/>
              </a:rPr>
              <a:t>soit nous vous proposons d’acheter notre escape </a:t>
            </a:r>
            <a:r>
              <a:rPr lang="fr-FR" sz="1100" dirty="0" err="1">
                <a:solidFill>
                  <a:schemeClr val="bg1"/>
                </a:solidFill>
                <a:latin typeface="+mj-lt"/>
                <a:ea typeface="+mj-ea"/>
                <a:cs typeface="+mj-cs"/>
              </a:rPr>
              <a:t>game</a:t>
            </a:r>
            <a:r>
              <a:rPr lang="fr-FR" sz="1100" dirty="0">
                <a:solidFill>
                  <a:schemeClr val="bg1"/>
                </a:solidFill>
                <a:latin typeface="+mj-lt"/>
                <a:ea typeface="+mj-ea"/>
                <a:cs typeface="+mj-cs"/>
              </a:rPr>
              <a:t> clé-en-main et de l’animer vous-même tout au long de l’année, un format « en kit » qui vous appartient. </a:t>
            </a:r>
            <a:r>
              <a:rPr lang="fr-FR" sz="1100" b="0" dirty="0">
                <a:solidFill>
                  <a:schemeClr val="bg1"/>
                </a:solidFill>
                <a:latin typeface="+mj-lt"/>
                <a:ea typeface="+mj-ea"/>
                <a:cs typeface="+mj-cs"/>
              </a:rPr>
              <a:t>Les deux formats proposent le même escape </a:t>
            </a:r>
            <a:r>
              <a:rPr lang="fr-FR" sz="1100" b="0" dirty="0" err="1">
                <a:solidFill>
                  <a:schemeClr val="bg1"/>
                </a:solidFill>
                <a:latin typeface="+mj-lt"/>
                <a:ea typeface="+mj-ea"/>
                <a:cs typeface="+mj-cs"/>
              </a:rPr>
              <a:t>game</a:t>
            </a:r>
            <a:r>
              <a:rPr lang="fr-FR" sz="1100" b="0" dirty="0">
                <a:solidFill>
                  <a:schemeClr val="bg1"/>
                </a:solidFill>
                <a:latin typeface="+mj-lt"/>
                <a:ea typeface="+mj-ea"/>
                <a:cs typeface="+mj-cs"/>
              </a:rPr>
              <a:t> fournit avec l’ensemble du matériel, la décoration, le guide des énigmes et un guide d’animation pour vous permettre de le gérer en toute autonomie sur l’ensemble de vos sites.</a:t>
            </a:r>
          </a:p>
          <a:p>
            <a:pPr marL="0" indent="0" algn="just">
              <a:buNone/>
            </a:pPr>
            <a:r>
              <a:rPr lang="fr-FR" sz="1100" b="0" dirty="0">
                <a:solidFill>
                  <a:schemeClr val="bg1"/>
                </a:solidFill>
                <a:latin typeface="+mj-lt"/>
                <a:ea typeface="+mj-ea"/>
                <a:cs typeface="+mj-cs"/>
              </a:rPr>
              <a:t>De quoi parle cet escape </a:t>
            </a:r>
            <a:r>
              <a:rPr lang="fr-FR" sz="1100" b="0" dirty="0" err="1">
                <a:solidFill>
                  <a:schemeClr val="bg1"/>
                </a:solidFill>
                <a:latin typeface="+mj-lt"/>
                <a:ea typeface="+mj-ea"/>
                <a:cs typeface="+mj-cs"/>
              </a:rPr>
              <a:t>game</a:t>
            </a:r>
            <a:r>
              <a:rPr lang="fr-FR" sz="1100" b="0" dirty="0">
                <a:solidFill>
                  <a:schemeClr val="bg1"/>
                </a:solidFill>
                <a:latin typeface="+mj-lt"/>
                <a:ea typeface="+mj-ea"/>
                <a:cs typeface="+mj-cs"/>
              </a:rPr>
              <a:t> ? Les participants se retrouvent dans la peau de détectives privés qui doivent arrêter Al Capone avant qu’ils ne s’enfuient. Particularité : chaque agent a une situation de handicap (6 familles de handicap représentées) qui l’aidera à résoudre une énigme lors de l’escape </a:t>
            </a:r>
            <a:r>
              <a:rPr lang="fr-FR" sz="1100" b="0" dirty="0" err="1">
                <a:solidFill>
                  <a:schemeClr val="bg1"/>
                </a:solidFill>
                <a:latin typeface="+mj-lt"/>
                <a:ea typeface="+mj-ea"/>
                <a:cs typeface="+mj-cs"/>
              </a:rPr>
              <a:t>game</a:t>
            </a:r>
            <a:r>
              <a:rPr lang="fr-FR" sz="1100" b="0" dirty="0">
                <a:solidFill>
                  <a:schemeClr val="bg1"/>
                </a:solidFill>
                <a:latin typeface="+mj-lt"/>
                <a:ea typeface="+mj-ea"/>
                <a:cs typeface="+mj-cs"/>
              </a:rPr>
              <a:t>. </a:t>
            </a:r>
          </a:p>
        </p:txBody>
      </p:sp>
      <p:sp>
        <p:nvSpPr>
          <p:cNvPr id="20" name="ZoneTexte 19"/>
          <p:cNvSpPr txBox="1"/>
          <p:nvPr/>
        </p:nvSpPr>
        <p:spPr>
          <a:xfrm>
            <a:off x="2493652" y="4773988"/>
            <a:ext cx="4680520" cy="715089"/>
          </a:xfrm>
          <a:prstGeom prst="round2DiagRect">
            <a:avLst/>
          </a:prstGeom>
          <a:solidFill>
            <a:schemeClr val="bg1"/>
          </a:solidFill>
        </p:spPr>
        <p:txBody>
          <a:bodyPr wrap="square" rtlCol="0">
            <a:spAutoFit/>
          </a:bodyPr>
          <a:lstStyle/>
          <a:p>
            <a:r>
              <a:rPr lang="fr-FR" sz="1200" b="1" dirty="0">
                <a:solidFill>
                  <a:srgbClr val="2A7476"/>
                </a:solidFill>
              </a:rPr>
              <a:t>Cible au sein de l’entreprise </a:t>
            </a:r>
            <a:r>
              <a:rPr lang="fr-FR" sz="1200" b="1">
                <a:solidFill>
                  <a:srgbClr val="2A7476"/>
                </a:solidFill>
              </a:rPr>
              <a:t>: </a:t>
            </a:r>
          </a:p>
          <a:p>
            <a:r>
              <a:rPr lang="fr-FR" sz="1200" b="1">
                <a:solidFill>
                  <a:srgbClr val="2A7476"/>
                </a:solidFill>
              </a:rPr>
              <a:t>L’ensemble </a:t>
            </a:r>
            <a:r>
              <a:rPr lang="fr-FR" sz="1200" b="1" dirty="0">
                <a:solidFill>
                  <a:srgbClr val="2A7476"/>
                </a:solidFill>
              </a:rPr>
              <a:t>des collaborateurs, managers, RH… </a:t>
            </a:r>
          </a:p>
          <a:p>
            <a:endParaRPr lang="fr-FR" sz="1200" dirty="0"/>
          </a:p>
        </p:txBody>
      </p:sp>
      <p:sp>
        <p:nvSpPr>
          <p:cNvPr id="21" name="ZoneTexte 20"/>
          <p:cNvSpPr txBox="1"/>
          <p:nvPr/>
        </p:nvSpPr>
        <p:spPr>
          <a:xfrm>
            <a:off x="7319342" y="4820284"/>
            <a:ext cx="4680520" cy="510778"/>
          </a:xfrm>
          <a:prstGeom prst="round2DiagRect">
            <a:avLst/>
          </a:prstGeom>
          <a:solidFill>
            <a:schemeClr val="bg1"/>
          </a:solidFill>
        </p:spPr>
        <p:txBody>
          <a:bodyPr wrap="square" rtlCol="0">
            <a:spAutoFit/>
          </a:bodyPr>
          <a:lstStyle/>
          <a:p>
            <a:r>
              <a:rPr lang="fr-FR" sz="1200" b="1" dirty="0">
                <a:solidFill>
                  <a:srgbClr val="2A7476"/>
                </a:solidFill>
              </a:rPr>
              <a:t>Cible au sein de l’entreprise : L’ensemble des collaborateurs pour un moment de sensibilisation et de team building</a:t>
            </a:r>
            <a:endParaRPr lang="fr-FR" sz="1200" dirty="0"/>
          </a:p>
        </p:txBody>
      </p:sp>
      <p:pic>
        <p:nvPicPr>
          <p:cNvPr id="4098" name="Picture 2" descr="H:\2022\01-INFOGRAPHIE\COM UNE DIFF\SPATIAL CHAT_ Les Rencontres de la Sensibilisation\Objets\Plante022.png"/>
          <p:cNvPicPr>
            <a:picLocks noChangeAspect="1" noChangeArrowheads="1"/>
          </p:cNvPicPr>
          <p:nvPr/>
        </p:nvPicPr>
        <p:blipFill>
          <a:blip r:embed="rId5" cstate="print"/>
          <a:srcRect/>
          <a:stretch>
            <a:fillRect/>
          </a:stretch>
        </p:blipFill>
        <p:spPr bwMode="auto">
          <a:xfrm>
            <a:off x="11567814" y="5085184"/>
            <a:ext cx="552430" cy="1677666"/>
          </a:xfrm>
          <a:prstGeom prst="rect">
            <a:avLst/>
          </a:prstGeom>
          <a:noFill/>
        </p:spPr>
      </p:pic>
      <p:sp>
        <p:nvSpPr>
          <p:cNvPr id="15" name="Ellipse 14">
            <a:extLst>
              <a:ext uri="{FF2B5EF4-FFF2-40B4-BE49-F238E27FC236}">
                <a16:creationId xmlns:a16="http://schemas.microsoft.com/office/drawing/2014/main" id="{3D348BEE-A7E9-4670-933C-48FF1D0A5776}"/>
              </a:ext>
            </a:extLst>
          </p:cNvPr>
          <p:cNvSpPr/>
          <p:nvPr/>
        </p:nvSpPr>
        <p:spPr>
          <a:xfrm rot="1214261">
            <a:off x="5964236" y="1700306"/>
            <a:ext cx="1325711" cy="520641"/>
          </a:xfrm>
          <a:prstGeom prst="ellipse">
            <a:avLst/>
          </a:prstGeom>
          <a:solidFill>
            <a:srgbClr val="EC6500"/>
          </a:solidFill>
          <a:ln>
            <a:solidFill>
              <a:srgbClr val="EC6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ZoneTexte 15">
            <a:extLst>
              <a:ext uri="{FF2B5EF4-FFF2-40B4-BE49-F238E27FC236}">
                <a16:creationId xmlns:a16="http://schemas.microsoft.com/office/drawing/2014/main" id="{27B6B238-9010-4196-A157-C962DF481EC1}"/>
              </a:ext>
            </a:extLst>
          </p:cNvPr>
          <p:cNvSpPr txBox="1"/>
          <p:nvPr/>
        </p:nvSpPr>
        <p:spPr>
          <a:xfrm rot="1214261">
            <a:off x="5943113" y="1745124"/>
            <a:ext cx="1368152" cy="307777"/>
          </a:xfrm>
          <a:prstGeom prst="rect">
            <a:avLst/>
          </a:prstGeom>
          <a:noFill/>
        </p:spPr>
        <p:txBody>
          <a:bodyPr wrap="square" rtlCol="0">
            <a:spAutoFit/>
          </a:bodyPr>
          <a:lstStyle/>
          <a:p>
            <a:pPr algn="ctr"/>
            <a:r>
              <a:rPr lang="fr-FR" sz="1400" i="1" dirty="0">
                <a:solidFill>
                  <a:schemeClr val="bg1"/>
                </a:solidFill>
              </a:rPr>
              <a:t>En démo le 3</a:t>
            </a:r>
          </a:p>
        </p:txBody>
      </p:sp>
      <p:pic>
        <p:nvPicPr>
          <p:cNvPr id="4" name="Image 3">
            <a:extLst>
              <a:ext uri="{FF2B5EF4-FFF2-40B4-BE49-F238E27FC236}">
                <a16:creationId xmlns:a16="http://schemas.microsoft.com/office/drawing/2014/main" id="{34182621-4314-4217-86BE-9FE6444DEEF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2112" y="396525"/>
            <a:ext cx="2228628" cy="872124"/>
          </a:xfrm>
          <a:prstGeom prst="rect">
            <a:avLst/>
          </a:prstGeom>
        </p:spPr>
      </p:pic>
      <p:pic>
        <p:nvPicPr>
          <p:cNvPr id="11" name="Image 10" descr="Une image contenant texte, intérieur, portable&#10;&#10;Description générée automatiquement">
            <a:extLst>
              <a:ext uri="{FF2B5EF4-FFF2-40B4-BE49-F238E27FC236}">
                <a16:creationId xmlns:a16="http://schemas.microsoft.com/office/drawing/2014/main" id="{7A0BCFE9-AE92-43AE-BF08-A494EC03FFD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704818" y="4964180"/>
            <a:ext cx="1351966" cy="1778434"/>
          </a:xfrm>
          <a:prstGeom prst="rect">
            <a:avLst/>
          </a:prstGeom>
        </p:spPr>
      </p:pic>
      <p:sp>
        <p:nvSpPr>
          <p:cNvPr id="22" name="ZoneTexte 21">
            <a:extLst>
              <a:ext uri="{FF2B5EF4-FFF2-40B4-BE49-F238E27FC236}">
                <a16:creationId xmlns:a16="http://schemas.microsoft.com/office/drawing/2014/main" id="{4FFF80A1-9DC3-4201-AFC1-091047E0ABEF}"/>
              </a:ext>
            </a:extLst>
          </p:cNvPr>
          <p:cNvSpPr txBox="1"/>
          <p:nvPr/>
        </p:nvSpPr>
        <p:spPr>
          <a:xfrm>
            <a:off x="7339075" y="5368226"/>
            <a:ext cx="2702631" cy="1440931"/>
          </a:xfrm>
          <a:prstGeom prst="roundRect">
            <a:avLst>
              <a:gd name="adj" fmla="val 5079"/>
            </a:avLst>
          </a:prstGeom>
          <a:noFill/>
          <a:ln w="25400">
            <a:noFill/>
          </a:ln>
        </p:spPr>
        <p:txBody>
          <a:bodyPr vert="horz" lIns="91440" tIns="45720" rIns="91440" bIns="45720" rtlCol="0" anchor="t">
            <a:noAutofit/>
          </a:bodyPr>
          <a:lstStyle>
            <a:defPPr>
              <a:defRPr lang="fr-FR"/>
            </a:defPPr>
            <a:lvl1pPr defTabSz="914377">
              <a:lnSpc>
                <a:spcPct val="90000"/>
              </a:lnSpc>
              <a:spcBef>
                <a:spcPct val="0"/>
              </a:spcBef>
              <a:buNone/>
              <a:defRPr b="1">
                <a:latin typeface="Arial Rounded MT Bold" panose="020F0704030504030204" pitchFamily="34" charset="0"/>
                <a:ea typeface="+mj-ea"/>
                <a:cs typeface="+mj-cs"/>
              </a:defRPr>
            </a:lvl1pPr>
          </a:lstStyle>
          <a:p>
            <a:r>
              <a:rPr lang="fr-FR" sz="1600" dirty="0"/>
              <a:t>En savoir plus sur l’escape </a:t>
            </a:r>
            <a:r>
              <a:rPr lang="fr-FR" sz="1600" dirty="0" err="1"/>
              <a:t>game</a:t>
            </a:r>
            <a:r>
              <a:rPr lang="fr-FR" sz="1600" dirty="0"/>
              <a:t> </a:t>
            </a:r>
            <a:r>
              <a:rPr lang="fr-FR" sz="1600" dirty="0">
                <a:hlinkClick r:id="rId8"/>
              </a:rPr>
              <a:t>ici</a:t>
            </a:r>
            <a:endParaRPr lang="fr-FR" sz="1600" dirty="0"/>
          </a:p>
          <a:p>
            <a:endParaRPr lang="fr-FR" sz="1600" dirty="0"/>
          </a:p>
        </p:txBody>
      </p:sp>
      <p:sp>
        <p:nvSpPr>
          <p:cNvPr id="25" name="ZoneTexte 24">
            <a:extLst>
              <a:ext uri="{FF2B5EF4-FFF2-40B4-BE49-F238E27FC236}">
                <a16:creationId xmlns:a16="http://schemas.microsoft.com/office/drawing/2014/main" id="{E70268FB-5197-4C4E-924F-F573441D6EFB}"/>
              </a:ext>
            </a:extLst>
          </p:cNvPr>
          <p:cNvSpPr txBox="1"/>
          <p:nvPr/>
        </p:nvSpPr>
        <p:spPr>
          <a:xfrm>
            <a:off x="245750" y="1656184"/>
            <a:ext cx="1926931" cy="4914412"/>
          </a:xfrm>
          <a:prstGeom prst="roundRect">
            <a:avLst>
              <a:gd name="adj" fmla="val 5079"/>
            </a:avLst>
          </a:prstGeom>
          <a:noFill/>
          <a:ln w="25400">
            <a:noFill/>
          </a:ln>
        </p:spPr>
        <p:txBody>
          <a:bodyPr vert="horz" lIns="91440" tIns="45720" rIns="91440" bIns="45720" rtlCol="0" anchor="t">
            <a:noAutofit/>
          </a:bodyPr>
          <a:lstStyle>
            <a:defPPr>
              <a:defRPr lang="fr-FR"/>
            </a:defPPr>
            <a:lvl1pPr defTabSz="914377">
              <a:lnSpc>
                <a:spcPct val="90000"/>
              </a:lnSpc>
              <a:spcBef>
                <a:spcPct val="0"/>
              </a:spcBef>
              <a:buNone/>
              <a:defRPr b="1">
                <a:latin typeface="Arial Rounded MT Bold" panose="020F0704030504030204" pitchFamily="34" charset="0"/>
                <a:ea typeface="+mj-ea"/>
                <a:cs typeface="+mj-cs"/>
              </a:defRPr>
            </a:lvl1pPr>
          </a:lstStyle>
          <a:p>
            <a:pPr lvl="0"/>
            <a:r>
              <a:rPr lang="fr-FR" sz="1600" dirty="0">
                <a:solidFill>
                  <a:schemeClr val="bg1"/>
                </a:solidFill>
                <a:latin typeface="+mj-lt"/>
              </a:rPr>
              <a:t>Qui est  </a:t>
            </a:r>
          </a:p>
          <a:p>
            <a:pPr lvl="0"/>
            <a:r>
              <a:rPr lang="fr-FR" sz="1600" dirty="0" err="1">
                <a:solidFill>
                  <a:schemeClr val="bg1"/>
                </a:solidFill>
                <a:latin typeface="+mj-lt"/>
              </a:rPr>
              <a:t>Bbird</a:t>
            </a:r>
            <a:r>
              <a:rPr lang="fr-FR" sz="1600" dirty="0">
                <a:solidFill>
                  <a:schemeClr val="bg1"/>
                </a:solidFill>
                <a:latin typeface="+mj-lt"/>
              </a:rPr>
              <a:t>  ?</a:t>
            </a:r>
          </a:p>
          <a:p>
            <a:pPr lvl="0"/>
            <a:r>
              <a:rPr lang="fr-FR" sz="1600" dirty="0">
                <a:latin typeface="+mj-lt"/>
              </a:rPr>
              <a:t> </a:t>
            </a:r>
            <a:endParaRPr lang="fr-FR" sz="1200" dirty="0">
              <a:latin typeface="+mj-lt"/>
            </a:endParaRPr>
          </a:p>
          <a:p>
            <a:r>
              <a:rPr lang="fr-FR" sz="1100" dirty="0" err="1">
                <a:latin typeface="+mj-lt"/>
              </a:rPr>
              <a:t>Bbird</a:t>
            </a:r>
            <a:r>
              <a:rPr lang="fr-FR" sz="1100" dirty="0">
                <a:latin typeface="+mj-lt"/>
              </a:rPr>
              <a:t> est une agence de communication spécialisée sur les sujets du handicap et de la diversité. </a:t>
            </a:r>
            <a:r>
              <a:rPr lang="fr-FR" sz="1100" dirty="0" err="1">
                <a:latin typeface="+mj-lt"/>
              </a:rPr>
              <a:t>Bbird</a:t>
            </a:r>
            <a:r>
              <a:rPr lang="fr-FR" sz="1100" dirty="0">
                <a:latin typeface="+mj-lt"/>
              </a:rPr>
              <a:t> est également agréée ENTREPRISE ADAPTÉE.</a:t>
            </a:r>
          </a:p>
          <a:p>
            <a:endParaRPr lang="fr-FR" sz="1100" dirty="0">
              <a:latin typeface="+mj-lt"/>
            </a:endParaRPr>
          </a:p>
          <a:p>
            <a:r>
              <a:rPr lang="fr-FR" sz="1200" dirty="0">
                <a:latin typeface="+mj-lt"/>
              </a:rPr>
              <a:t>Depuis bientôt 5 ans, nous concevons </a:t>
            </a:r>
            <a:r>
              <a:rPr lang="fr-FR" sz="1200" i="0" dirty="0">
                <a:effectLst/>
                <a:latin typeface="+mj-lt"/>
              </a:rPr>
              <a:t>des campagnes (</a:t>
            </a:r>
            <a:r>
              <a:rPr lang="fr-FR" sz="1200" i="0" dirty="0" err="1">
                <a:effectLst/>
                <a:latin typeface="+mj-lt"/>
              </a:rPr>
              <a:t>print</a:t>
            </a:r>
            <a:r>
              <a:rPr lang="fr-FR" sz="1200" i="0" dirty="0">
                <a:effectLst/>
                <a:latin typeface="+mj-lt"/>
              </a:rPr>
              <a:t>, numériques, événementielles…) avec une motivation principale : changer le regard sur le handicap. </a:t>
            </a:r>
            <a:r>
              <a:rPr lang="fr-FR" sz="1200" dirty="0">
                <a:latin typeface="+mj-lt"/>
              </a:rPr>
              <a:t>Nous accompagnons les entreprises du secteur public comme privé avec à la fois des campagne sur-mesure mais aussi des outils clé-en-main, développés avec notre expérience terrain.</a:t>
            </a:r>
          </a:p>
          <a:p>
            <a:pPr algn="l"/>
            <a:r>
              <a:rPr lang="fr-FR" sz="1200" i="0" dirty="0">
                <a:effectLst/>
                <a:latin typeface="+mj-lt"/>
              </a:rPr>
              <a:t>.</a:t>
            </a:r>
          </a:p>
          <a:p>
            <a:pPr algn="l"/>
            <a:r>
              <a:rPr lang="fr-FR" sz="1200" i="0" dirty="0">
                <a:effectLst/>
                <a:latin typeface="+mj-lt"/>
              </a:rPr>
              <a:t>Au cœur de la philosophie de l’agence ? L’humain, la bienveillance et le plaisir de partager nos valeurs.</a:t>
            </a:r>
          </a:p>
          <a:p>
            <a:endParaRPr lang="fr-FR" sz="1200" dirty="0">
              <a:latin typeface="+mj-lt"/>
            </a:endParaRPr>
          </a:p>
        </p:txBody>
      </p:sp>
      <p:pic>
        <p:nvPicPr>
          <p:cNvPr id="26" name="Image 25" descr="Une image contenant personne, intérieur&#10;&#10;Description générée automatiquement">
            <a:extLst>
              <a:ext uri="{FF2B5EF4-FFF2-40B4-BE49-F238E27FC236}">
                <a16:creationId xmlns:a16="http://schemas.microsoft.com/office/drawing/2014/main" id="{7A19BF7D-880B-4ABD-BC94-82D576A7F06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041706" y="5386558"/>
            <a:ext cx="1921243" cy="1440932"/>
          </a:xfrm>
          <a:prstGeom prst="rect">
            <a:avLst/>
          </a:prstGeom>
        </p:spPr>
      </p:pic>
    </p:spTree>
    <p:extLst>
      <p:ext uri="{BB962C8B-B14F-4D97-AF65-F5344CB8AC3E}">
        <p14:creationId xmlns:p14="http://schemas.microsoft.com/office/powerpoint/2010/main" val="9586079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7247335" y="1196752"/>
            <a:ext cx="4943078" cy="5661248"/>
          </a:xfrm>
          <a:prstGeom prst="rect">
            <a:avLst/>
          </a:prstGeom>
          <a:solidFill>
            <a:srgbClr val="EC6500">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p:cNvSpPr/>
          <p:nvPr/>
        </p:nvSpPr>
        <p:spPr>
          <a:xfrm>
            <a:off x="2422798" y="1196752"/>
            <a:ext cx="4824536" cy="5661248"/>
          </a:xfrm>
          <a:prstGeom prst="rect">
            <a:avLst/>
          </a:prstGeom>
          <a:solidFill>
            <a:srgbClr val="5F1265">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Arrondir un rectangle avec un coin du même côté 13"/>
          <p:cNvSpPr/>
          <p:nvPr/>
        </p:nvSpPr>
        <p:spPr>
          <a:xfrm>
            <a:off x="262558" y="1656184"/>
            <a:ext cx="1944216" cy="648072"/>
          </a:xfrm>
          <a:prstGeom prst="round2SameRect">
            <a:avLst/>
          </a:prstGeom>
          <a:solidFill>
            <a:srgbClr val="5F12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Titre 6"/>
          <p:cNvSpPr txBox="1">
            <a:spLocks/>
          </p:cNvSpPr>
          <p:nvPr/>
        </p:nvSpPr>
        <p:spPr>
          <a:xfrm>
            <a:off x="2500799" y="264801"/>
            <a:ext cx="4666227" cy="1222284"/>
          </a:xfrm>
          <a:prstGeom prst="roundRect">
            <a:avLst>
              <a:gd name="adj" fmla="val 8838"/>
            </a:avLst>
          </a:prstGeom>
          <a:ln>
            <a:solidFill>
              <a:srgbClr val="5F1265"/>
            </a:solidFill>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fr-FR" sz="1800" b="1" dirty="0">
                <a:solidFill>
                  <a:srgbClr val="5F1265"/>
                </a:solidFill>
                <a:latin typeface="+mn-lt"/>
              </a:rPr>
              <a:t>C.A.I.S.</a:t>
            </a:r>
            <a:r>
              <a:rPr lang="fr-FR" sz="1600" b="1" dirty="0">
                <a:latin typeface="+mn-lt"/>
              </a:rPr>
              <a:t/>
            </a:r>
            <a:br>
              <a:rPr lang="fr-FR" sz="1600" b="1" dirty="0">
                <a:latin typeface="+mn-lt"/>
              </a:rPr>
            </a:br>
            <a:r>
              <a:rPr lang="fr-FR" sz="1500" dirty="0">
                <a:latin typeface="+mn-lt"/>
              </a:rPr>
              <a:t>34 avenue Maréchal Maunoury 41000 Blois</a:t>
            </a:r>
            <a:br>
              <a:rPr lang="fr-FR" sz="1500" dirty="0">
                <a:latin typeface="+mn-lt"/>
              </a:rPr>
            </a:br>
            <a:r>
              <a:rPr lang="fr-FR" sz="1500" dirty="0">
                <a:latin typeface="+mn-lt"/>
              </a:rPr>
              <a:t>Cité administrative - Porte B - 2</a:t>
            </a:r>
            <a:r>
              <a:rPr lang="fr-FR" sz="1500" baseline="30000" dirty="0">
                <a:latin typeface="+mn-lt"/>
              </a:rPr>
              <a:t>ème</a:t>
            </a:r>
            <a:r>
              <a:rPr lang="fr-FR" sz="1500" dirty="0">
                <a:latin typeface="+mn-lt"/>
              </a:rPr>
              <a:t> étage</a:t>
            </a:r>
          </a:p>
          <a:p>
            <a:r>
              <a:rPr lang="fr-FR" sz="1600" dirty="0">
                <a:latin typeface="+mn-lt"/>
              </a:rPr>
              <a:t/>
            </a:r>
            <a:br>
              <a:rPr lang="fr-FR" sz="1600" dirty="0">
                <a:latin typeface="+mn-lt"/>
              </a:rPr>
            </a:br>
            <a:r>
              <a:rPr lang="fr-FR" sz="1500" dirty="0">
                <a:latin typeface="+mn-lt"/>
                <a:hlinkClick r:id="rId4"/>
              </a:rPr>
              <a:t>https://cais-centre.fr/</a:t>
            </a:r>
            <a:r>
              <a:rPr lang="fr-FR" sz="1500" dirty="0">
                <a:latin typeface="+mn-lt"/>
              </a:rPr>
              <a:t> </a:t>
            </a:r>
          </a:p>
        </p:txBody>
      </p:sp>
      <p:sp>
        <p:nvSpPr>
          <p:cNvPr id="6" name="Titre 6"/>
          <p:cNvSpPr txBox="1">
            <a:spLocks/>
          </p:cNvSpPr>
          <p:nvPr/>
        </p:nvSpPr>
        <p:spPr>
          <a:xfrm>
            <a:off x="7311450" y="250433"/>
            <a:ext cx="4620355" cy="1236652"/>
          </a:xfrm>
          <a:prstGeom prst="roundRect">
            <a:avLst>
              <a:gd name="adj" fmla="val 4630"/>
            </a:avLst>
          </a:prstGeom>
          <a:ln>
            <a:solidFill>
              <a:srgbClr val="EC6500"/>
            </a:solidFill>
          </a:ln>
        </p:spPr>
        <p:style>
          <a:lnRef idx="2">
            <a:schemeClr val="accent6"/>
          </a:lnRef>
          <a:fillRef idx="1">
            <a:schemeClr val="lt1"/>
          </a:fillRef>
          <a:effectRef idx="0">
            <a:schemeClr val="accent6"/>
          </a:effectRef>
          <a:fontRef idx="minor">
            <a:schemeClr val="dk1"/>
          </a:fontRef>
        </p:style>
        <p:txBody>
          <a:bodyPr vert="horz" lIns="91440" tIns="45720" rIns="91440" bIns="45720" rtlCol="0" anchor="ctr">
            <a:noAutofit/>
          </a:bodyPr>
          <a:lstStyle>
            <a:defPPr>
              <a:defRPr lang="fr-FR"/>
            </a:defPPr>
            <a:lvl1pPr defTabSz="914377">
              <a:lnSpc>
                <a:spcPct val="90000"/>
              </a:lnSpc>
              <a:spcBef>
                <a:spcPct val="0"/>
              </a:spcBef>
              <a:buNone/>
              <a:defRPr b="1">
                <a:latin typeface="Arial Rounded MT Bold" panose="020F0704030504030204" pitchFamily="34" charset="0"/>
                <a:ea typeface="+mj-ea"/>
                <a:cs typeface="+mj-cs"/>
              </a:defRPr>
            </a:lvl1pPr>
          </a:lstStyle>
          <a:p>
            <a:r>
              <a:rPr lang="fr-FR" b="0" dirty="0">
                <a:solidFill>
                  <a:srgbClr val="EC6500"/>
                </a:solidFill>
              </a:rPr>
              <a:t>Interlocuteur</a:t>
            </a:r>
            <a:endParaRPr lang="fr-FR" sz="1600" b="0" dirty="0">
              <a:solidFill>
                <a:srgbClr val="EC6500"/>
              </a:solidFill>
            </a:endParaRPr>
          </a:p>
          <a:p>
            <a:endParaRPr lang="fr-FR" sz="1200" b="0" dirty="0">
              <a:latin typeface="+mj-lt"/>
            </a:endParaRPr>
          </a:p>
          <a:p>
            <a:r>
              <a:rPr lang="fr-FR" sz="1600" b="0" dirty="0">
                <a:latin typeface="+mj-lt"/>
                <a:hlinkClick r:id="rId5"/>
              </a:rPr>
              <a:t>contact.cais@apirjso-couronnerie.fr</a:t>
            </a:r>
            <a:endParaRPr lang="fr-FR" sz="1600" b="0" dirty="0">
              <a:latin typeface="+mj-lt"/>
            </a:endParaRPr>
          </a:p>
          <a:p>
            <a:r>
              <a:rPr lang="fr-FR" sz="1600" b="0" dirty="0">
                <a:latin typeface="+mj-lt"/>
              </a:rPr>
              <a:t>02.54.33.53.04</a:t>
            </a:r>
          </a:p>
        </p:txBody>
      </p:sp>
      <p:sp>
        <p:nvSpPr>
          <p:cNvPr id="7" name="ZoneTexte 6"/>
          <p:cNvSpPr txBox="1"/>
          <p:nvPr/>
        </p:nvSpPr>
        <p:spPr>
          <a:xfrm>
            <a:off x="267629" y="1690432"/>
            <a:ext cx="1939145" cy="4978927"/>
          </a:xfrm>
          <a:prstGeom prst="roundRect">
            <a:avLst>
              <a:gd name="adj" fmla="val 5079"/>
            </a:avLst>
          </a:prstGeom>
          <a:noFill/>
          <a:ln w="25400">
            <a:noFill/>
          </a:ln>
        </p:spPr>
        <p:txBody>
          <a:bodyPr vert="horz" lIns="91440" tIns="45720" rIns="91440" bIns="45720" rtlCol="0" anchor="t">
            <a:noAutofit/>
          </a:bodyPr>
          <a:lstStyle>
            <a:defPPr>
              <a:defRPr lang="fr-FR"/>
            </a:defPPr>
            <a:lvl1pPr defTabSz="914377">
              <a:lnSpc>
                <a:spcPct val="90000"/>
              </a:lnSpc>
              <a:spcBef>
                <a:spcPct val="0"/>
              </a:spcBef>
              <a:buNone/>
              <a:defRPr b="1">
                <a:latin typeface="Arial Rounded MT Bold" panose="020F0704030504030204" pitchFamily="34" charset="0"/>
                <a:ea typeface="+mj-ea"/>
                <a:cs typeface="+mj-cs"/>
              </a:defRPr>
            </a:lvl1pPr>
          </a:lstStyle>
          <a:p>
            <a:pPr lvl="0"/>
            <a:r>
              <a:rPr lang="fr-FR" sz="1600" dirty="0">
                <a:solidFill>
                  <a:schemeClr val="bg1"/>
                </a:solidFill>
              </a:rPr>
              <a:t>Le C.A.I.S. : qui sommes nous ? </a:t>
            </a:r>
          </a:p>
          <a:p>
            <a:pPr lvl="0" algn="just"/>
            <a:endParaRPr lang="fr-FR" sz="1200" b="0" dirty="0">
              <a:latin typeface="+mj-lt"/>
            </a:endParaRPr>
          </a:p>
          <a:p>
            <a:pPr algn="just"/>
            <a:r>
              <a:rPr lang="fr-FR" sz="1100" b="0" dirty="0"/>
              <a:t>Le Centre d’Action et d’Information sur la Surdité (C.A.I.S.) est géré par l’association l’APIRJSO La Couronnerie (45).</a:t>
            </a:r>
          </a:p>
          <a:p>
            <a:pPr algn="just"/>
            <a:endParaRPr lang="fr-FR" sz="1100" b="0" dirty="0"/>
          </a:p>
          <a:p>
            <a:pPr algn="just"/>
            <a:r>
              <a:rPr lang="fr-FR" sz="1100" b="0" dirty="0"/>
              <a:t>Le service a pour but de délivrer une information complète, neutre et objective en lien avec les troubles de l’audition, en région Centre Val de Loire à toutes personnes, entendantes, malentendantes, sourdes, particuliers ou professionnels.</a:t>
            </a:r>
          </a:p>
          <a:p>
            <a:pPr algn="just"/>
            <a:endParaRPr lang="fr-FR" sz="1100" b="0" dirty="0"/>
          </a:p>
          <a:p>
            <a:pPr algn="just"/>
            <a:r>
              <a:rPr lang="fr-FR" sz="1100" b="0" dirty="0"/>
              <a:t>Le C.A.I.S. est un lieu ressource qui propose des réponses adaptées à l’ensemble des besoins du public : accompagnements individuels, actions de sensibilisation, etc.</a:t>
            </a:r>
            <a:r>
              <a:rPr lang="fr-FR" sz="1200" dirty="0"/>
              <a:t/>
            </a:r>
            <a:br>
              <a:rPr lang="fr-FR" sz="1200" dirty="0"/>
            </a:br>
            <a:endParaRPr lang="fr-FR" sz="1200" b="0" dirty="0">
              <a:latin typeface="+mj-lt"/>
            </a:endParaRPr>
          </a:p>
        </p:txBody>
      </p:sp>
      <p:sp>
        <p:nvSpPr>
          <p:cNvPr id="8" name="Espace réservé du contenu 7"/>
          <p:cNvSpPr txBox="1">
            <a:spLocks/>
          </p:cNvSpPr>
          <p:nvPr/>
        </p:nvSpPr>
        <p:spPr>
          <a:xfrm>
            <a:off x="2502751" y="1690433"/>
            <a:ext cx="4664276" cy="2818687"/>
          </a:xfrm>
          <a:prstGeom prst="rect">
            <a:avLst/>
          </a:prstGeom>
          <a:solidFill>
            <a:srgbClr val="5F1265"/>
          </a:solidFill>
          <a:ln w="25400">
            <a:noFill/>
          </a:ln>
        </p:spPr>
        <p:txBody>
          <a:bodyPr vert="horz" wrap="square" lIns="108000" tIns="108000" rIns="108000" bIns="10800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lang="fr-FR" sz="1400" b="1" kern="1200" dirty="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fr-FR" sz="16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Les CAISignes</a:t>
            </a:r>
            <a:endParaRPr kumimoji="0" lang="fr-FR" sz="16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dirty="0">
                <a:ln>
                  <a:noFill/>
                </a:ln>
                <a:solidFill>
                  <a:prstClr val="white"/>
                </a:solidFill>
                <a:effectLst/>
                <a:uLnTx/>
                <a:uFillTx/>
                <a:latin typeface="Calibri"/>
                <a:ea typeface="+mn-ea"/>
                <a:cs typeface="+mn-cs"/>
              </a:rPr>
              <a:t>Ce sont des outils créés afin de faciliter la communication entre personnes entendantes et personnes sourdes signantes. Ces livrets reprennent un vocabulaire thématique traduit en Langue des Signes Française (L.S.F.), auquel s’ajoute une légende ainsi que des pictogrammes. Un QR code est également présent sur les derniers volets et reprend l’ensemble des signes en vidéo. Certains de ces outils ont été créés en partenariat avec des professionnels du médical, des pompiers des S.D.I.S. 37 et 41 ainsi que l’entreprise Amazon.</a:t>
            </a:r>
          </a:p>
          <a:p>
            <a:pPr marL="0" marR="0" lvl="0" indent="0" algn="just" defTabSz="914400" rtl="0" eaLnBrk="1" fontAlgn="auto" latinLnBrk="0" hangingPunct="1">
              <a:lnSpc>
                <a:spcPct val="100000"/>
              </a:lnSpc>
              <a:spcBef>
                <a:spcPts val="600"/>
              </a:spcBef>
              <a:buClrTx/>
              <a:buSzTx/>
              <a:buFontTx/>
              <a:buNone/>
              <a:tabLst/>
              <a:defRPr/>
            </a:pPr>
            <a:r>
              <a:rPr kumimoji="0" lang="fr-FR" sz="1100" b="0" i="0" u="none" strike="noStrike" kern="1200" cap="none" spc="0" normalizeH="0" baseline="0" noProof="0" dirty="0">
                <a:ln>
                  <a:noFill/>
                </a:ln>
                <a:solidFill>
                  <a:prstClr val="white"/>
                </a:solidFill>
                <a:effectLst/>
                <a:uLnTx/>
                <a:uFillTx/>
                <a:latin typeface="Calibri"/>
                <a:ea typeface="+mn-ea"/>
                <a:cs typeface="+mn-cs"/>
              </a:rPr>
              <a:t>Les CAISignes sont au nombre de 5 :</a:t>
            </a:r>
          </a:p>
          <a:p>
            <a:pPr marL="0" indent="0" algn="just" defTabSz="914400">
              <a:lnSpc>
                <a:spcPct val="100000"/>
              </a:lnSpc>
              <a:spcBef>
                <a:spcPts val="0"/>
              </a:spcBef>
              <a:buFontTx/>
              <a:buChar char="-"/>
              <a:defRPr/>
            </a:pPr>
            <a:r>
              <a:rPr lang="fr-FR" sz="1100" b="0" dirty="0">
                <a:solidFill>
                  <a:prstClr val="white"/>
                </a:solidFill>
              </a:rPr>
              <a:t> Tome 1:  « Les mots d’usages »</a:t>
            </a:r>
          </a:p>
          <a:p>
            <a:pPr marL="0" marR="0" lvl="0" indent="0" algn="just" defTabSz="914400" rtl="0" eaLnBrk="1" fontAlgn="auto" latinLnBrk="0" hangingPunct="1">
              <a:lnSpc>
                <a:spcPct val="100000"/>
              </a:lnSpc>
              <a:spcBef>
                <a:spcPts val="0"/>
              </a:spcBef>
              <a:spcAft>
                <a:spcPts val="0"/>
              </a:spcAft>
              <a:buClrTx/>
              <a:buSzTx/>
              <a:buFontTx/>
              <a:buChar char="-"/>
              <a:tabLst/>
              <a:defRPr/>
            </a:pPr>
            <a:r>
              <a:rPr kumimoji="0" lang="fr-FR" sz="1100" b="0" i="0" u="none" strike="noStrike" kern="1200" cap="none" spc="0" normalizeH="0" baseline="0" noProof="0" dirty="0">
                <a:ln>
                  <a:noFill/>
                </a:ln>
                <a:solidFill>
                  <a:prstClr val="white"/>
                </a:solidFill>
                <a:effectLst/>
                <a:uLnTx/>
                <a:uFillTx/>
                <a:latin typeface="Calibri"/>
                <a:ea typeface="+mn-ea"/>
                <a:cs typeface="+mn-cs"/>
              </a:rPr>
              <a:t> Tome 2: « La santé »</a:t>
            </a:r>
          </a:p>
          <a:p>
            <a:pPr marL="0" marR="0" lvl="0" indent="0" algn="just" defTabSz="914400" rtl="0" eaLnBrk="1" fontAlgn="auto" latinLnBrk="0" hangingPunct="1">
              <a:lnSpc>
                <a:spcPct val="100000"/>
              </a:lnSpc>
              <a:spcBef>
                <a:spcPts val="0"/>
              </a:spcBef>
              <a:spcAft>
                <a:spcPts val="0"/>
              </a:spcAft>
              <a:buClrTx/>
              <a:buSzTx/>
              <a:buFontTx/>
              <a:buChar char="-"/>
              <a:tabLst/>
              <a:defRPr/>
            </a:pPr>
            <a:r>
              <a:rPr kumimoji="0" lang="fr-FR" sz="1100" b="0" i="0" u="none" strike="noStrike" kern="1200" cap="none" spc="0" normalizeH="0" baseline="0" noProof="0" dirty="0">
                <a:ln>
                  <a:noFill/>
                </a:ln>
                <a:solidFill>
                  <a:prstClr val="white"/>
                </a:solidFill>
                <a:effectLst/>
                <a:uLnTx/>
                <a:uFillTx/>
                <a:latin typeface="Calibri"/>
                <a:ea typeface="+mn-ea"/>
                <a:cs typeface="+mn-cs"/>
              </a:rPr>
              <a:t> Tome 2 : « La santé : volet Virus (COVID 19) »</a:t>
            </a:r>
          </a:p>
          <a:p>
            <a:pPr marL="0" marR="0" lvl="0" indent="0" algn="just" defTabSz="914400" rtl="0" eaLnBrk="1" fontAlgn="auto" latinLnBrk="0" hangingPunct="1">
              <a:lnSpc>
                <a:spcPct val="100000"/>
              </a:lnSpc>
              <a:spcBef>
                <a:spcPts val="0"/>
              </a:spcBef>
              <a:spcAft>
                <a:spcPts val="0"/>
              </a:spcAft>
              <a:buClrTx/>
              <a:buSzTx/>
              <a:buFontTx/>
              <a:buChar char="-"/>
              <a:tabLst/>
              <a:defRPr/>
            </a:pPr>
            <a:r>
              <a:rPr kumimoji="0" lang="fr-FR" sz="1100" b="0" i="0" u="none" strike="noStrike" kern="1200" cap="none" spc="0" normalizeH="0" baseline="0" noProof="0" dirty="0">
                <a:ln>
                  <a:noFill/>
                </a:ln>
                <a:solidFill>
                  <a:prstClr val="white"/>
                </a:solidFill>
                <a:effectLst/>
                <a:uLnTx/>
                <a:uFillTx/>
                <a:latin typeface="Calibri"/>
                <a:ea typeface="+mn-ea"/>
                <a:cs typeface="+mn-cs"/>
              </a:rPr>
              <a:t> Tome 3: « Les pompiers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dirty="0">
                <a:ln>
                  <a:noFill/>
                </a:ln>
                <a:solidFill>
                  <a:prstClr val="white"/>
                </a:solidFill>
                <a:effectLst/>
                <a:uLnTx/>
                <a:uFillTx/>
                <a:latin typeface="Calibri"/>
                <a:ea typeface="+mn-ea"/>
                <a:cs typeface="+mn-cs"/>
              </a:rPr>
              <a:t>- Tome 4: « La logistique »</a:t>
            </a:r>
          </a:p>
        </p:txBody>
      </p:sp>
      <p:sp>
        <p:nvSpPr>
          <p:cNvPr id="9" name="Espace réservé du contenu 7"/>
          <p:cNvSpPr txBox="1">
            <a:spLocks/>
          </p:cNvSpPr>
          <p:nvPr/>
        </p:nvSpPr>
        <p:spPr>
          <a:xfrm>
            <a:off x="7311450" y="1690432"/>
            <a:ext cx="4688411" cy="2818688"/>
          </a:xfrm>
          <a:prstGeom prst="rect">
            <a:avLst/>
          </a:prstGeom>
          <a:solidFill>
            <a:srgbClr val="EC6500"/>
          </a:solidFill>
          <a:ln w="25400">
            <a:noFill/>
          </a:ln>
        </p:spPr>
        <p:txBody>
          <a:bodyPr vert="horz" wrap="square" lIns="108000" tIns="108000" rIns="108000" bIns="10800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lang="fr-FR" sz="1400" b="1" kern="1200" dirty="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600" b="0" dirty="0">
                <a:solidFill>
                  <a:prstClr val="white"/>
                </a:solidFill>
                <a:latin typeface="Arial Rounded MT Bold" panose="020F0704030504030204" pitchFamily="34" charset="0"/>
              </a:rPr>
              <a:t>Le CICAT Surdité</a:t>
            </a:r>
          </a:p>
          <a:p>
            <a:pPr marL="0" indent="0" algn="just">
              <a:buNone/>
            </a:pPr>
            <a:r>
              <a:rPr lang="fr-FR" sz="1100" b="0" dirty="0">
                <a:solidFill>
                  <a:prstClr val="white"/>
                </a:solidFill>
                <a:latin typeface="Calibri"/>
              </a:rPr>
              <a:t>Le Centre d’Information et de Conseils sur les Aides Techniques (C.I.C.A.T.) est une prestation proposée par le C.A.I.S. C’est un lieu d’exposition où sont présentées des aides techniques pour l’adaptation au logement des personnes sourdes ou malentendantes. </a:t>
            </a:r>
          </a:p>
          <a:p>
            <a:pPr marL="0" indent="0" algn="just">
              <a:buNone/>
            </a:pPr>
            <a:r>
              <a:rPr lang="fr-FR" sz="1100" b="0" dirty="0">
                <a:solidFill>
                  <a:prstClr val="white"/>
                </a:solidFill>
                <a:latin typeface="Calibri"/>
              </a:rPr>
              <a:t>Une conseillère technique y est présente afin d’accueillir, d’informer et d’accompagner les personnes qui souhaitent faire l’acquisition d’une aide technique en proposant au prêt différents produits.</a:t>
            </a:r>
          </a:p>
          <a:p>
            <a:pPr marL="0" indent="0" algn="just">
              <a:buNone/>
            </a:pPr>
            <a:r>
              <a:rPr lang="fr-FR" sz="1100" b="0" dirty="0">
                <a:solidFill>
                  <a:prstClr val="white"/>
                </a:solidFill>
                <a:latin typeface="Calibri"/>
              </a:rPr>
              <a:t>Le C.I.C.A.T. est ouvert aux particuliers comme aux professionnels. Il est indépendant de toutes démarches commerciales et reste neutre quant aux différentes marques. </a:t>
            </a:r>
          </a:p>
        </p:txBody>
      </p:sp>
      <p:sp>
        <p:nvSpPr>
          <p:cNvPr id="20" name="ZoneTexte 19"/>
          <p:cNvSpPr txBox="1"/>
          <p:nvPr/>
        </p:nvSpPr>
        <p:spPr>
          <a:xfrm>
            <a:off x="2494806" y="4653138"/>
            <a:ext cx="4641072" cy="510778"/>
          </a:xfrm>
          <a:prstGeom prst="round2DiagRect">
            <a:avLst/>
          </a:prstGeom>
          <a:solidFill>
            <a:schemeClr val="bg1"/>
          </a:solidFill>
        </p:spPr>
        <p:txBody>
          <a:bodyPr wrap="square" rtlCol="0">
            <a:spAutoFit/>
          </a:bodyPr>
          <a:lstStyle/>
          <a:p>
            <a:r>
              <a:rPr lang="fr-FR" sz="1200" b="1" dirty="0">
                <a:solidFill>
                  <a:srgbClr val="2A7476"/>
                </a:solidFill>
              </a:rPr>
              <a:t>Cible : à destination de toutes personnes, particuliers ou professionnels en lien avec des personnes sourdes signantes </a:t>
            </a:r>
          </a:p>
        </p:txBody>
      </p:sp>
      <p:pic>
        <p:nvPicPr>
          <p:cNvPr id="4098" name="Picture 2" descr="H:\2022\01-INFOGRAPHIE\COM UNE DIFF\SPATIAL CHAT_ Les Rencontres de la Sensibilisation\Objets\Plante022.png"/>
          <p:cNvPicPr>
            <a:picLocks noChangeAspect="1" noChangeArrowheads="1"/>
          </p:cNvPicPr>
          <p:nvPr/>
        </p:nvPicPr>
        <p:blipFill>
          <a:blip r:embed="rId6" cstate="print"/>
          <a:srcRect/>
          <a:stretch>
            <a:fillRect/>
          </a:stretch>
        </p:blipFill>
        <p:spPr bwMode="auto">
          <a:xfrm>
            <a:off x="11567814" y="5085184"/>
            <a:ext cx="552430" cy="1677666"/>
          </a:xfrm>
          <a:prstGeom prst="rect">
            <a:avLst/>
          </a:prstGeom>
          <a:noFill/>
        </p:spPr>
      </p:pic>
      <p:pic>
        <p:nvPicPr>
          <p:cNvPr id="3" name="Image 2"/>
          <p:cNvPicPr>
            <a:picLocks noChangeAspect="1"/>
          </p:cNvPicPr>
          <p:nvPr/>
        </p:nvPicPr>
        <p:blipFill rotWithShape="1">
          <a:blip r:embed="rId7" cstate="print">
            <a:extLst>
              <a:ext uri="{28A0092B-C50C-407E-A947-70E740481C1C}">
                <a14:useLocalDpi xmlns:a14="http://schemas.microsoft.com/office/drawing/2010/main" val="0"/>
              </a:ext>
            </a:extLst>
          </a:blip>
          <a:srcRect l="18008" r="19239"/>
          <a:stretch/>
        </p:blipFill>
        <p:spPr>
          <a:xfrm>
            <a:off x="478582" y="338161"/>
            <a:ext cx="1403945" cy="1148923"/>
          </a:xfrm>
          <a:prstGeom prst="rect">
            <a:avLst/>
          </a:prstGeom>
        </p:spPr>
      </p:pic>
      <p:pic>
        <p:nvPicPr>
          <p:cNvPr id="10" name="Image 9" descr="Une image contenant texte&#10;&#10;Description générée automatiquement">
            <a:extLst>
              <a:ext uri="{FF2B5EF4-FFF2-40B4-BE49-F238E27FC236}">
                <a16:creationId xmlns:a16="http://schemas.microsoft.com/office/drawing/2014/main" id="{C139DD34-C440-4B8B-A4C6-606561DBABD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02751" y="5262002"/>
            <a:ext cx="856372" cy="1427287"/>
          </a:xfrm>
          <a:prstGeom prst="rect">
            <a:avLst/>
          </a:prstGeom>
        </p:spPr>
      </p:pic>
      <p:pic>
        <p:nvPicPr>
          <p:cNvPr id="12" name="Image 11">
            <a:extLst>
              <a:ext uri="{FF2B5EF4-FFF2-40B4-BE49-F238E27FC236}">
                <a16:creationId xmlns:a16="http://schemas.microsoft.com/office/drawing/2014/main" id="{C922740B-89F9-4F41-99C8-058A14263F76}"/>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468722" y="5262002"/>
            <a:ext cx="856372" cy="1427286"/>
          </a:xfrm>
          <a:prstGeom prst="rect">
            <a:avLst/>
          </a:prstGeom>
        </p:spPr>
      </p:pic>
      <p:pic>
        <p:nvPicPr>
          <p:cNvPr id="19" name="Image 18" descr="Une image contenant texte&#10;&#10;Description générée automatiquement">
            <a:extLst>
              <a:ext uri="{FF2B5EF4-FFF2-40B4-BE49-F238E27FC236}">
                <a16:creationId xmlns:a16="http://schemas.microsoft.com/office/drawing/2014/main" id="{35529262-F7C5-49BC-9F83-AE51D5532179}"/>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319121" y="5262002"/>
            <a:ext cx="863691" cy="1427286"/>
          </a:xfrm>
          <a:prstGeom prst="rect">
            <a:avLst/>
          </a:prstGeom>
        </p:spPr>
      </p:pic>
      <p:pic>
        <p:nvPicPr>
          <p:cNvPr id="23" name="Image 22">
            <a:extLst>
              <a:ext uri="{FF2B5EF4-FFF2-40B4-BE49-F238E27FC236}">
                <a16:creationId xmlns:a16="http://schemas.microsoft.com/office/drawing/2014/main" id="{CC8CC809-E269-41C2-A3B8-6C2E650C3522}"/>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291623" y="5262002"/>
            <a:ext cx="844255" cy="1407357"/>
          </a:xfrm>
          <a:prstGeom prst="rect">
            <a:avLst/>
          </a:prstGeom>
        </p:spPr>
      </p:pic>
      <p:graphicFrame>
        <p:nvGraphicFramePr>
          <p:cNvPr id="24" name="Objet 23">
            <a:extLst>
              <a:ext uri="{FF2B5EF4-FFF2-40B4-BE49-F238E27FC236}">
                <a16:creationId xmlns:a16="http://schemas.microsoft.com/office/drawing/2014/main" id="{179F0813-70D8-4894-A752-82467B11E0DF}"/>
              </a:ext>
            </a:extLst>
          </p:cNvPr>
          <p:cNvGraphicFramePr>
            <a:graphicFrameLocks noChangeAspect="1"/>
          </p:cNvGraphicFramePr>
          <p:nvPr>
            <p:extLst/>
          </p:nvPr>
        </p:nvGraphicFramePr>
        <p:xfrm>
          <a:off x="4409303" y="5262002"/>
          <a:ext cx="839649" cy="1445471"/>
        </p:xfrm>
        <a:graphic>
          <a:graphicData uri="http://schemas.openxmlformats.org/presentationml/2006/ole">
            <mc:AlternateContent xmlns:mc="http://schemas.openxmlformats.org/markup-compatibility/2006">
              <mc:Choice xmlns:v="urn:schemas-microsoft-com:vml" Requires="v">
                <p:oleObj spid="_x0000_s1043" name="Acrobat Document" r:id="rId12" imgW="1881963" imgH="3238113" progId="Acrobat.Document.DC">
                  <p:embed/>
                </p:oleObj>
              </mc:Choice>
              <mc:Fallback>
                <p:oleObj name="Acrobat Document" r:id="rId12" imgW="1881963" imgH="3238113" progId="Acrobat.Document.DC">
                  <p:embed/>
                  <p:pic>
                    <p:nvPicPr>
                      <p:cNvPr id="24" name="Objet 23">
                        <a:extLst>
                          <a:ext uri="{FF2B5EF4-FFF2-40B4-BE49-F238E27FC236}">
                            <a16:creationId xmlns:a16="http://schemas.microsoft.com/office/drawing/2014/main" id="{179F0813-70D8-4894-A752-82467B11E0DF}"/>
                          </a:ext>
                        </a:extLst>
                      </p:cNvPr>
                      <p:cNvPicPr/>
                      <p:nvPr/>
                    </p:nvPicPr>
                    <p:blipFill>
                      <a:blip r:embed="rId13"/>
                      <a:stretch>
                        <a:fillRect/>
                      </a:stretch>
                    </p:blipFill>
                    <p:spPr>
                      <a:xfrm>
                        <a:off x="4409303" y="5262002"/>
                        <a:ext cx="839649" cy="1445471"/>
                      </a:xfrm>
                      <a:prstGeom prst="rect">
                        <a:avLst/>
                      </a:prstGeom>
                    </p:spPr>
                  </p:pic>
                </p:oleObj>
              </mc:Fallback>
            </mc:AlternateContent>
          </a:graphicData>
        </a:graphic>
      </p:graphicFrame>
      <p:pic>
        <p:nvPicPr>
          <p:cNvPr id="4" name="Image 3">
            <a:extLst>
              <a:ext uri="{FF2B5EF4-FFF2-40B4-BE49-F238E27FC236}">
                <a16:creationId xmlns:a16="http://schemas.microsoft.com/office/drawing/2014/main" id="{19818337-80F9-4081-AB8E-DA1D754568B8}"/>
              </a:ext>
            </a:extLst>
          </p:cNvPr>
          <p:cNvPicPr>
            <a:picLocks noChangeAspect="1"/>
          </p:cNvPicPr>
          <p:nvPr/>
        </p:nvPicPr>
        <p:blipFill rotWithShape="1">
          <a:blip r:embed="rId14">
            <a:extLst>
              <a:ext uri="{28A0092B-C50C-407E-A947-70E740481C1C}">
                <a14:useLocalDpi xmlns:a14="http://schemas.microsoft.com/office/drawing/2010/main" val="0"/>
              </a:ext>
            </a:extLst>
          </a:blip>
          <a:srcRect l="3426" t="6621" r="-1357" b="57259"/>
          <a:stretch/>
        </p:blipFill>
        <p:spPr>
          <a:xfrm>
            <a:off x="7469475" y="4685203"/>
            <a:ext cx="4121327" cy="1949630"/>
          </a:xfrm>
          <a:prstGeom prst="rect">
            <a:avLst/>
          </a:prstGeom>
        </p:spPr>
      </p:pic>
    </p:spTree>
    <p:extLst>
      <p:ext uri="{BB962C8B-B14F-4D97-AF65-F5344CB8AC3E}">
        <p14:creationId xmlns:p14="http://schemas.microsoft.com/office/powerpoint/2010/main" val="1268567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7247335" y="1196752"/>
            <a:ext cx="4943078" cy="5661248"/>
          </a:xfrm>
          <a:prstGeom prst="rect">
            <a:avLst/>
          </a:prstGeom>
          <a:solidFill>
            <a:srgbClr val="EC6500">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p:cNvSpPr/>
          <p:nvPr/>
        </p:nvSpPr>
        <p:spPr>
          <a:xfrm>
            <a:off x="2422798" y="1196752"/>
            <a:ext cx="4824536" cy="5661248"/>
          </a:xfrm>
          <a:prstGeom prst="rect">
            <a:avLst/>
          </a:prstGeom>
          <a:solidFill>
            <a:srgbClr val="5F1265">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Arrondir un rectangle avec un coin du même côté 13"/>
          <p:cNvSpPr/>
          <p:nvPr/>
        </p:nvSpPr>
        <p:spPr>
          <a:xfrm>
            <a:off x="262558" y="1656184"/>
            <a:ext cx="1944216" cy="836712"/>
          </a:xfrm>
          <a:prstGeom prst="round2SameRect">
            <a:avLst/>
          </a:prstGeom>
          <a:solidFill>
            <a:srgbClr val="5F12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Titre 6"/>
          <p:cNvSpPr txBox="1">
            <a:spLocks/>
          </p:cNvSpPr>
          <p:nvPr/>
        </p:nvSpPr>
        <p:spPr>
          <a:xfrm>
            <a:off x="2500799" y="264801"/>
            <a:ext cx="4666227" cy="1075967"/>
          </a:xfrm>
          <a:prstGeom prst="roundRect">
            <a:avLst>
              <a:gd name="adj" fmla="val 8838"/>
            </a:avLst>
          </a:prstGeom>
          <a:ln>
            <a:solidFill>
              <a:srgbClr val="5F1265"/>
            </a:solidFill>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fr-FR" sz="1800" b="1" dirty="0" smtClean="0">
                <a:solidFill>
                  <a:srgbClr val="5F1265"/>
                </a:solidFill>
                <a:latin typeface="Arial Rounded MT Bold" panose="020F0704030504030204" pitchFamily="34" charset="0"/>
              </a:rPr>
              <a:t>Compagnie La Clef</a:t>
            </a:r>
            <a:r>
              <a:rPr lang="fr-FR" sz="1800" b="1" dirty="0">
                <a:latin typeface="Arial Rounded MT Bold" panose="020F0704030504030204" pitchFamily="34" charset="0"/>
              </a:rPr>
              <a:t/>
            </a:r>
            <a:br>
              <a:rPr lang="fr-FR" sz="1800" b="1" dirty="0">
                <a:latin typeface="Arial Rounded MT Bold" panose="020F0704030504030204" pitchFamily="34" charset="0"/>
              </a:rPr>
            </a:br>
            <a:r>
              <a:rPr lang="fr-FR" sz="1400" dirty="0" smtClean="0"/>
              <a:t>255 rue Auguste Chevallier</a:t>
            </a:r>
            <a:r>
              <a:rPr lang="fr-FR" sz="1400" dirty="0"/>
              <a:t/>
            </a:r>
            <a:br>
              <a:rPr lang="fr-FR" sz="1400" dirty="0"/>
            </a:br>
            <a:r>
              <a:rPr lang="fr-FR" sz="1400" dirty="0" smtClean="0"/>
              <a:t>37000 Tours</a:t>
            </a:r>
            <a:r>
              <a:rPr lang="fr-FR" sz="1400" dirty="0"/>
              <a:t/>
            </a:r>
            <a:br>
              <a:rPr lang="fr-FR" sz="1400" dirty="0"/>
            </a:br>
            <a:r>
              <a:rPr lang="fr-FR" sz="1400" dirty="0" smtClean="0">
                <a:hlinkClick r:id="rId3"/>
              </a:rPr>
              <a:t>https://compagnielaclef.fr/</a:t>
            </a:r>
            <a:r>
              <a:rPr lang="fr-FR" sz="1400" dirty="0" smtClean="0"/>
              <a:t> </a:t>
            </a:r>
            <a:endParaRPr lang="fr-FR" sz="1200" dirty="0"/>
          </a:p>
        </p:txBody>
      </p:sp>
      <p:sp>
        <p:nvSpPr>
          <p:cNvPr id="7" name="ZoneTexte 6"/>
          <p:cNvSpPr txBox="1"/>
          <p:nvPr/>
        </p:nvSpPr>
        <p:spPr>
          <a:xfrm>
            <a:off x="267629" y="1690433"/>
            <a:ext cx="1926931" cy="4914412"/>
          </a:xfrm>
          <a:prstGeom prst="roundRect">
            <a:avLst>
              <a:gd name="adj" fmla="val 5079"/>
            </a:avLst>
          </a:prstGeom>
          <a:noFill/>
          <a:ln w="25400">
            <a:noFill/>
          </a:ln>
        </p:spPr>
        <p:txBody>
          <a:bodyPr vert="horz" lIns="91440" tIns="45720" rIns="91440" bIns="45720" rtlCol="0" anchor="t">
            <a:noAutofit/>
          </a:bodyPr>
          <a:lstStyle>
            <a:defPPr>
              <a:defRPr lang="fr-FR"/>
            </a:defPPr>
            <a:lvl1pPr defTabSz="914377">
              <a:lnSpc>
                <a:spcPct val="90000"/>
              </a:lnSpc>
              <a:spcBef>
                <a:spcPct val="0"/>
              </a:spcBef>
              <a:buNone/>
              <a:defRPr b="1">
                <a:latin typeface="Arial Rounded MT Bold" panose="020F0704030504030204" pitchFamily="34" charset="0"/>
                <a:ea typeface="+mj-ea"/>
                <a:cs typeface="+mj-cs"/>
              </a:defRPr>
            </a:lvl1pPr>
          </a:lstStyle>
          <a:p>
            <a:pPr lvl="0"/>
            <a:r>
              <a:rPr lang="fr-FR" sz="1600" dirty="0">
                <a:solidFill>
                  <a:schemeClr val="bg1"/>
                </a:solidFill>
              </a:rPr>
              <a:t>Qui est  </a:t>
            </a:r>
            <a:r>
              <a:rPr lang="fr-FR" sz="1600" dirty="0" smtClean="0">
                <a:solidFill>
                  <a:schemeClr val="bg1"/>
                </a:solidFill>
              </a:rPr>
              <a:t>la Compagnie La Clef ? </a:t>
            </a:r>
            <a:endParaRPr lang="fr-FR" sz="1600" dirty="0">
              <a:solidFill>
                <a:schemeClr val="bg1"/>
              </a:solidFill>
            </a:endParaRPr>
          </a:p>
          <a:p>
            <a:pPr lvl="0"/>
            <a:endParaRPr lang="fr-FR" sz="1200" b="0" dirty="0">
              <a:latin typeface="+mj-lt"/>
            </a:endParaRPr>
          </a:p>
          <a:p>
            <a:pPr algn="just" fontAlgn="base"/>
            <a:r>
              <a:rPr lang="fr-FR" sz="1200" b="0" dirty="0" smtClean="0"/>
              <a:t>Créée en 1998 par des comédiens professionnels, « La Clef » est une compagnie théâtrale sous statut associatif.</a:t>
            </a:r>
          </a:p>
          <a:p>
            <a:pPr algn="just" fontAlgn="base"/>
            <a:endParaRPr lang="fr-FR" sz="1200" b="0" dirty="0" smtClean="0"/>
          </a:p>
          <a:p>
            <a:pPr algn="just" fontAlgn="base"/>
            <a:r>
              <a:rPr lang="fr-FR" sz="1200" b="0" dirty="0" smtClean="0"/>
              <a:t>Elle s’est donné pour objectif de rendre la culture participative, vivante et accessible en portant haut le flambeau du théâtre d’improvisation.</a:t>
            </a:r>
          </a:p>
          <a:p>
            <a:pPr algn="just" fontAlgn="base"/>
            <a:endParaRPr lang="fr-FR" sz="1200" b="0" dirty="0" smtClean="0"/>
          </a:p>
          <a:p>
            <a:pPr algn="just" fontAlgn="base"/>
            <a:r>
              <a:rPr lang="fr-FR" sz="1200" b="0" dirty="0" smtClean="0"/>
              <a:t>Installée à Tours depuis 2001, la compagnie s’est fortement implantée dans le tissu culturel local.</a:t>
            </a:r>
            <a:r>
              <a:rPr lang="fr-FR" sz="1200" dirty="0"/>
              <a:t/>
            </a:r>
            <a:br>
              <a:rPr lang="fr-FR" sz="1200" dirty="0"/>
            </a:br>
            <a:endParaRPr lang="fr-FR" sz="1200" b="0" dirty="0">
              <a:latin typeface="+mj-lt"/>
            </a:endParaRPr>
          </a:p>
        </p:txBody>
      </p:sp>
      <p:sp>
        <p:nvSpPr>
          <p:cNvPr id="8" name="Espace réservé du contenu 7"/>
          <p:cNvSpPr txBox="1">
            <a:spLocks/>
          </p:cNvSpPr>
          <p:nvPr/>
        </p:nvSpPr>
        <p:spPr>
          <a:xfrm>
            <a:off x="2502751" y="1412776"/>
            <a:ext cx="4664276" cy="2952328"/>
          </a:xfrm>
          <a:prstGeom prst="rect">
            <a:avLst/>
          </a:prstGeom>
          <a:solidFill>
            <a:srgbClr val="5F1265"/>
          </a:solidFill>
          <a:ln w="25400">
            <a:noFill/>
          </a:ln>
        </p:spPr>
        <p:txBody>
          <a:bodyPr vert="horz" wrap="square" lIns="108000" tIns="108000" rIns="108000" bIns="10800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lang="fr-FR" sz="1400" b="1" kern="1200" dirty="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600" dirty="0" smtClean="0">
                <a:solidFill>
                  <a:schemeClr val="bg1"/>
                </a:solidFill>
                <a:latin typeface="Arial Rounded MT Bold" panose="020F0704030504030204" pitchFamily="34" charset="0"/>
                <a:ea typeface="+mj-ea"/>
                <a:cs typeface="+mj-cs"/>
              </a:rPr>
              <a:t>Impro Forum</a:t>
            </a:r>
            <a:endParaRPr lang="fr-FR" sz="1100" b="0" dirty="0" smtClean="0">
              <a:solidFill>
                <a:schemeClr val="bg1"/>
              </a:solidFill>
              <a:latin typeface="+mj-lt"/>
              <a:ea typeface="+mj-ea"/>
              <a:cs typeface="+mj-cs"/>
            </a:endParaRPr>
          </a:p>
          <a:p>
            <a:pPr marL="0" indent="0" algn="just">
              <a:buNone/>
            </a:pPr>
            <a:r>
              <a:rPr lang="fr-FR" sz="1100" b="0" dirty="0" smtClean="0">
                <a:solidFill>
                  <a:schemeClr val="bg1"/>
                </a:solidFill>
                <a:latin typeface="+mj-lt"/>
                <a:ea typeface="+mj-ea"/>
                <a:cs typeface="+mj-cs"/>
              </a:rPr>
              <a:t>Dans un premier temps, les comédiens jouent une courte scène (préparée à l’avance, sur mesure, avec le prescripteur), dont l’issue est bloquée ou qui se termine de façon conflictuelle. À l’issue d’un échange avec le groupe, la scène est ensuite rejouée, de telle sorte que le public puisse venir remplacer un personnage sur scène (ou en créer un nouveau) pour parvenir à une issue plus satisfaisante. Le spectateur devient acteur, et tente de mettre en place des alternatives aux difficultés rencontrées dans la saynète. Le reste du groupe participe en proposant des solutions à tester. </a:t>
            </a:r>
          </a:p>
          <a:p>
            <a:pPr marL="0" indent="0" algn="just">
              <a:buNone/>
            </a:pPr>
            <a:r>
              <a:rPr lang="fr-FR" sz="1100" b="0" dirty="0" smtClean="0">
                <a:solidFill>
                  <a:schemeClr val="bg1"/>
                </a:solidFill>
                <a:latin typeface="+mj-lt"/>
                <a:ea typeface="+mj-ea"/>
                <a:cs typeface="+mj-cs"/>
              </a:rPr>
              <a:t>Il ne s’agit pas de trouver LA réponse, mais d’expérimenter, ensemble, des solutions possibles. À tout moment, il est possible de rentrer dans le jeu pour épauler un participant. Le théâtre-forum permet d'aborder tous les sujets, peu importe le contexte, l’âge des participants ou le milieu social. </a:t>
            </a:r>
          </a:p>
          <a:p>
            <a:pPr marL="0" indent="0" algn="just">
              <a:buNone/>
            </a:pPr>
            <a:r>
              <a:rPr lang="fr-FR" sz="1100" b="0" dirty="0" smtClean="0">
                <a:solidFill>
                  <a:schemeClr val="bg1"/>
                </a:solidFill>
                <a:latin typeface="+mj-lt"/>
                <a:ea typeface="+mj-ea"/>
                <a:cs typeface="+mj-cs"/>
              </a:rPr>
              <a:t>Notre intervention est modulable : en fonction de votre projet, nous </a:t>
            </a:r>
            <a:r>
              <a:rPr lang="fr-FR" sz="1100" b="0" dirty="0" err="1" smtClean="0">
                <a:solidFill>
                  <a:schemeClr val="bg1"/>
                </a:solidFill>
                <a:latin typeface="+mj-lt"/>
                <a:ea typeface="+mj-ea"/>
                <a:cs typeface="+mj-cs"/>
              </a:rPr>
              <a:t>co</a:t>
            </a:r>
            <a:r>
              <a:rPr lang="fr-FR" sz="1100" b="0" dirty="0" smtClean="0">
                <a:solidFill>
                  <a:schemeClr val="bg1"/>
                </a:solidFill>
                <a:latin typeface="+mj-lt"/>
                <a:ea typeface="+mj-ea"/>
                <a:cs typeface="+mj-cs"/>
              </a:rPr>
              <a:t>-construisons les thématiques en amont.</a:t>
            </a:r>
          </a:p>
        </p:txBody>
      </p:sp>
      <p:sp>
        <p:nvSpPr>
          <p:cNvPr id="20" name="ZoneTexte 19"/>
          <p:cNvSpPr txBox="1"/>
          <p:nvPr/>
        </p:nvSpPr>
        <p:spPr>
          <a:xfrm>
            <a:off x="2494806" y="5877272"/>
            <a:ext cx="4680520" cy="306467"/>
          </a:xfrm>
          <a:prstGeom prst="round2DiagRect">
            <a:avLst/>
          </a:prstGeom>
          <a:solidFill>
            <a:schemeClr val="bg1"/>
          </a:solidFill>
        </p:spPr>
        <p:txBody>
          <a:bodyPr wrap="square" rtlCol="0">
            <a:spAutoFit/>
          </a:bodyPr>
          <a:lstStyle/>
          <a:p>
            <a:r>
              <a:rPr lang="fr-FR" sz="1200" b="1" dirty="0" smtClean="0">
                <a:solidFill>
                  <a:srgbClr val="2A7476"/>
                </a:solidFill>
              </a:rPr>
              <a:t>Cible au sein de l’entreprise : </a:t>
            </a:r>
            <a:r>
              <a:rPr lang="fr-FR" sz="1200" dirty="0" smtClean="0">
                <a:solidFill>
                  <a:srgbClr val="00B0F0"/>
                </a:solidFill>
              </a:rPr>
              <a:t>Tous les collaborateurs</a:t>
            </a:r>
          </a:p>
        </p:txBody>
      </p:sp>
      <p:sp>
        <p:nvSpPr>
          <p:cNvPr id="21" name="ZoneTexte 20"/>
          <p:cNvSpPr txBox="1"/>
          <p:nvPr/>
        </p:nvSpPr>
        <p:spPr>
          <a:xfrm>
            <a:off x="7319342" y="4869160"/>
            <a:ext cx="4608512" cy="306467"/>
          </a:xfrm>
          <a:prstGeom prst="round2DiagRect">
            <a:avLst/>
          </a:prstGeom>
          <a:solidFill>
            <a:schemeClr val="bg1"/>
          </a:solidFill>
        </p:spPr>
        <p:txBody>
          <a:bodyPr wrap="square" rtlCol="0">
            <a:spAutoFit/>
          </a:bodyPr>
          <a:lstStyle/>
          <a:p>
            <a:r>
              <a:rPr lang="fr-FR" sz="1200" b="1" dirty="0" smtClean="0">
                <a:solidFill>
                  <a:srgbClr val="2A7476"/>
                </a:solidFill>
              </a:rPr>
              <a:t>Cible au sein de l’entreprise : </a:t>
            </a:r>
            <a:r>
              <a:rPr lang="fr-FR" sz="1200" dirty="0" smtClean="0">
                <a:solidFill>
                  <a:srgbClr val="00B0F0"/>
                </a:solidFill>
              </a:rPr>
              <a:t>Tous les collaborateurs</a:t>
            </a:r>
            <a:endParaRPr lang="fr-FR" sz="1200" dirty="0"/>
          </a:p>
        </p:txBody>
      </p:sp>
      <p:pic>
        <p:nvPicPr>
          <p:cNvPr id="4098" name="Picture 2" descr="H:\2022\01-INFOGRAPHIE\COM UNE DIFF\SPATIAL CHAT_ Les Rencontres de la Sensibilisation\Objets\Plante022.png"/>
          <p:cNvPicPr>
            <a:picLocks noChangeAspect="1" noChangeArrowheads="1"/>
          </p:cNvPicPr>
          <p:nvPr/>
        </p:nvPicPr>
        <p:blipFill>
          <a:blip r:embed="rId4" cstate="print"/>
          <a:srcRect/>
          <a:stretch>
            <a:fillRect/>
          </a:stretch>
        </p:blipFill>
        <p:spPr bwMode="auto">
          <a:xfrm>
            <a:off x="11567814" y="5085184"/>
            <a:ext cx="552430" cy="1677666"/>
          </a:xfrm>
          <a:prstGeom prst="rect">
            <a:avLst/>
          </a:prstGeom>
          <a:noFill/>
        </p:spPr>
      </p:pic>
      <p:sp>
        <p:nvSpPr>
          <p:cNvPr id="15" name="Ellipse 14">
            <a:extLst>
              <a:ext uri="{FF2B5EF4-FFF2-40B4-BE49-F238E27FC236}">
                <a16:creationId xmlns:a16="http://schemas.microsoft.com/office/drawing/2014/main" id="{3D348BEE-A7E9-4670-933C-48FF1D0A5776}"/>
              </a:ext>
            </a:extLst>
          </p:cNvPr>
          <p:cNvSpPr/>
          <p:nvPr/>
        </p:nvSpPr>
        <p:spPr>
          <a:xfrm rot="1214261">
            <a:off x="5964236" y="1193950"/>
            <a:ext cx="1325711" cy="520641"/>
          </a:xfrm>
          <a:prstGeom prst="ellipse">
            <a:avLst/>
          </a:prstGeom>
          <a:solidFill>
            <a:srgbClr val="EC6500"/>
          </a:solidFill>
          <a:ln>
            <a:solidFill>
              <a:srgbClr val="EC6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ZoneTexte 15">
            <a:extLst>
              <a:ext uri="{FF2B5EF4-FFF2-40B4-BE49-F238E27FC236}">
                <a16:creationId xmlns:a16="http://schemas.microsoft.com/office/drawing/2014/main" id="{27B6B238-9010-4196-A157-C962DF481EC1}"/>
              </a:ext>
            </a:extLst>
          </p:cNvPr>
          <p:cNvSpPr txBox="1"/>
          <p:nvPr/>
        </p:nvSpPr>
        <p:spPr>
          <a:xfrm rot="1214261">
            <a:off x="5943113" y="1313076"/>
            <a:ext cx="1368152" cy="307777"/>
          </a:xfrm>
          <a:prstGeom prst="rect">
            <a:avLst/>
          </a:prstGeom>
          <a:noFill/>
        </p:spPr>
        <p:txBody>
          <a:bodyPr wrap="square" rtlCol="0">
            <a:spAutoFit/>
          </a:bodyPr>
          <a:lstStyle/>
          <a:p>
            <a:pPr algn="ctr"/>
            <a:r>
              <a:rPr lang="fr-FR" sz="1400" i="1" dirty="0">
                <a:solidFill>
                  <a:schemeClr val="bg1"/>
                </a:solidFill>
              </a:rPr>
              <a:t>En démo le 3</a:t>
            </a:r>
          </a:p>
        </p:txBody>
      </p:sp>
      <p:pic>
        <p:nvPicPr>
          <p:cNvPr id="19" name="Image 18" descr="2022_logo_La_Clef_large.jpg"/>
          <p:cNvPicPr>
            <a:picLocks noChangeAspect="1"/>
          </p:cNvPicPr>
          <p:nvPr/>
        </p:nvPicPr>
        <p:blipFill>
          <a:blip r:embed="rId5" cstate="print"/>
          <a:srcRect b="15350"/>
          <a:stretch>
            <a:fillRect/>
          </a:stretch>
        </p:blipFill>
        <p:spPr>
          <a:xfrm>
            <a:off x="262558" y="260648"/>
            <a:ext cx="2016224" cy="1165486"/>
          </a:xfrm>
          <a:prstGeom prst="rect">
            <a:avLst/>
          </a:prstGeom>
        </p:spPr>
      </p:pic>
      <p:sp>
        <p:nvSpPr>
          <p:cNvPr id="22" name="ZoneTexte 21"/>
          <p:cNvSpPr txBox="1"/>
          <p:nvPr/>
        </p:nvSpPr>
        <p:spPr>
          <a:xfrm>
            <a:off x="2422798" y="6237312"/>
            <a:ext cx="4824536" cy="338554"/>
          </a:xfrm>
          <a:prstGeom prst="rect">
            <a:avLst/>
          </a:prstGeom>
          <a:noFill/>
        </p:spPr>
        <p:txBody>
          <a:bodyPr wrap="square" rtlCol="0">
            <a:spAutoFit/>
          </a:bodyPr>
          <a:lstStyle/>
          <a:p>
            <a:pPr algn="ctr"/>
            <a:r>
              <a:rPr lang="fr-FR" sz="1600" dirty="0"/>
              <a:t>Plus d’infos sur </a:t>
            </a:r>
            <a:r>
              <a:rPr lang="fr-FR" sz="1600" dirty="0" smtClean="0"/>
              <a:t>l’</a:t>
            </a:r>
            <a:r>
              <a:rPr lang="fr-FR" sz="1600" dirty="0" err="1" smtClean="0"/>
              <a:t>Impro</a:t>
            </a:r>
            <a:r>
              <a:rPr lang="fr-FR" sz="1600" dirty="0" smtClean="0"/>
              <a:t> Forum en </a:t>
            </a:r>
            <a:r>
              <a:rPr lang="fr-FR" sz="1600" dirty="0" smtClean="0">
                <a:hlinkClick r:id="rId6"/>
              </a:rPr>
              <a:t>cliquant </a:t>
            </a:r>
            <a:r>
              <a:rPr lang="fr-FR" sz="1600" dirty="0">
                <a:hlinkClick r:id="rId6"/>
              </a:rPr>
              <a:t>ici</a:t>
            </a:r>
            <a:endParaRPr lang="fr-FR" sz="1600" dirty="0"/>
          </a:p>
        </p:txBody>
      </p:sp>
      <p:sp>
        <p:nvSpPr>
          <p:cNvPr id="24" name="Espace réservé du contenu 7"/>
          <p:cNvSpPr txBox="1">
            <a:spLocks/>
          </p:cNvSpPr>
          <p:nvPr/>
        </p:nvSpPr>
        <p:spPr>
          <a:xfrm>
            <a:off x="7319342" y="1412776"/>
            <a:ext cx="4608512" cy="2160240"/>
          </a:xfrm>
          <a:prstGeom prst="rect">
            <a:avLst/>
          </a:prstGeom>
          <a:solidFill>
            <a:srgbClr val="EC6500"/>
          </a:solidFill>
          <a:ln w="25400">
            <a:noFill/>
          </a:ln>
        </p:spPr>
        <p:txBody>
          <a:bodyPr vert="horz" wrap="square" lIns="108000" tIns="108000" rIns="108000" bIns="10800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lang="fr-FR" sz="1400" b="1" kern="1200" dirty="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600" dirty="0" smtClean="0">
                <a:solidFill>
                  <a:schemeClr val="bg1"/>
                </a:solidFill>
                <a:latin typeface="Arial Rounded MT Bold" panose="020F0704030504030204" pitchFamily="34" charset="0"/>
                <a:ea typeface="+mj-ea"/>
                <a:cs typeface="+mj-cs"/>
              </a:rPr>
              <a:t>Improssible</a:t>
            </a:r>
          </a:p>
          <a:p>
            <a:pPr marL="0" indent="0" algn="just">
              <a:buNone/>
            </a:pPr>
            <a:r>
              <a:rPr lang="fr-FR" sz="1100" i="1" dirty="0" smtClean="0">
                <a:solidFill>
                  <a:schemeClr val="bg1"/>
                </a:solidFill>
                <a:latin typeface="+mj-lt"/>
                <a:ea typeface="+mj-ea"/>
                <a:cs typeface="+mj-cs"/>
              </a:rPr>
              <a:t>Saynètes sur mesure</a:t>
            </a:r>
          </a:p>
          <a:p>
            <a:pPr marL="0" indent="0" algn="just">
              <a:buNone/>
            </a:pPr>
            <a:r>
              <a:rPr lang="fr-FR" sz="1100" b="0" dirty="0" smtClean="0">
                <a:solidFill>
                  <a:schemeClr val="bg1"/>
                </a:solidFill>
                <a:latin typeface="+mj-lt"/>
                <a:ea typeface="+mj-ea"/>
                <a:cs typeface="+mj-cs"/>
              </a:rPr>
              <a:t>Performance improvisée véhiculant les messages d’une rencontre. </a:t>
            </a:r>
          </a:p>
          <a:p>
            <a:pPr marL="0" indent="0" algn="just">
              <a:buNone/>
            </a:pPr>
            <a:r>
              <a:rPr lang="fr-FR" sz="1100" b="0" dirty="0" smtClean="0">
                <a:solidFill>
                  <a:schemeClr val="bg1"/>
                </a:solidFill>
                <a:latin typeface="+mj-lt"/>
                <a:ea typeface="+mj-ea"/>
                <a:cs typeface="+mj-cs"/>
              </a:rPr>
              <a:t>En amont, nos comédiens s’imprègnent de votre univers. Le jour J, ils écoutent activement des présentations, observent, notent les mots-clefs, les questions… </a:t>
            </a:r>
          </a:p>
          <a:p>
            <a:pPr marL="0" indent="0" algn="just">
              <a:buNone/>
            </a:pPr>
            <a:r>
              <a:rPr lang="fr-FR" sz="1100" b="0" dirty="0" smtClean="0">
                <a:solidFill>
                  <a:schemeClr val="bg1"/>
                </a:solidFill>
                <a:latin typeface="+mj-lt"/>
                <a:ea typeface="+mj-ea"/>
                <a:cs typeface="+mj-cs"/>
              </a:rPr>
              <a:t>Venant ponctuer le déroulé de votre évènement, ces saynètes éclaireront vos messages avec humour et légèreté. Une formule souple et conviviale, 100% adaptée à votre thème.</a:t>
            </a:r>
            <a:endParaRPr lang="fr-FR" sz="1100" b="0" dirty="0" err="1" smtClean="0">
              <a:solidFill>
                <a:schemeClr val="bg1"/>
              </a:solidFill>
              <a:latin typeface="+mj-lt"/>
              <a:ea typeface="+mj-ea"/>
              <a:cs typeface="+mj-cs"/>
            </a:endParaRPr>
          </a:p>
        </p:txBody>
      </p:sp>
      <p:sp>
        <p:nvSpPr>
          <p:cNvPr id="23" name="Espace réservé du contenu 7"/>
          <p:cNvSpPr txBox="1">
            <a:spLocks/>
          </p:cNvSpPr>
          <p:nvPr/>
        </p:nvSpPr>
        <p:spPr>
          <a:xfrm>
            <a:off x="2710830" y="4437112"/>
            <a:ext cx="4176464" cy="1368152"/>
          </a:xfrm>
          <a:prstGeom prst="rect">
            <a:avLst/>
          </a:prstGeom>
          <a:solidFill>
            <a:srgbClr val="2A7476"/>
          </a:solidFill>
          <a:ln w="25400">
            <a:noFill/>
          </a:ln>
        </p:spPr>
        <p:txBody>
          <a:bodyPr vert="horz" wrap="square" lIns="108000" tIns="108000" rIns="108000" bIns="10800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lang="fr-FR" sz="1400" b="1" kern="1200" dirty="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fontAlgn="base">
              <a:lnSpc>
                <a:spcPct val="100000"/>
              </a:lnSpc>
              <a:buNone/>
            </a:pPr>
            <a:r>
              <a:rPr lang="fr-FR" sz="1100" dirty="0" smtClean="0">
                <a:solidFill>
                  <a:schemeClr val="bg1"/>
                </a:solidFill>
              </a:rPr>
              <a:t>IDÉAL POUR :</a:t>
            </a:r>
            <a:endParaRPr lang="fr-FR" sz="1100" b="0" dirty="0" smtClean="0">
              <a:solidFill>
                <a:schemeClr val="bg1"/>
              </a:solidFill>
              <a:latin typeface="+mj-lt"/>
            </a:endParaRPr>
          </a:p>
          <a:p>
            <a:pPr algn="ctr" fontAlgn="base">
              <a:lnSpc>
                <a:spcPct val="100000"/>
              </a:lnSpc>
              <a:spcBef>
                <a:spcPts val="600"/>
              </a:spcBef>
              <a:buNone/>
            </a:pPr>
            <a:r>
              <a:rPr lang="fr-FR" sz="1100" b="0" dirty="0" smtClean="0">
                <a:solidFill>
                  <a:schemeClr val="bg1"/>
                </a:solidFill>
                <a:latin typeface="+mj-lt"/>
              </a:rPr>
              <a:t>Aborder un sujet sensible avec de la distance</a:t>
            </a:r>
          </a:p>
          <a:p>
            <a:pPr algn="ctr" fontAlgn="base">
              <a:lnSpc>
                <a:spcPct val="100000"/>
              </a:lnSpc>
              <a:spcBef>
                <a:spcPts val="600"/>
              </a:spcBef>
              <a:buNone/>
            </a:pPr>
            <a:r>
              <a:rPr lang="fr-FR" sz="1100" b="0" dirty="0" smtClean="0">
                <a:solidFill>
                  <a:schemeClr val="bg1"/>
                </a:solidFill>
                <a:latin typeface="+mj-lt"/>
              </a:rPr>
              <a:t>Proposer des solutions élaborées collectivement</a:t>
            </a:r>
          </a:p>
          <a:p>
            <a:pPr algn="ctr" fontAlgn="base">
              <a:lnSpc>
                <a:spcPct val="100000"/>
              </a:lnSpc>
              <a:spcBef>
                <a:spcPts val="600"/>
              </a:spcBef>
              <a:buNone/>
            </a:pPr>
            <a:r>
              <a:rPr lang="fr-FR" sz="1100" b="0" dirty="0" smtClean="0">
                <a:solidFill>
                  <a:schemeClr val="bg1"/>
                </a:solidFill>
                <a:latin typeface="+mj-lt"/>
              </a:rPr>
              <a:t>Tester des solutions « en jeu », sans impact immédiat sur le quotidien</a:t>
            </a:r>
          </a:p>
          <a:p>
            <a:pPr algn="ctr" fontAlgn="base">
              <a:lnSpc>
                <a:spcPct val="100000"/>
              </a:lnSpc>
              <a:spcBef>
                <a:spcPts val="600"/>
              </a:spcBef>
              <a:buNone/>
            </a:pPr>
            <a:r>
              <a:rPr lang="fr-FR" sz="1100" b="0" dirty="0" smtClean="0">
                <a:solidFill>
                  <a:schemeClr val="bg1"/>
                </a:solidFill>
                <a:latin typeface="+mj-lt"/>
              </a:rPr>
              <a:t>Informer sur les outils et recours disponibles</a:t>
            </a:r>
          </a:p>
        </p:txBody>
      </p:sp>
      <p:sp>
        <p:nvSpPr>
          <p:cNvPr id="6" name="Titre 6"/>
          <p:cNvSpPr txBox="1">
            <a:spLocks/>
          </p:cNvSpPr>
          <p:nvPr/>
        </p:nvSpPr>
        <p:spPr>
          <a:xfrm>
            <a:off x="7311450" y="250433"/>
            <a:ext cx="4620355" cy="1090335"/>
          </a:xfrm>
          <a:prstGeom prst="roundRect">
            <a:avLst>
              <a:gd name="adj" fmla="val 4630"/>
            </a:avLst>
          </a:prstGeom>
          <a:ln>
            <a:solidFill>
              <a:srgbClr val="EC6500"/>
            </a:solidFill>
          </a:ln>
        </p:spPr>
        <p:style>
          <a:lnRef idx="2">
            <a:schemeClr val="accent6"/>
          </a:lnRef>
          <a:fillRef idx="1">
            <a:schemeClr val="lt1"/>
          </a:fillRef>
          <a:effectRef idx="0">
            <a:schemeClr val="accent6"/>
          </a:effectRef>
          <a:fontRef idx="minor">
            <a:schemeClr val="dk1"/>
          </a:fontRef>
        </p:style>
        <p:txBody>
          <a:bodyPr vert="horz" lIns="91440" tIns="45720" rIns="91440" bIns="45720" rtlCol="0" anchor="ctr">
            <a:noAutofit/>
          </a:bodyPr>
          <a:lstStyle>
            <a:defPPr>
              <a:defRPr lang="fr-FR"/>
            </a:defPPr>
            <a:lvl1pPr defTabSz="914377">
              <a:lnSpc>
                <a:spcPct val="90000"/>
              </a:lnSpc>
              <a:spcBef>
                <a:spcPct val="0"/>
              </a:spcBef>
              <a:buNone/>
              <a:defRPr b="1">
                <a:latin typeface="Arial Rounded MT Bold" panose="020F0704030504030204" pitchFamily="34" charset="0"/>
                <a:ea typeface="+mj-ea"/>
                <a:cs typeface="+mj-cs"/>
              </a:defRPr>
            </a:lvl1pPr>
          </a:lstStyle>
          <a:p>
            <a:pPr>
              <a:lnSpc>
                <a:spcPct val="100000"/>
              </a:lnSpc>
            </a:pPr>
            <a:r>
              <a:rPr lang="fr-FR" dirty="0">
                <a:solidFill>
                  <a:srgbClr val="EC6500"/>
                </a:solidFill>
              </a:rPr>
              <a:t>Interlocuteur</a:t>
            </a:r>
            <a:endParaRPr lang="fr-FR" sz="1600" b="0" dirty="0">
              <a:solidFill>
                <a:srgbClr val="EC6500"/>
              </a:solidFill>
            </a:endParaRPr>
          </a:p>
          <a:p>
            <a:pPr>
              <a:lnSpc>
                <a:spcPct val="100000"/>
              </a:lnSpc>
            </a:pPr>
            <a:r>
              <a:rPr lang="fr-FR" sz="1400" b="0" dirty="0" smtClean="0">
                <a:latin typeface="+mj-lt"/>
              </a:rPr>
              <a:t>Valérie Lesage / </a:t>
            </a:r>
            <a:r>
              <a:rPr lang="fr-FR" sz="1400" b="0" dirty="0" smtClean="0">
                <a:latin typeface="+mj-lt"/>
                <a:hlinkClick r:id="rId7"/>
              </a:rPr>
              <a:t>contact@laclef37.fr</a:t>
            </a:r>
            <a:endParaRPr lang="fr-FR" sz="1400" b="0" dirty="0">
              <a:latin typeface="+mj-lt"/>
            </a:endParaRPr>
          </a:p>
          <a:p>
            <a:pPr>
              <a:lnSpc>
                <a:spcPct val="100000"/>
              </a:lnSpc>
            </a:pPr>
            <a:r>
              <a:rPr lang="fr-FR" sz="1400" b="0" dirty="0">
                <a:latin typeface="+mj-lt"/>
              </a:rPr>
              <a:t>06 </a:t>
            </a:r>
            <a:r>
              <a:rPr lang="fr-FR" sz="1400" b="0" dirty="0" smtClean="0">
                <a:latin typeface="+mj-lt"/>
              </a:rPr>
              <a:t>11 63 43 65</a:t>
            </a:r>
            <a:endParaRPr lang="fr-FR" sz="1400" b="0" dirty="0">
              <a:latin typeface="+mj-lt"/>
            </a:endParaRPr>
          </a:p>
        </p:txBody>
      </p:sp>
      <p:sp>
        <p:nvSpPr>
          <p:cNvPr id="25" name="Espace réservé du contenu 7"/>
          <p:cNvSpPr txBox="1">
            <a:spLocks/>
          </p:cNvSpPr>
          <p:nvPr/>
        </p:nvSpPr>
        <p:spPr>
          <a:xfrm>
            <a:off x="7895406" y="3645024"/>
            <a:ext cx="3528392" cy="1152128"/>
          </a:xfrm>
          <a:prstGeom prst="rect">
            <a:avLst/>
          </a:prstGeom>
          <a:solidFill>
            <a:schemeClr val="accent3">
              <a:lumMod val="75000"/>
            </a:schemeClr>
          </a:solidFill>
          <a:ln w="25400">
            <a:noFill/>
          </a:ln>
        </p:spPr>
        <p:txBody>
          <a:bodyPr vert="horz" wrap="square" lIns="108000" tIns="108000" rIns="108000" bIns="10800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lang="fr-FR" sz="1400" b="1" kern="1200" dirty="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fontAlgn="base">
              <a:lnSpc>
                <a:spcPct val="100000"/>
              </a:lnSpc>
              <a:buNone/>
            </a:pPr>
            <a:r>
              <a:rPr lang="fr-FR" sz="1100" dirty="0" smtClean="0">
                <a:solidFill>
                  <a:schemeClr val="bg1"/>
                </a:solidFill>
                <a:latin typeface="+mj-lt"/>
              </a:rPr>
              <a:t>IDÉAL POUR :</a:t>
            </a:r>
          </a:p>
          <a:p>
            <a:pPr algn="ctr" fontAlgn="base">
              <a:lnSpc>
                <a:spcPct val="100000"/>
              </a:lnSpc>
              <a:spcBef>
                <a:spcPts val="600"/>
              </a:spcBef>
              <a:buNone/>
            </a:pPr>
            <a:r>
              <a:rPr lang="fr-FR" sz="1100" b="0" dirty="0" smtClean="0">
                <a:solidFill>
                  <a:schemeClr val="bg1"/>
                </a:solidFill>
                <a:latin typeface="+mj-lt"/>
              </a:rPr>
              <a:t>Proposer un autre angle de vue aux participants</a:t>
            </a:r>
          </a:p>
          <a:p>
            <a:pPr algn="ctr" fontAlgn="base">
              <a:lnSpc>
                <a:spcPct val="100000"/>
              </a:lnSpc>
              <a:spcBef>
                <a:spcPts val="600"/>
              </a:spcBef>
              <a:buNone/>
            </a:pPr>
            <a:r>
              <a:rPr lang="fr-FR" sz="1100" b="0" dirty="0" smtClean="0">
                <a:solidFill>
                  <a:schemeClr val="bg1"/>
                </a:solidFill>
                <a:latin typeface="+mj-lt"/>
              </a:rPr>
              <a:t>Faciliter l’appropriation et la mémorisation du discours</a:t>
            </a:r>
          </a:p>
          <a:p>
            <a:pPr algn="ctr" fontAlgn="base">
              <a:lnSpc>
                <a:spcPct val="100000"/>
              </a:lnSpc>
              <a:spcBef>
                <a:spcPts val="600"/>
              </a:spcBef>
              <a:buNone/>
            </a:pPr>
            <a:r>
              <a:rPr lang="fr-FR" sz="1100" b="0" dirty="0" smtClean="0">
                <a:solidFill>
                  <a:schemeClr val="bg1"/>
                </a:solidFill>
                <a:latin typeface="+mj-lt"/>
              </a:rPr>
              <a:t>Permettre des virgules de respiration dans votre journée</a:t>
            </a:r>
          </a:p>
        </p:txBody>
      </p:sp>
      <p:sp>
        <p:nvSpPr>
          <p:cNvPr id="26" name="ZoneTexte 25"/>
          <p:cNvSpPr txBox="1"/>
          <p:nvPr/>
        </p:nvSpPr>
        <p:spPr>
          <a:xfrm>
            <a:off x="7319342" y="5229200"/>
            <a:ext cx="4680520" cy="338554"/>
          </a:xfrm>
          <a:prstGeom prst="rect">
            <a:avLst/>
          </a:prstGeom>
          <a:noFill/>
        </p:spPr>
        <p:txBody>
          <a:bodyPr wrap="square" rtlCol="0">
            <a:spAutoFit/>
          </a:bodyPr>
          <a:lstStyle/>
          <a:p>
            <a:pPr algn="ctr"/>
            <a:r>
              <a:rPr lang="fr-FR" sz="1600" dirty="0"/>
              <a:t>Plus d’infos sur </a:t>
            </a:r>
            <a:r>
              <a:rPr lang="fr-FR" sz="1600" dirty="0" smtClean="0"/>
              <a:t>Improssible en </a:t>
            </a:r>
            <a:r>
              <a:rPr lang="fr-FR" sz="1600" dirty="0" smtClean="0">
                <a:hlinkClick r:id="rId8"/>
              </a:rPr>
              <a:t>cliquant </a:t>
            </a:r>
            <a:r>
              <a:rPr lang="fr-FR" sz="1600" dirty="0">
                <a:hlinkClick r:id="rId8"/>
              </a:rPr>
              <a:t>ici</a:t>
            </a:r>
            <a:endParaRPr lang="fr-FR" sz="1600" dirty="0"/>
          </a:p>
        </p:txBody>
      </p:sp>
      <p:pic>
        <p:nvPicPr>
          <p:cNvPr id="27" name="Image 26" descr="Pic180.jpg"/>
          <p:cNvPicPr>
            <a:picLocks noChangeAspect="1"/>
          </p:cNvPicPr>
          <p:nvPr/>
        </p:nvPicPr>
        <p:blipFill>
          <a:blip r:embed="rId9" cstate="print"/>
          <a:stretch>
            <a:fillRect/>
          </a:stretch>
        </p:blipFill>
        <p:spPr>
          <a:xfrm>
            <a:off x="7753083" y="5589240"/>
            <a:ext cx="1798507" cy="1196751"/>
          </a:xfrm>
          <a:prstGeom prst="round2DiagRect">
            <a:avLst>
              <a:gd name="adj1" fmla="val 16667"/>
              <a:gd name="adj2" fmla="val 0"/>
            </a:avLst>
          </a:prstGeom>
          <a:ln w="3175" cap="sq">
            <a:noFill/>
            <a:miter lim="800000"/>
          </a:ln>
          <a:effectLst/>
        </p:spPr>
      </p:pic>
      <p:pic>
        <p:nvPicPr>
          <p:cNvPr id="28" name="Image 27" descr="Pic180.jpg"/>
          <p:cNvPicPr>
            <a:picLocks noChangeAspect="1"/>
          </p:cNvPicPr>
          <p:nvPr/>
        </p:nvPicPr>
        <p:blipFill>
          <a:blip r:embed="rId10" cstate="print"/>
          <a:stretch>
            <a:fillRect/>
          </a:stretch>
        </p:blipFill>
        <p:spPr>
          <a:xfrm>
            <a:off x="9628672" y="5589240"/>
            <a:ext cx="1795126" cy="1196751"/>
          </a:xfrm>
          <a:prstGeom prst="round2DiagRect">
            <a:avLst>
              <a:gd name="adj1" fmla="val 16667"/>
              <a:gd name="adj2" fmla="val 0"/>
            </a:avLst>
          </a:prstGeom>
          <a:ln w="88900" cap="sq">
            <a:noFill/>
            <a:miter lim="800000"/>
          </a:ln>
          <a:effectLst/>
        </p:spPr>
      </p:pic>
    </p:spTree>
    <p:extLst>
      <p:ext uri="{BB962C8B-B14F-4D97-AF65-F5344CB8AC3E}">
        <p14:creationId xmlns:p14="http://schemas.microsoft.com/office/powerpoint/2010/main" val="37589903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7247335" y="1196752"/>
            <a:ext cx="4943078" cy="5661248"/>
          </a:xfrm>
          <a:prstGeom prst="rect">
            <a:avLst/>
          </a:prstGeom>
          <a:solidFill>
            <a:srgbClr val="EC6500">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p:cNvSpPr/>
          <p:nvPr/>
        </p:nvSpPr>
        <p:spPr>
          <a:xfrm>
            <a:off x="2422798" y="1196752"/>
            <a:ext cx="4824536" cy="5661248"/>
          </a:xfrm>
          <a:prstGeom prst="rect">
            <a:avLst/>
          </a:prstGeom>
          <a:solidFill>
            <a:srgbClr val="5F1265">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Arrondir un rectangle avec un coin du même côté 13"/>
          <p:cNvSpPr/>
          <p:nvPr/>
        </p:nvSpPr>
        <p:spPr>
          <a:xfrm>
            <a:off x="262558" y="1656184"/>
            <a:ext cx="1944216" cy="648072"/>
          </a:xfrm>
          <a:prstGeom prst="round2SameRect">
            <a:avLst/>
          </a:prstGeom>
          <a:solidFill>
            <a:srgbClr val="5F12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Titre 6"/>
          <p:cNvSpPr txBox="1">
            <a:spLocks/>
          </p:cNvSpPr>
          <p:nvPr/>
        </p:nvSpPr>
        <p:spPr>
          <a:xfrm>
            <a:off x="2545849" y="260648"/>
            <a:ext cx="4666227" cy="1222284"/>
          </a:xfrm>
          <a:prstGeom prst="roundRect">
            <a:avLst>
              <a:gd name="adj" fmla="val 8838"/>
            </a:avLst>
          </a:prstGeom>
          <a:ln>
            <a:solidFill>
              <a:srgbClr val="5F1265"/>
            </a:solidFill>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fr-FR" sz="1800" b="1" dirty="0">
                <a:solidFill>
                  <a:srgbClr val="5F1265"/>
                </a:solidFill>
                <a:latin typeface="Arial Rounded MT Bold" panose="020F0704030504030204" pitchFamily="34" charset="0"/>
              </a:rPr>
              <a:t>UPANDGO</a:t>
            </a:r>
            <a:r>
              <a:rPr lang="fr-FR" sz="1800" b="1" dirty="0">
                <a:latin typeface="Arial Rounded MT Bold" panose="020F0704030504030204" pitchFamily="34" charset="0"/>
              </a:rPr>
              <a:t/>
            </a:r>
            <a:br>
              <a:rPr lang="fr-FR" sz="1800" b="1" dirty="0">
                <a:latin typeface="Arial Rounded MT Bold" panose="020F0704030504030204" pitchFamily="34" charset="0"/>
              </a:rPr>
            </a:br>
            <a:r>
              <a:rPr lang="fr-FR" sz="1200" dirty="0"/>
              <a:t>47 avenue Leclerc </a:t>
            </a:r>
          </a:p>
          <a:p>
            <a:r>
              <a:rPr lang="fr-FR" sz="1200" dirty="0"/>
              <a:t>69007 LYON</a:t>
            </a:r>
            <a:br>
              <a:rPr lang="fr-FR" sz="1200" dirty="0"/>
            </a:br>
            <a:endParaRPr lang="fr-FR" sz="1200" dirty="0"/>
          </a:p>
          <a:p>
            <a:r>
              <a:rPr lang="fr-FR" sz="1200" dirty="0"/>
              <a:t>www.upandgo.fr</a:t>
            </a:r>
          </a:p>
        </p:txBody>
      </p:sp>
      <p:sp>
        <p:nvSpPr>
          <p:cNvPr id="6" name="Titre 6"/>
          <p:cNvSpPr txBox="1">
            <a:spLocks/>
          </p:cNvSpPr>
          <p:nvPr/>
        </p:nvSpPr>
        <p:spPr>
          <a:xfrm>
            <a:off x="7311450" y="250433"/>
            <a:ext cx="4620355" cy="1236652"/>
          </a:xfrm>
          <a:prstGeom prst="roundRect">
            <a:avLst>
              <a:gd name="adj" fmla="val 4630"/>
            </a:avLst>
          </a:prstGeom>
          <a:ln>
            <a:solidFill>
              <a:srgbClr val="EC6500"/>
            </a:solidFill>
          </a:ln>
        </p:spPr>
        <p:style>
          <a:lnRef idx="2">
            <a:schemeClr val="accent6"/>
          </a:lnRef>
          <a:fillRef idx="1">
            <a:schemeClr val="lt1"/>
          </a:fillRef>
          <a:effectRef idx="0">
            <a:schemeClr val="accent6"/>
          </a:effectRef>
          <a:fontRef idx="minor">
            <a:schemeClr val="dk1"/>
          </a:fontRef>
        </p:style>
        <p:txBody>
          <a:bodyPr vert="horz" lIns="91440" tIns="45720" rIns="91440" bIns="45720" rtlCol="0" anchor="ctr">
            <a:noAutofit/>
          </a:bodyPr>
          <a:lstStyle>
            <a:defPPr>
              <a:defRPr lang="fr-FR"/>
            </a:defPPr>
            <a:lvl1pPr defTabSz="914377">
              <a:lnSpc>
                <a:spcPct val="90000"/>
              </a:lnSpc>
              <a:spcBef>
                <a:spcPct val="0"/>
              </a:spcBef>
              <a:buNone/>
              <a:defRPr b="1">
                <a:latin typeface="Arial Rounded MT Bold" panose="020F0704030504030204" pitchFamily="34" charset="0"/>
                <a:ea typeface="+mj-ea"/>
                <a:cs typeface="+mj-cs"/>
              </a:defRPr>
            </a:lvl1pPr>
          </a:lstStyle>
          <a:p>
            <a:r>
              <a:rPr lang="fr-FR" dirty="0">
                <a:solidFill>
                  <a:srgbClr val="EC6500"/>
                </a:solidFill>
              </a:rPr>
              <a:t>Laurence HUMBERT</a:t>
            </a:r>
          </a:p>
          <a:p>
            <a:r>
              <a:rPr lang="fr-FR" sz="1600" b="0" dirty="0">
                <a:solidFill>
                  <a:srgbClr val="EC6500"/>
                </a:solidFill>
                <a:hlinkClick r:id="rId2"/>
              </a:rPr>
              <a:t>Lhumbert@upandgo.fr</a:t>
            </a:r>
            <a:endParaRPr lang="fr-FR" sz="1600" b="0" dirty="0">
              <a:solidFill>
                <a:srgbClr val="EC6500"/>
              </a:solidFill>
            </a:endParaRPr>
          </a:p>
          <a:p>
            <a:r>
              <a:rPr lang="fr-FR" sz="1600" b="0" dirty="0">
                <a:solidFill>
                  <a:srgbClr val="EC6500"/>
                </a:solidFill>
              </a:rPr>
              <a:t>04 78 34 56 02</a:t>
            </a:r>
          </a:p>
        </p:txBody>
      </p:sp>
      <p:sp>
        <p:nvSpPr>
          <p:cNvPr id="7" name="ZoneTexte 6"/>
          <p:cNvSpPr txBox="1"/>
          <p:nvPr/>
        </p:nvSpPr>
        <p:spPr>
          <a:xfrm>
            <a:off x="267629" y="1690433"/>
            <a:ext cx="1926931" cy="4914412"/>
          </a:xfrm>
          <a:prstGeom prst="roundRect">
            <a:avLst>
              <a:gd name="adj" fmla="val 5079"/>
            </a:avLst>
          </a:prstGeom>
          <a:noFill/>
          <a:ln w="25400">
            <a:noFill/>
          </a:ln>
        </p:spPr>
        <p:txBody>
          <a:bodyPr vert="horz" lIns="91440" tIns="45720" rIns="91440" bIns="45720" rtlCol="0" anchor="t">
            <a:noAutofit/>
          </a:bodyPr>
          <a:lstStyle>
            <a:defPPr>
              <a:defRPr lang="fr-FR"/>
            </a:defPPr>
            <a:lvl1pPr defTabSz="914377">
              <a:lnSpc>
                <a:spcPct val="90000"/>
              </a:lnSpc>
              <a:spcBef>
                <a:spcPct val="0"/>
              </a:spcBef>
              <a:buNone/>
              <a:defRPr b="1">
                <a:latin typeface="Arial Rounded MT Bold" panose="020F0704030504030204" pitchFamily="34" charset="0"/>
                <a:ea typeface="+mj-ea"/>
                <a:cs typeface="+mj-cs"/>
              </a:defRPr>
            </a:lvl1pPr>
          </a:lstStyle>
          <a:p>
            <a:pPr lvl="0"/>
            <a:r>
              <a:rPr lang="fr-FR" sz="1200" b="0" dirty="0">
                <a:solidFill>
                  <a:schemeClr val="bg1"/>
                </a:solidFill>
              </a:rPr>
              <a:t>Qui est  UPANDGO</a:t>
            </a:r>
          </a:p>
          <a:p>
            <a:pPr lvl="0"/>
            <a:r>
              <a:rPr lang="fr-FR" sz="1200" b="0" dirty="0">
                <a:solidFill>
                  <a:schemeClr val="bg1"/>
                </a:solidFill>
              </a:rPr>
              <a:t>? </a:t>
            </a:r>
          </a:p>
          <a:p>
            <a:pPr lvl="0"/>
            <a:endParaRPr lang="fr-FR" sz="1200" b="0" dirty="0">
              <a:solidFill>
                <a:schemeClr val="bg1"/>
              </a:solidFill>
            </a:endParaRPr>
          </a:p>
          <a:p>
            <a:pPr lvl="0"/>
            <a:endParaRPr lang="fr-FR" sz="1200" b="0" dirty="0">
              <a:solidFill>
                <a:schemeClr val="bg1"/>
              </a:solidFill>
            </a:endParaRPr>
          </a:p>
          <a:p>
            <a:r>
              <a:rPr lang="fr-FR" sz="1050" b="0" dirty="0"/>
              <a:t>Depuis 2005 nous concevons et développons des solutions pour former, sensibiliser et engager. </a:t>
            </a:r>
          </a:p>
          <a:p>
            <a:r>
              <a:rPr lang="fr-FR" sz="1050" b="0" dirty="0"/>
              <a:t>Nous avons développé un savoir-faire très spécifique dans les dispositifs digitaux portant sur l’inclusion et la Diversité. Du conseil amont à la mise en œuvre de solutions « sur-étagère » ou « sur-mesure » pour former ou sensibiliser en passant par la conception pédagogique et la production multimédia de vos outils et modules de formation, </a:t>
            </a:r>
            <a:r>
              <a:rPr lang="fr-FR" sz="1050" b="0" dirty="0" err="1"/>
              <a:t>upandgo</a:t>
            </a:r>
            <a:r>
              <a:rPr lang="fr-FR" sz="1050" b="0" dirty="0"/>
              <a:t> s’engage à vos côtés dans la durée et vous aide à relever le défi de l’engagement de l’apprenant.</a:t>
            </a:r>
          </a:p>
          <a:p>
            <a:r>
              <a:rPr lang="fr-FR" sz="1050" b="0" dirty="0"/>
              <a:t/>
            </a:r>
            <a:br>
              <a:rPr lang="fr-FR" sz="1050" b="0" dirty="0"/>
            </a:br>
            <a:endParaRPr lang="fr-FR" sz="1050" b="0" dirty="0">
              <a:latin typeface="+mj-lt"/>
            </a:endParaRPr>
          </a:p>
        </p:txBody>
      </p:sp>
      <p:sp>
        <p:nvSpPr>
          <p:cNvPr id="8" name="Espace réservé du contenu 7"/>
          <p:cNvSpPr txBox="1">
            <a:spLocks/>
          </p:cNvSpPr>
          <p:nvPr/>
        </p:nvSpPr>
        <p:spPr>
          <a:xfrm>
            <a:off x="2502751" y="1690433"/>
            <a:ext cx="4664276" cy="2818687"/>
          </a:xfrm>
          <a:prstGeom prst="rect">
            <a:avLst/>
          </a:prstGeom>
          <a:solidFill>
            <a:srgbClr val="5F1265"/>
          </a:solidFill>
          <a:ln w="25400">
            <a:noFill/>
          </a:ln>
        </p:spPr>
        <p:txBody>
          <a:bodyPr vert="horz" wrap="square" lIns="108000" tIns="108000" rIns="108000" bIns="10800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lang="fr-FR" sz="1400" b="1" kern="1200" dirty="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600" dirty="0">
                <a:solidFill>
                  <a:schemeClr val="bg1"/>
                </a:solidFill>
                <a:latin typeface="Arial Rounded MT Bold" panose="020F0704030504030204" pitchFamily="34" charset="0"/>
                <a:ea typeface="+mj-ea"/>
                <a:cs typeface="+mj-cs"/>
              </a:rPr>
              <a:t>Challenge pédagogique QUIZVIVOR</a:t>
            </a:r>
            <a:endParaRPr lang="fr-FR" sz="1100" b="0" dirty="0">
              <a:solidFill>
                <a:schemeClr val="bg1"/>
              </a:solidFill>
              <a:latin typeface="+mj-lt"/>
              <a:ea typeface="+mj-ea"/>
              <a:cs typeface="+mj-cs"/>
            </a:endParaRPr>
          </a:p>
          <a:p>
            <a:pPr marL="0" indent="0" algn="just">
              <a:buNone/>
            </a:pPr>
            <a:r>
              <a:rPr lang="fr-FR" sz="1200" dirty="0">
                <a:solidFill>
                  <a:schemeClr val="bg1"/>
                </a:solidFill>
                <a:latin typeface="+mj-lt"/>
                <a:ea typeface="+mj-ea"/>
                <a:cs typeface="+mj-cs"/>
              </a:rPr>
              <a:t>12 questions pour remporter le bonus et devenir le nouveau </a:t>
            </a:r>
            <a:r>
              <a:rPr lang="fr-FR" sz="1200" dirty="0" err="1">
                <a:solidFill>
                  <a:schemeClr val="bg1"/>
                </a:solidFill>
                <a:latin typeface="+mj-lt"/>
                <a:ea typeface="+mj-ea"/>
                <a:cs typeface="+mj-cs"/>
              </a:rPr>
              <a:t>Quizvivor</a:t>
            </a:r>
            <a:r>
              <a:rPr lang="fr-FR" sz="1200" dirty="0">
                <a:solidFill>
                  <a:schemeClr val="bg1"/>
                </a:solidFill>
                <a:latin typeface="+mj-lt"/>
                <a:ea typeface="+mj-ea"/>
                <a:cs typeface="+mj-cs"/>
              </a:rPr>
              <a:t> ! </a:t>
            </a:r>
          </a:p>
          <a:p>
            <a:pPr marL="0" indent="0" algn="l" fontAlgn="base">
              <a:buNone/>
            </a:pPr>
            <a:r>
              <a:rPr lang="fr-FR" sz="1200" b="0" dirty="0">
                <a:solidFill>
                  <a:schemeClr val="bg1"/>
                </a:solidFill>
                <a:latin typeface="+mj-lt"/>
                <a:ea typeface="+mj-ea"/>
                <a:cs typeface="+mj-cs"/>
              </a:rPr>
              <a:t>Un jeu clé en main et haut en couleurs pour faire passer vos messages sur l'inclusion et le handicap au travail.</a:t>
            </a:r>
          </a:p>
          <a:p>
            <a:pPr marL="0" indent="0" algn="l" fontAlgn="base">
              <a:buNone/>
            </a:pPr>
            <a:r>
              <a:rPr lang="fr-FR" sz="1200" b="0" dirty="0">
                <a:solidFill>
                  <a:schemeClr val="bg1"/>
                </a:solidFill>
                <a:latin typeface="+mj-lt"/>
                <a:ea typeface="+mj-ea"/>
                <a:cs typeface="+mj-cs"/>
              </a:rPr>
              <a:t>Une mécanique de jeu addictive, des avatars personnalisés et un classement des meilleurs joueurs à la fin de l'événement.</a:t>
            </a:r>
          </a:p>
          <a:p>
            <a:pPr marL="0" indent="0" algn="l" fontAlgn="base">
              <a:buNone/>
            </a:pPr>
            <a:r>
              <a:rPr lang="fr-FR" sz="1200" b="0" i="0" dirty="0">
                <a:solidFill>
                  <a:schemeClr val="bg1"/>
                </a:solidFill>
                <a:effectLst/>
                <a:latin typeface="+mj-lt"/>
                <a:ea typeface="+mj-ea"/>
                <a:cs typeface="+mj-cs"/>
              </a:rPr>
              <a:t>Chaque jour, vos collaborateurs se testent sur le handicap invisible, la RQTH, le handisport…. pour remonter le classement et remporter le challenge. </a:t>
            </a:r>
            <a:r>
              <a:rPr lang="fr-FR" sz="1400" b="0" i="0" dirty="0">
                <a:solidFill>
                  <a:srgbClr val="212529"/>
                </a:solidFill>
                <a:effectLst/>
                <a:latin typeface="var(--e-global-typography-text-font-family)"/>
              </a:rPr>
              <a:t>.</a:t>
            </a:r>
            <a:endParaRPr lang="fr-FR" sz="1400" b="0" i="0" dirty="0">
              <a:solidFill>
                <a:srgbClr val="212529"/>
              </a:solidFill>
              <a:effectLst/>
              <a:latin typeface="Work Sans" pitchFamily="2" charset="0"/>
            </a:endParaRPr>
          </a:p>
          <a:p>
            <a:pPr marL="0" indent="0" algn="just">
              <a:buNone/>
            </a:pPr>
            <a:endParaRPr lang="fr-FR" sz="1100" b="0" dirty="0">
              <a:solidFill>
                <a:schemeClr val="bg1"/>
              </a:solidFill>
            </a:endParaRPr>
          </a:p>
        </p:txBody>
      </p:sp>
      <p:sp>
        <p:nvSpPr>
          <p:cNvPr id="9" name="Espace réservé du contenu 7"/>
          <p:cNvSpPr txBox="1">
            <a:spLocks/>
          </p:cNvSpPr>
          <p:nvPr/>
        </p:nvSpPr>
        <p:spPr>
          <a:xfrm>
            <a:off x="7311450" y="1690432"/>
            <a:ext cx="4664276" cy="2818688"/>
          </a:xfrm>
          <a:prstGeom prst="rect">
            <a:avLst/>
          </a:prstGeom>
          <a:solidFill>
            <a:srgbClr val="EC6500"/>
          </a:solidFill>
          <a:ln w="25400">
            <a:noFill/>
          </a:ln>
        </p:spPr>
        <p:txBody>
          <a:bodyPr vert="horz" wrap="square" lIns="108000" tIns="108000" rIns="108000" bIns="10800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lang="fr-FR" sz="1400" b="1" kern="1200" dirty="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600" dirty="0">
                <a:solidFill>
                  <a:schemeClr val="bg1"/>
                </a:solidFill>
                <a:latin typeface="Arial Rounded MT Bold" panose="020F0704030504030204" pitchFamily="34" charset="0"/>
                <a:ea typeface="+mj-ea"/>
                <a:cs typeface="+mj-cs"/>
              </a:rPr>
              <a:t>La campagne HANDIWEEK </a:t>
            </a:r>
            <a:endParaRPr lang="fr-FR" sz="1600" dirty="0">
              <a:solidFill>
                <a:schemeClr val="bg1"/>
              </a:solidFill>
            </a:endParaRPr>
          </a:p>
          <a:p>
            <a:pPr marL="0" indent="0" algn="just">
              <a:buNone/>
            </a:pPr>
            <a:r>
              <a:rPr lang="fr-FR" sz="1200" dirty="0">
                <a:solidFill>
                  <a:schemeClr val="bg1"/>
                </a:solidFill>
                <a:latin typeface="+mj-lt"/>
                <a:ea typeface="+mj-ea"/>
                <a:cs typeface="+mj-cs"/>
              </a:rPr>
              <a:t>Chaque jour une nouvelle saynète de mise en situation pour animer votre semaine évènementielle </a:t>
            </a:r>
          </a:p>
          <a:p>
            <a:pPr marL="0" indent="0" algn="just">
              <a:buNone/>
            </a:pPr>
            <a:r>
              <a:rPr lang="fr-FR" sz="1200" b="0" dirty="0">
                <a:solidFill>
                  <a:schemeClr val="bg1"/>
                </a:solidFill>
                <a:latin typeface="+mj-lt"/>
                <a:ea typeface="+mj-ea"/>
                <a:cs typeface="+mj-cs"/>
              </a:rPr>
              <a:t>Toute la semaine, vos collaborateurs  tiennent le standard du handicap et répondent aux questions de Karima, Rodolphe, Yasmine, Michel… </a:t>
            </a:r>
          </a:p>
          <a:p>
            <a:pPr marL="0" indent="0" algn="just">
              <a:buNone/>
            </a:pPr>
            <a:r>
              <a:rPr lang="fr-FR" sz="1200" b="0" dirty="0">
                <a:solidFill>
                  <a:schemeClr val="bg1"/>
                </a:solidFill>
                <a:latin typeface="+mj-lt"/>
                <a:ea typeface="+mj-ea"/>
                <a:cs typeface="+mj-cs"/>
              </a:rPr>
              <a:t>Une vidéo par jour suivie d’une question avec un débriefing pédagogique pour lever les stéréotypes sur le handicap au travail. </a:t>
            </a:r>
          </a:p>
        </p:txBody>
      </p:sp>
      <p:sp>
        <p:nvSpPr>
          <p:cNvPr id="20" name="ZoneTexte 19"/>
          <p:cNvSpPr txBox="1"/>
          <p:nvPr/>
        </p:nvSpPr>
        <p:spPr>
          <a:xfrm>
            <a:off x="2494806" y="4653137"/>
            <a:ext cx="4680520" cy="510778"/>
          </a:xfrm>
          <a:prstGeom prst="round2DiagRect">
            <a:avLst/>
          </a:prstGeom>
          <a:solidFill>
            <a:schemeClr val="bg1"/>
          </a:solidFill>
        </p:spPr>
        <p:txBody>
          <a:bodyPr wrap="square" rtlCol="0">
            <a:spAutoFit/>
          </a:bodyPr>
          <a:lstStyle/>
          <a:p>
            <a:r>
              <a:rPr lang="fr-FR" sz="1200" b="1" dirty="0">
                <a:solidFill>
                  <a:srgbClr val="2A7476"/>
                </a:solidFill>
              </a:rPr>
              <a:t>Cible au sein de l’entreprise : pour tous les collaborateurs !  </a:t>
            </a:r>
          </a:p>
          <a:p>
            <a:endParaRPr lang="fr-FR" sz="1200" dirty="0"/>
          </a:p>
        </p:txBody>
      </p:sp>
      <p:sp>
        <p:nvSpPr>
          <p:cNvPr id="21" name="ZoneTexte 20"/>
          <p:cNvSpPr txBox="1"/>
          <p:nvPr/>
        </p:nvSpPr>
        <p:spPr>
          <a:xfrm>
            <a:off x="7319342" y="4653136"/>
            <a:ext cx="4680520" cy="510778"/>
          </a:xfrm>
          <a:prstGeom prst="round2DiagRect">
            <a:avLst/>
          </a:prstGeom>
          <a:solidFill>
            <a:schemeClr val="bg1"/>
          </a:solidFill>
        </p:spPr>
        <p:txBody>
          <a:bodyPr wrap="square" rtlCol="0">
            <a:spAutoFit/>
          </a:bodyPr>
          <a:lstStyle/>
          <a:p>
            <a:r>
              <a:rPr lang="fr-FR" sz="1200" b="1" dirty="0">
                <a:solidFill>
                  <a:srgbClr val="2A7476"/>
                </a:solidFill>
              </a:rPr>
              <a:t>Cible au sein de l’entreprise : tous les collaborateurs ! </a:t>
            </a:r>
          </a:p>
          <a:p>
            <a:endParaRPr lang="fr-FR" sz="1200" dirty="0"/>
          </a:p>
        </p:txBody>
      </p:sp>
      <p:pic>
        <p:nvPicPr>
          <p:cNvPr id="4098" name="Picture 2" descr="H:\2022\01-INFOGRAPHIE\COM UNE DIFF\SPATIAL CHAT_ Les Rencontres de la Sensibilisation\Objets\Plante022.png"/>
          <p:cNvPicPr>
            <a:picLocks noChangeAspect="1" noChangeArrowheads="1"/>
          </p:cNvPicPr>
          <p:nvPr/>
        </p:nvPicPr>
        <p:blipFill>
          <a:blip r:embed="rId3" cstate="print"/>
          <a:srcRect/>
          <a:stretch>
            <a:fillRect/>
          </a:stretch>
        </p:blipFill>
        <p:spPr bwMode="auto">
          <a:xfrm>
            <a:off x="11567814" y="5085184"/>
            <a:ext cx="552430" cy="1677666"/>
          </a:xfrm>
          <a:prstGeom prst="rect">
            <a:avLst/>
          </a:prstGeom>
          <a:noFill/>
        </p:spPr>
      </p:pic>
      <p:pic>
        <p:nvPicPr>
          <p:cNvPr id="4" name="Image 3">
            <a:extLst>
              <a:ext uri="{FF2B5EF4-FFF2-40B4-BE49-F238E27FC236}">
                <a16:creationId xmlns:a16="http://schemas.microsoft.com/office/drawing/2014/main" id="{66DC2C6D-798D-4F29-B5FC-7EDDD49F7A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8100" y="0"/>
            <a:ext cx="1127053" cy="1476280"/>
          </a:xfrm>
          <a:prstGeom prst="rect">
            <a:avLst/>
          </a:prstGeom>
        </p:spPr>
      </p:pic>
      <p:pic>
        <p:nvPicPr>
          <p:cNvPr id="11" name="Image 10">
            <a:extLst>
              <a:ext uri="{FF2B5EF4-FFF2-40B4-BE49-F238E27FC236}">
                <a16:creationId xmlns:a16="http://schemas.microsoft.com/office/drawing/2014/main" id="{1448E447-AB4C-4489-9AE2-84F3513BB55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78826" y="5085184"/>
            <a:ext cx="2916380" cy="1643502"/>
          </a:xfrm>
          <a:prstGeom prst="rect">
            <a:avLst/>
          </a:prstGeom>
        </p:spPr>
      </p:pic>
      <p:pic>
        <p:nvPicPr>
          <p:cNvPr id="13" name="Image 12">
            <a:extLst>
              <a:ext uri="{FF2B5EF4-FFF2-40B4-BE49-F238E27FC236}">
                <a16:creationId xmlns:a16="http://schemas.microsoft.com/office/drawing/2014/main" id="{5EC074C5-6B61-4FB3-A756-B7DC11DC7F6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331430" y="5118866"/>
            <a:ext cx="2636607" cy="1483824"/>
          </a:xfrm>
          <a:prstGeom prst="rect">
            <a:avLst/>
          </a:prstGeom>
        </p:spPr>
      </p:pic>
    </p:spTree>
    <p:extLst>
      <p:ext uri="{BB962C8B-B14F-4D97-AF65-F5344CB8AC3E}">
        <p14:creationId xmlns:p14="http://schemas.microsoft.com/office/powerpoint/2010/main" val="28559563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5"/>
          <p:cNvSpPr/>
          <p:nvPr/>
        </p:nvSpPr>
        <p:spPr>
          <a:xfrm>
            <a:off x="7247335" y="1196752"/>
            <a:ext cx="4943078" cy="5661248"/>
          </a:xfrm>
          <a:prstGeom prst="rect">
            <a:avLst/>
          </a:prstGeom>
          <a:solidFill>
            <a:srgbClr val="EC6500">
              <a:alpha val="48627"/>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61" name="Google Shape;161;p5"/>
          <p:cNvSpPr/>
          <p:nvPr/>
        </p:nvSpPr>
        <p:spPr>
          <a:xfrm>
            <a:off x="2422798" y="1196752"/>
            <a:ext cx="4824536" cy="5661248"/>
          </a:xfrm>
          <a:prstGeom prst="rect">
            <a:avLst/>
          </a:prstGeom>
          <a:solidFill>
            <a:srgbClr val="5F1265">
              <a:alpha val="48627"/>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62" name="Google Shape;162;p5"/>
          <p:cNvSpPr/>
          <p:nvPr/>
        </p:nvSpPr>
        <p:spPr>
          <a:xfrm>
            <a:off x="262558" y="1656184"/>
            <a:ext cx="1944216" cy="648072"/>
          </a:xfrm>
          <a:prstGeom prst="round2SameRect">
            <a:avLst>
              <a:gd name="adj1" fmla="val 16667"/>
              <a:gd name="adj2" fmla="val 0"/>
            </a:avLst>
          </a:prstGeom>
          <a:solidFill>
            <a:srgbClr val="5F126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63" name="Google Shape;163;p5"/>
          <p:cNvSpPr/>
          <p:nvPr/>
        </p:nvSpPr>
        <p:spPr>
          <a:xfrm>
            <a:off x="2500799" y="264801"/>
            <a:ext cx="4666227" cy="1222284"/>
          </a:xfrm>
          <a:prstGeom prst="roundRect">
            <a:avLst>
              <a:gd name="adj" fmla="val 8838"/>
            </a:avLst>
          </a:prstGeom>
          <a:solidFill>
            <a:schemeClr val="lt1"/>
          </a:solidFill>
          <a:ln w="25400" cap="flat" cmpd="sng">
            <a:solidFill>
              <a:srgbClr val="5F1265"/>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5F1265"/>
              </a:buClr>
              <a:buSzPts val="1800"/>
              <a:buFont typeface="Arial Rounded"/>
              <a:buNone/>
            </a:pPr>
            <a:r>
              <a:rPr lang="fr-FR" sz="1800" b="1">
                <a:solidFill>
                  <a:srgbClr val="5F1265"/>
                </a:solidFill>
                <a:latin typeface="Arial Rounded"/>
                <a:ea typeface="Arial Rounded"/>
                <a:cs typeface="Arial Rounded"/>
                <a:sym typeface="Arial Rounded"/>
              </a:rPr>
              <a:t>HASC, le Handicap Au Service des Compétences</a:t>
            </a:r>
            <a:r>
              <a:rPr lang="fr-FR" sz="1800" b="1">
                <a:solidFill>
                  <a:schemeClr val="dk1"/>
                </a:solidFill>
                <a:latin typeface="Arial Rounded"/>
                <a:ea typeface="Arial Rounded"/>
                <a:cs typeface="Arial Rounded"/>
                <a:sym typeface="Arial Rounded"/>
              </a:rPr>
              <a:t/>
            </a:r>
            <a:br>
              <a:rPr lang="fr-FR" sz="1800" b="1">
                <a:solidFill>
                  <a:schemeClr val="dk1"/>
                </a:solidFill>
                <a:latin typeface="Arial Rounded"/>
                <a:ea typeface="Arial Rounded"/>
                <a:cs typeface="Arial Rounded"/>
                <a:sym typeface="Arial Rounded"/>
              </a:rPr>
            </a:br>
            <a:r>
              <a:rPr lang="fr-FR" sz="1200">
                <a:solidFill>
                  <a:schemeClr val="dk1"/>
                </a:solidFill>
                <a:latin typeface="Calibri"/>
                <a:ea typeface="Calibri"/>
                <a:cs typeface="Calibri"/>
                <a:sym typeface="Calibri"/>
              </a:rPr>
              <a:t>La Ruche - 24 rue de l’Est 75020 PARIS</a:t>
            </a:r>
            <a:br>
              <a:rPr lang="fr-FR" sz="1200">
                <a:solidFill>
                  <a:schemeClr val="dk1"/>
                </a:solidFill>
                <a:latin typeface="Calibri"/>
                <a:ea typeface="Calibri"/>
                <a:cs typeface="Calibri"/>
                <a:sym typeface="Calibri"/>
              </a:rPr>
            </a:br>
            <a:r>
              <a:rPr lang="fr-FR" sz="1200">
                <a:solidFill>
                  <a:schemeClr val="dk1"/>
                </a:solidFill>
                <a:latin typeface="Calibri"/>
                <a:ea typeface="Calibri"/>
                <a:cs typeface="Calibri"/>
                <a:sym typeface="Calibri"/>
              </a:rPr>
              <a:t>(mobilité: France Entière)</a:t>
            </a:r>
            <a:br>
              <a:rPr lang="fr-FR" sz="1200">
                <a:solidFill>
                  <a:schemeClr val="dk1"/>
                </a:solidFill>
                <a:latin typeface="Calibri"/>
                <a:ea typeface="Calibri"/>
                <a:cs typeface="Calibri"/>
                <a:sym typeface="Calibri"/>
              </a:rPr>
            </a:br>
            <a:r>
              <a:rPr lang="fr-FR" sz="1200">
                <a:solidFill>
                  <a:schemeClr val="dk1"/>
                </a:solidFill>
                <a:latin typeface="Calibri"/>
                <a:ea typeface="Calibri"/>
                <a:cs typeface="Calibri"/>
                <a:sym typeface="Calibri"/>
              </a:rPr>
              <a:t>http://hasc.fr/</a:t>
            </a:r>
            <a:br>
              <a:rPr lang="fr-FR" sz="1200">
                <a:solidFill>
                  <a:schemeClr val="dk1"/>
                </a:solidFill>
                <a:latin typeface="Calibri"/>
                <a:ea typeface="Calibri"/>
                <a:cs typeface="Calibri"/>
                <a:sym typeface="Calibri"/>
              </a:rPr>
            </a:br>
            <a:endParaRPr/>
          </a:p>
        </p:txBody>
      </p:sp>
      <p:sp>
        <p:nvSpPr>
          <p:cNvPr id="164" name="Google Shape;164;p5"/>
          <p:cNvSpPr/>
          <p:nvPr/>
        </p:nvSpPr>
        <p:spPr>
          <a:xfrm>
            <a:off x="7311450" y="250433"/>
            <a:ext cx="4620355" cy="1236652"/>
          </a:xfrm>
          <a:prstGeom prst="roundRect">
            <a:avLst>
              <a:gd name="adj" fmla="val 4630"/>
            </a:avLst>
          </a:prstGeom>
          <a:solidFill>
            <a:schemeClr val="lt1"/>
          </a:solidFill>
          <a:ln w="25400" cap="flat" cmpd="sng">
            <a:solidFill>
              <a:srgbClr val="EC65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EC6500"/>
              </a:buClr>
              <a:buSzPts val="1800"/>
              <a:buFont typeface="Arial Rounded"/>
              <a:buNone/>
            </a:pPr>
            <a:r>
              <a:rPr lang="fr-FR" sz="1800" b="1">
                <a:solidFill>
                  <a:srgbClr val="EC6500"/>
                </a:solidFill>
                <a:latin typeface="Arial Rounded"/>
                <a:ea typeface="Arial Rounded"/>
                <a:cs typeface="Arial Rounded"/>
                <a:sym typeface="Arial Rounded"/>
              </a:rPr>
              <a:t>Interlocuteur</a:t>
            </a:r>
            <a:endParaRPr sz="1600" b="1">
              <a:solidFill>
                <a:srgbClr val="EC6500"/>
              </a:solidFill>
              <a:latin typeface="Arial Rounded"/>
              <a:ea typeface="Arial Rounded"/>
              <a:cs typeface="Arial Rounded"/>
              <a:sym typeface="Arial Rounded"/>
            </a:endParaRPr>
          </a:p>
          <a:p>
            <a:pPr marL="0" marR="0" lvl="0" indent="0" algn="l" rtl="0">
              <a:lnSpc>
                <a:spcPct val="90000"/>
              </a:lnSpc>
              <a:spcBef>
                <a:spcPts val="0"/>
              </a:spcBef>
              <a:spcAft>
                <a:spcPts val="0"/>
              </a:spcAft>
              <a:buClr>
                <a:schemeClr val="dk1"/>
              </a:buClr>
              <a:buSzPts val="1200"/>
              <a:buFont typeface="Arial Rounded"/>
              <a:buNone/>
            </a:pPr>
            <a:endParaRPr sz="1200" b="0">
              <a:solidFill>
                <a:schemeClr val="dk1"/>
              </a:solidFill>
              <a:latin typeface="Calibri"/>
              <a:ea typeface="Calibri"/>
              <a:cs typeface="Calibri"/>
              <a:sym typeface="Calibri"/>
            </a:endParaRPr>
          </a:p>
          <a:p>
            <a:pPr marL="0" marR="0" lvl="0" indent="0" algn="l" rtl="0">
              <a:lnSpc>
                <a:spcPct val="90000"/>
              </a:lnSpc>
              <a:spcBef>
                <a:spcPts val="0"/>
              </a:spcBef>
              <a:spcAft>
                <a:spcPts val="0"/>
              </a:spcAft>
              <a:buClr>
                <a:schemeClr val="dk1"/>
              </a:buClr>
              <a:buSzPts val="1200"/>
              <a:buFont typeface="Calibri"/>
              <a:buNone/>
            </a:pPr>
            <a:r>
              <a:rPr lang="fr-FR" sz="1200">
                <a:solidFill>
                  <a:schemeClr val="dk1"/>
                </a:solidFill>
                <a:latin typeface="Calibri"/>
                <a:ea typeface="Calibri"/>
                <a:cs typeface="Calibri"/>
                <a:sym typeface="Calibri"/>
              </a:rPr>
              <a:t>contact@hasc.fr</a:t>
            </a:r>
            <a:endParaRPr/>
          </a:p>
          <a:p>
            <a:pPr marL="0" marR="0" lvl="0" indent="0" algn="l" rtl="0">
              <a:lnSpc>
                <a:spcPct val="90000"/>
              </a:lnSpc>
              <a:spcBef>
                <a:spcPts val="0"/>
              </a:spcBef>
              <a:spcAft>
                <a:spcPts val="0"/>
              </a:spcAft>
              <a:buClr>
                <a:schemeClr val="dk1"/>
              </a:buClr>
              <a:buSzPts val="1200"/>
              <a:buFont typeface="Calibri"/>
              <a:buNone/>
            </a:pPr>
            <a:r>
              <a:rPr lang="fr-FR" sz="1200">
                <a:solidFill>
                  <a:schemeClr val="dk1"/>
                </a:solidFill>
                <a:latin typeface="Calibri"/>
                <a:ea typeface="Calibri"/>
                <a:cs typeface="Calibri"/>
                <a:sym typeface="Calibri"/>
              </a:rPr>
              <a:t>Julie Cherrier : </a:t>
            </a:r>
            <a:r>
              <a:rPr lang="fr-FR" sz="1200" b="0">
                <a:solidFill>
                  <a:schemeClr val="dk1"/>
                </a:solidFill>
                <a:latin typeface="Calibri"/>
                <a:ea typeface="Calibri"/>
                <a:cs typeface="Calibri"/>
                <a:sym typeface="Calibri"/>
              </a:rPr>
              <a:t>06 </a:t>
            </a:r>
            <a:r>
              <a:rPr lang="fr-FR" sz="1200">
                <a:solidFill>
                  <a:schemeClr val="dk1"/>
                </a:solidFill>
                <a:latin typeface="Calibri"/>
                <a:ea typeface="Calibri"/>
                <a:cs typeface="Calibri"/>
                <a:sym typeface="Calibri"/>
              </a:rPr>
              <a:t>45 33 01 61</a:t>
            </a:r>
            <a:endParaRPr/>
          </a:p>
        </p:txBody>
      </p:sp>
      <p:sp>
        <p:nvSpPr>
          <p:cNvPr id="165" name="Google Shape;165;p5"/>
          <p:cNvSpPr/>
          <p:nvPr/>
        </p:nvSpPr>
        <p:spPr>
          <a:xfrm>
            <a:off x="267629" y="1690433"/>
            <a:ext cx="1926931" cy="4914412"/>
          </a:xfrm>
          <a:prstGeom prst="roundRect">
            <a:avLst>
              <a:gd name="adj" fmla="val 5079"/>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1600"/>
              <a:buFont typeface="Arial Rounded"/>
              <a:buNone/>
            </a:pPr>
            <a:r>
              <a:rPr lang="fr-FR" sz="1600" b="1">
                <a:solidFill>
                  <a:schemeClr val="lt1"/>
                </a:solidFill>
                <a:latin typeface="Arial Rounded"/>
                <a:ea typeface="Arial Rounded"/>
                <a:cs typeface="Arial Rounded"/>
                <a:sym typeface="Arial Rounded"/>
              </a:rPr>
              <a:t>Qui est  HASC ? </a:t>
            </a:r>
            <a:endParaRPr/>
          </a:p>
          <a:p>
            <a:pPr marL="0" marR="0" lvl="0" indent="0" algn="just" rtl="0">
              <a:lnSpc>
                <a:spcPct val="90000"/>
              </a:lnSpc>
              <a:spcBef>
                <a:spcPts val="0"/>
              </a:spcBef>
              <a:spcAft>
                <a:spcPts val="0"/>
              </a:spcAft>
              <a:buClr>
                <a:schemeClr val="dk1"/>
              </a:buClr>
              <a:buSzPts val="1200"/>
              <a:buFont typeface="Arial Rounded"/>
              <a:buNone/>
            </a:pPr>
            <a:endParaRPr sz="1200" b="0">
              <a:solidFill>
                <a:schemeClr val="dk1"/>
              </a:solidFill>
              <a:latin typeface="Calibri"/>
              <a:ea typeface="Calibri"/>
              <a:cs typeface="Calibri"/>
              <a:sym typeface="Calibri"/>
            </a:endParaRPr>
          </a:p>
          <a:p>
            <a:pPr marL="0" marR="0" lvl="0" indent="0" algn="just" rtl="0">
              <a:lnSpc>
                <a:spcPct val="90000"/>
              </a:lnSpc>
              <a:spcBef>
                <a:spcPts val="0"/>
              </a:spcBef>
              <a:spcAft>
                <a:spcPts val="0"/>
              </a:spcAft>
              <a:buClr>
                <a:schemeClr val="dk1"/>
              </a:buClr>
              <a:buSzPts val="1200"/>
              <a:buFont typeface="Calibri"/>
              <a:buNone/>
            </a:pPr>
            <a:endParaRPr sz="1200">
              <a:solidFill>
                <a:schemeClr val="dk1"/>
              </a:solidFill>
              <a:latin typeface="Calibri"/>
              <a:ea typeface="Calibri"/>
              <a:cs typeface="Calibri"/>
              <a:sym typeface="Calibri"/>
            </a:endParaRPr>
          </a:p>
          <a:p>
            <a:pPr marL="0" marR="0" lvl="0" indent="0" algn="l" rtl="0">
              <a:lnSpc>
                <a:spcPct val="90000"/>
              </a:lnSpc>
              <a:spcBef>
                <a:spcPts val="0"/>
              </a:spcBef>
              <a:spcAft>
                <a:spcPts val="0"/>
              </a:spcAft>
              <a:buClr>
                <a:schemeClr val="dk1"/>
              </a:buClr>
              <a:buSzPts val="1200"/>
              <a:buFont typeface="Calibri"/>
              <a:buNone/>
            </a:pPr>
            <a:r>
              <a:rPr lang="fr-FR" sz="1100" b="1">
                <a:solidFill>
                  <a:schemeClr val="dk1"/>
                </a:solidFill>
                <a:latin typeface="Arial Rounded"/>
                <a:ea typeface="Arial Rounded"/>
                <a:cs typeface="Arial Rounded"/>
                <a:sym typeface="Arial Rounded"/>
              </a:rPr>
              <a:t>HASC, le Handicap Au Service des Compétences est un Cabinet de conseil et un OF certifié QUALIOPI, co-fondé par 3 expertes, elles- mêmes (Statut TIH, déductible de l’OETH) en situation de handicap !</a:t>
            </a:r>
            <a:endParaRPr sz="1100" b="1">
              <a:solidFill>
                <a:schemeClr val="dk1"/>
              </a:solidFill>
              <a:latin typeface="Arial Rounded"/>
              <a:ea typeface="Arial Rounded"/>
              <a:cs typeface="Arial Rounded"/>
              <a:sym typeface="Arial Rounded"/>
            </a:endParaRPr>
          </a:p>
          <a:p>
            <a:pPr marL="0" marR="0" lvl="0" indent="0" algn="l" rtl="0">
              <a:lnSpc>
                <a:spcPct val="90000"/>
              </a:lnSpc>
              <a:spcBef>
                <a:spcPts val="0"/>
              </a:spcBef>
              <a:spcAft>
                <a:spcPts val="0"/>
              </a:spcAft>
              <a:buClr>
                <a:schemeClr val="dk1"/>
              </a:buClr>
              <a:buSzPts val="1200"/>
              <a:buFont typeface="Calibri"/>
              <a:buNone/>
            </a:pPr>
            <a:r>
              <a:rPr lang="fr-FR" sz="1100" b="1">
                <a:solidFill>
                  <a:schemeClr val="dk1"/>
                </a:solidFill>
                <a:latin typeface="Arial Rounded"/>
                <a:ea typeface="Arial Rounded"/>
                <a:cs typeface="Arial Rounded"/>
                <a:sym typeface="Arial Rounded"/>
              </a:rPr>
              <a:t>Structure de l’ESS, HASC propose aux entreprises des solutions d’inclusion contemporaines véhiculant un message positif basé sur la valorisation des compétences des Travailleurs Handicapés. </a:t>
            </a:r>
            <a:endParaRPr sz="1100" b="1">
              <a:solidFill>
                <a:schemeClr val="dk1"/>
              </a:solidFill>
              <a:latin typeface="Arial Rounded"/>
              <a:ea typeface="Arial Rounded"/>
              <a:cs typeface="Arial Rounded"/>
              <a:sym typeface="Arial Rounded"/>
            </a:endParaRPr>
          </a:p>
          <a:p>
            <a:pPr marL="0" marR="0" lvl="0" indent="0" algn="l" rtl="0">
              <a:lnSpc>
                <a:spcPct val="90000"/>
              </a:lnSpc>
              <a:spcBef>
                <a:spcPts val="0"/>
              </a:spcBef>
              <a:spcAft>
                <a:spcPts val="0"/>
              </a:spcAft>
              <a:buClr>
                <a:schemeClr val="dk1"/>
              </a:buClr>
              <a:buSzPts val="1200"/>
              <a:buFont typeface="Calibri"/>
              <a:buNone/>
            </a:pPr>
            <a:endParaRPr sz="1100" b="1">
              <a:solidFill>
                <a:schemeClr val="dk1"/>
              </a:solidFill>
              <a:latin typeface="Arial Rounded"/>
              <a:ea typeface="Arial Rounded"/>
              <a:cs typeface="Arial Rounded"/>
              <a:sym typeface="Arial Rounded"/>
            </a:endParaRPr>
          </a:p>
          <a:p>
            <a:pPr marL="0" marR="0" lvl="0" indent="0" algn="l" rtl="0">
              <a:lnSpc>
                <a:spcPct val="90000"/>
              </a:lnSpc>
              <a:spcBef>
                <a:spcPts val="0"/>
              </a:spcBef>
              <a:spcAft>
                <a:spcPts val="0"/>
              </a:spcAft>
              <a:buClr>
                <a:schemeClr val="dk1"/>
              </a:buClr>
              <a:buSzPts val="1200"/>
              <a:buFont typeface="Calibri"/>
              <a:buNone/>
            </a:pPr>
            <a:r>
              <a:rPr lang="fr-FR" sz="1100" b="1">
                <a:solidFill>
                  <a:schemeClr val="dk1"/>
                </a:solidFill>
                <a:latin typeface="Arial Rounded"/>
                <a:ea typeface="Arial Rounded"/>
                <a:cs typeface="Arial Rounded"/>
                <a:sym typeface="Arial Rounded"/>
              </a:rPr>
              <a:t>Nos actions présentielles</a:t>
            </a:r>
            <a:endParaRPr sz="1200">
              <a:solidFill>
                <a:schemeClr val="dk1"/>
              </a:solidFill>
              <a:latin typeface="Calibri"/>
              <a:ea typeface="Calibri"/>
              <a:cs typeface="Calibri"/>
              <a:sym typeface="Calibri"/>
            </a:endParaRPr>
          </a:p>
          <a:p>
            <a:pPr marL="0" marR="0" lvl="0" indent="0" algn="l" rtl="0">
              <a:lnSpc>
                <a:spcPct val="90000"/>
              </a:lnSpc>
              <a:spcBef>
                <a:spcPts val="0"/>
              </a:spcBef>
              <a:spcAft>
                <a:spcPts val="0"/>
              </a:spcAft>
              <a:buClr>
                <a:schemeClr val="dk1"/>
              </a:buClr>
              <a:buSzPts val="1200"/>
              <a:buFont typeface="Calibri"/>
              <a:buNone/>
            </a:pPr>
            <a:r>
              <a:rPr lang="fr-FR" sz="1100" b="1">
                <a:solidFill>
                  <a:schemeClr val="dk1"/>
                </a:solidFill>
                <a:latin typeface="Arial Rounded"/>
                <a:ea typeface="Arial Rounded"/>
                <a:cs typeface="Arial Rounded"/>
                <a:sym typeface="Arial Rounded"/>
              </a:rPr>
              <a:t> et digitales : </a:t>
            </a:r>
            <a:endParaRPr sz="1100" b="1">
              <a:solidFill>
                <a:schemeClr val="dk1"/>
              </a:solidFill>
              <a:latin typeface="Arial Rounded"/>
              <a:ea typeface="Arial Rounded"/>
              <a:cs typeface="Arial Rounded"/>
              <a:sym typeface="Arial Rounded"/>
            </a:endParaRPr>
          </a:p>
          <a:p>
            <a:pPr marL="457200" marR="0" lvl="0" indent="-298450" algn="l" rtl="0">
              <a:lnSpc>
                <a:spcPct val="90000"/>
              </a:lnSpc>
              <a:spcBef>
                <a:spcPts val="0"/>
              </a:spcBef>
              <a:spcAft>
                <a:spcPts val="0"/>
              </a:spcAft>
              <a:buClr>
                <a:schemeClr val="dk1"/>
              </a:buClr>
              <a:buSzPts val="1100"/>
              <a:buFont typeface="Arial Rounded"/>
              <a:buChar char="●"/>
            </a:pPr>
            <a:r>
              <a:rPr lang="fr-FR" sz="1100" b="1">
                <a:solidFill>
                  <a:schemeClr val="dk1"/>
                </a:solidFill>
                <a:latin typeface="Arial Rounded"/>
                <a:ea typeface="Arial Rounded"/>
                <a:cs typeface="Arial Rounded"/>
                <a:sym typeface="Arial Rounded"/>
              </a:rPr>
              <a:t>Conseil</a:t>
            </a:r>
            <a:endParaRPr sz="1100" b="1">
              <a:solidFill>
                <a:schemeClr val="dk1"/>
              </a:solidFill>
              <a:latin typeface="Arial Rounded"/>
              <a:ea typeface="Arial Rounded"/>
              <a:cs typeface="Arial Rounded"/>
              <a:sym typeface="Arial Rounded"/>
            </a:endParaRPr>
          </a:p>
          <a:p>
            <a:pPr marL="457200" marR="0" lvl="0" indent="-298450" algn="l" rtl="0">
              <a:lnSpc>
                <a:spcPct val="90000"/>
              </a:lnSpc>
              <a:spcBef>
                <a:spcPts val="0"/>
              </a:spcBef>
              <a:spcAft>
                <a:spcPts val="0"/>
              </a:spcAft>
              <a:buClr>
                <a:schemeClr val="dk1"/>
              </a:buClr>
              <a:buSzPts val="1100"/>
              <a:buFont typeface="Arial Rounded"/>
              <a:buChar char="●"/>
            </a:pPr>
            <a:r>
              <a:rPr lang="fr-FR" sz="1100" b="1">
                <a:solidFill>
                  <a:schemeClr val="dk1"/>
                </a:solidFill>
                <a:latin typeface="Arial Rounded"/>
                <a:ea typeface="Arial Rounded"/>
                <a:cs typeface="Arial Rounded"/>
                <a:sym typeface="Arial Rounded"/>
              </a:rPr>
              <a:t>Sensibilisation</a:t>
            </a:r>
            <a:endParaRPr sz="1100" b="1">
              <a:solidFill>
                <a:schemeClr val="dk1"/>
              </a:solidFill>
              <a:latin typeface="Arial Rounded"/>
              <a:ea typeface="Arial Rounded"/>
              <a:cs typeface="Arial Rounded"/>
              <a:sym typeface="Arial Rounded"/>
            </a:endParaRPr>
          </a:p>
          <a:p>
            <a:pPr marL="457200" marR="0" lvl="0" indent="-298450" algn="l" rtl="0">
              <a:lnSpc>
                <a:spcPct val="90000"/>
              </a:lnSpc>
              <a:spcBef>
                <a:spcPts val="0"/>
              </a:spcBef>
              <a:spcAft>
                <a:spcPts val="0"/>
              </a:spcAft>
              <a:buClr>
                <a:schemeClr val="dk1"/>
              </a:buClr>
              <a:buSzPts val="1100"/>
              <a:buFont typeface="Arial Rounded"/>
              <a:buChar char="●"/>
            </a:pPr>
            <a:r>
              <a:rPr lang="fr-FR" sz="1100" b="1">
                <a:solidFill>
                  <a:schemeClr val="dk1"/>
                </a:solidFill>
                <a:latin typeface="Arial Rounded"/>
                <a:ea typeface="Arial Rounded"/>
                <a:cs typeface="Arial Rounded"/>
                <a:sym typeface="Arial Rounded"/>
              </a:rPr>
              <a:t>Formation</a:t>
            </a:r>
            <a:endParaRPr sz="1100" b="1">
              <a:solidFill>
                <a:schemeClr val="dk1"/>
              </a:solidFill>
              <a:latin typeface="Arial Rounded"/>
              <a:ea typeface="Arial Rounded"/>
              <a:cs typeface="Arial Rounded"/>
              <a:sym typeface="Arial Rounded"/>
            </a:endParaRPr>
          </a:p>
          <a:p>
            <a:pPr marL="457200" marR="0" lvl="0" indent="-304800" algn="l" rtl="0">
              <a:lnSpc>
                <a:spcPct val="90000"/>
              </a:lnSpc>
              <a:spcBef>
                <a:spcPts val="0"/>
              </a:spcBef>
              <a:spcAft>
                <a:spcPts val="0"/>
              </a:spcAft>
              <a:buClr>
                <a:schemeClr val="dk1"/>
              </a:buClr>
              <a:buSzPts val="1200"/>
              <a:buFont typeface="Arial Rounded"/>
              <a:buChar char="●"/>
            </a:pPr>
            <a:r>
              <a:rPr lang="fr-FR" sz="1100" b="1">
                <a:solidFill>
                  <a:schemeClr val="dk1"/>
                </a:solidFill>
                <a:latin typeface="Arial Rounded"/>
                <a:ea typeface="Arial Rounded"/>
                <a:cs typeface="Arial Rounded"/>
                <a:sym typeface="Arial Rounded"/>
              </a:rPr>
              <a:t>Communication</a:t>
            </a:r>
            <a:r>
              <a:rPr lang="fr-FR" sz="1200" b="1">
                <a:solidFill>
                  <a:schemeClr val="dk1"/>
                </a:solidFill>
                <a:latin typeface="Arial Rounded"/>
                <a:ea typeface="Arial Rounded"/>
                <a:cs typeface="Arial Rounded"/>
                <a:sym typeface="Arial Rounded"/>
              </a:rPr>
              <a:t/>
            </a:r>
            <a:br>
              <a:rPr lang="fr-FR" sz="1200" b="1">
                <a:solidFill>
                  <a:schemeClr val="dk1"/>
                </a:solidFill>
                <a:latin typeface="Arial Rounded"/>
                <a:ea typeface="Arial Rounded"/>
                <a:cs typeface="Arial Rounded"/>
                <a:sym typeface="Arial Rounded"/>
              </a:rPr>
            </a:br>
            <a:endParaRPr sz="1200" b="0">
              <a:solidFill>
                <a:schemeClr val="dk1"/>
              </a:solidFill>
              <a:latin typeface="Calibri"/>
              <a:ea typeface="Calibri"/>
              <a:cs typeface="Calibri"/>
              <a:sym typeface="Calibri"/>
            </a:endParaRPr>
          </a:p>
        </p:txBody>
      </p:sp>
      <p:sp>
        <p:nvSpPr>
          <p:cNvPr id="166" name="Google Shape;166;p5"/>
          <p:cNvSpPr txBox="1"/>
          <p:nvPr/>
        </p:nvSpPr>
        <p:spPr>
          <a:xfrm>
            <a:off x="2502751" y="1690433"/>
            <a:ext cx="4664400" cy="2818800"/>
          </a:xfrm>
          <a:prstGeom prst="rect">
            <a:avLst/>
          </a:prstGeom>
          <a:solidFill>
            <a:srgbClr val="5F1265"/>
          </a:solidFill>
          <a:ln>
            <a:noFill/>
          </a:ln>
        </p:spPr>
        <p:txBody>
          <a:bodyPr spcFirstLastPara="1" wrap="square" lIns="108000" tIns="108000" rIns="108000" bIns="108000" anchor="t" anchorCtr="0">
            <a:noAutofit/>
          </a:bodyPr>
          <a:lstStyle/>
          <a:p>
            <a:pPr marL="0" marR="0" lvl="0" indent="0" algn="l" rtl="0">
              <a:lnSpc>
                <a:spcPct val="90000"/>
              </a:lnSpc>
              <a:spcBef>
                <a:spcPts val="0"/>
              </a:spcBef>
              <a:spcAft>
                <a:spcPts val="0"/>
              </a:spcAft>
              <a:buClr>
                <a:schemeClr val="lt1"/>
              </a:buClr>
              <a:buSzPts val="1600"/>
              <a:buFont typeface="Arial"/>
              <a:buNone/>
            </a:pPr>
            <a:r>
              <a:rPr lang="fr-FR" sz="1600" b="1">
                <a:solidFill>
                  <a:schemeClr val="lt1"/>
                </a:solidFill>
                <a:latin typeface="Arial Rounded"/>
                <a:ea typeface="Arial Rounded"/>
                <a:cs typeface="Arial Rounded"/>
                <a:sym typeface="Arial Rounded"/>
              </a:rPr>
              <a:t>La Mission Spéciale !</a:t>
            </a:r>
            <a:endParaRPr sz="1100" b="0">
              <a:solidFill>
                <a:schemeClr val="lt1"/>
              </a:solidFill>
              <a:latin typeface="Calibri"/>
              <a:ea typeface="Calibri"/>
              <a:cs typeface="Calibri"/>
              <a:sym typeface="Calibri"/>
            </a:endParaRPr>
          </a:p>
          <a:p>
            <a:pPr marL="0" marR="0" lvl="0" indent="0" algn="l" rtl="0">
              <a:lnSpc>
                <a:spcPct val="90000"/>
              </a:lnSpc>
              <a:spcBef>
                <a:spcPts val="1000"/>
              </a:spcBef>
              <a:spcAft>
                <a:spcPts val="0"/>
              </a:spcAft>
              <a:buClr>
                <a:schemeClr val="lt1"/>
              </a:buClr>
              <a:buSzPts val="1100"/>
              <a:buFont typeface="Arial"/>
              <a:buNone/>
            </a:pPr>
            <a:r>
              <a:rPr lang="fr-FR" sz="1100">
                <a:solidFill>
                  <a:schemeClr val="lt1"/>
                </a:solidFill>
                <a:latin typeface="Calibri"/>
                <a:ea typeface="Calibri"/>
                <a:cs typeface="Calibri"/>
                <a:sym typeface="Calibri"/>
              </a:rPr>
              <a:t>Prenez place à bord de la navette pour </a:t>
            </a:r>
            <a:r>
              <a:rPr lang="fr-FR" sz="1100" b="1">
                <a:solidFill>
                  <a:schemeClr val="lt1"/>
                </a:solidFill>
                <a:latin typeface="Calibri"/>
                <a:ea typeface="Calibri"/>
                <a:cs typeface="Calibri"/>
                <a:sym typeface="Calibri"/>
              </a:rPr>
              <a:t>devenir un  développeur de bienveillance</a:t>
            </a:r>
            <a:r>
              <a:rPr lang="fr-FR" sz="1100">
                <a:solidFill>
                  <a:schemeClr val="lt1"/>
                </a:solidFill>
                <a:latin typeface="Calibri"/>
                <a:ea typeface="Calibri"/>
                <a:cs typeface="Calibri"/>
                <a:sym typeface="Calibri"/>
              </a:rPr>
              <a:t> sur un parcours galactique avec le Commandant cosmo loutre !</a:t>
            </a:r>
            <a:endParaRPr sz="1100">
              <a:solidFill>
                <a:schemeClr val="lt1"/>
              </a:solidFill>
              <a:latin typeface="Calibri"/>
              <a:ea typeface="Calibri"/>
              <a:cs typeface="Calibri"/>
              <a:sym typeface="Calibri"/>
            </a:endParaRPr>
          </a:p>
          <a:p>
            <a:pPr marL="0" marR="0" lvl="0" indent="0" algn="just" rtl="0">
              <a:lnSpc>
                <a:spcPct val="90000"/>
              </a:lnSpc>
              <a:spcBef>
                <a:spcPts val="1000"/>
              </a:spcBef>
              <a:spcAft>
                <a:spcPts val="0"/>
              </a:spcAft>
              <a:buClr>
                <a:schemeClr val="lt1"/>
              </a:buClr>
              <a:buSzPts val="1100"/>
              <a:buFont typeface="Arial"/>
              <a:buNone/>
            </a:pPr>
            <a:r>
              <a:rPr lang="fr-FR" sz="1100">
                <a:solidFill>
                  <a:schemeClr val="lt1"/>
                </a:solidFill>
                <a:latin typeface="Calibri"/>
                <a:ea typeface="Calibri"/>
                <a:cs typeface="Calibri"/>
                <a:sym typeface="Calibri"/>
              </a:rPr>
              <a:t>Appréhendons le handicap en milieu de travail sous l’angle de notre posture à l’égard de nos collègues en situation de santé fragilisée. </a:t>
            </a:r>
            <a:endParaRPr sz="1100">
              <a:solidFill>
                <a:schemeClr val="lt1"/>
              </a:solidFill>
              <a:latin typeface="Calibri"/>
              <a:ea typeface="Calibri"/>
              <a:cs typeface="Calibri"/>
              <a:sym typeface="Calibri"/>
            </a:endParaRPr>
          </a:p>
          <a:p>
            <a:pPr marL="0" marR="0" lvl="0" indent="0" algn="just" rtl="0">
              <a:lnSpc>
                <a:spcPct val="90000"/>
              </a:lnSpc>
              <a:spcBef>
                <a:spcPts val="1000"/>
              </a:spcBef>
              <a:spcAft>
                <a:spcPts val="0"/>
              </a:spcAft>
              <a:buClr>
                <a:schemeClr val="lt1"/>
              </a:buClr>
              <a:buSzPts val="1100"/>
              <a:buFont typeface="Arial"/>
              <a:buNone/>
            </a:pPr>
            <a:r>
              <a:rPr lang="fr-FR" sz="1100">
                <a:solidFill>
                  <a:schemeClr val="lt1"/>
                </a:solidFill>
                <a:latin typeface="Calibri"/>
                <a:ea typeface="Calibri"/>
                <a:cs typeface="Calibri"/>
                <a:sym typeface="Calibri"/>
              </a:rPr>
              <a:t>La Mission Spéciale est une action de sensibilisation au handicap, en milieu professionnel, disponible à distance et en présentiel, d’1h00 chrono’ ayant pour objectif d’améliorer la cohésion des équipes dans un but de Co. </a:t>
            </a:r>
            <a:endParaRPr sz="1100">
              <a:solidFill>
                <a:schemeClr val="lt1"/>
              </a:solidFill>
              <a:latin typeface="Calibri"/>
              <a:ea typeface="Calibri"/>
              <a:cs typeface="Calibri"/>
              <a:sym typeface="Calibri"/>
            </a:endParaRPr>
          </a:p>
          <a:p>
            <a:pPr marL="457200" marR="0" lvl="0" indent="-298450" algn="just" rtl="0">
              <a:lnSpc>
                <a:spcPct val="90000"/>
              </a:lnSpc>
              <a:spcBef>
                <a:spcPts val="1000"/>
              </a:spcBef>
              <a:spcAft>
                <a:spcPts val="0"/>
              </a:spcAft>
              <a:buClr>
                <a:schemeClr val="lt1"/>
              </a:buClr>
              <a:buSzPts val="1100"/>
              <a:buFont typeface="Calibri"/>
              <a:buChar char="●"/>
            </a:pPr>
            <a:r>
              <a:rPr lang="fr-FR" sz="1100">
                <a:solidFill>
                  <a:schemeClr val="lt1"/>
                </a:solidFill>
                <a:latin typeface="Calibri"/>
                <a:ea typeface="Calibri"/>
                <a:cs typeface="Calibri"/>
                <a:sym typeface="Calibri"/>
              </a:rPr>
              <a:t>2 Animateurs experts et eux-mêmes en situation de handicap</a:t>
            </a:r>
            <a:endParaRPr sz="1100">
              <a:solidFill>
                <a:schemeClr val="lt1"/>
              </a:solidFill>
              <a:latin typeface="Calibri"/>
              <a:ea typeface="Calibri"/>
              <a:cs typeface="Calibri"/>
              <a:sym typeface="Calibri"/>
            </a:endParaRPr>
          </a:p>
          <a:p>
            <a:pPr marL="457200" marR="0" lvl="0" indent="-298450" algn="just" rtl="0">
              <a:lnSpc>
                <a:spcPct val="90000"/>
              </a:lnSpc>
              <a:spcBef>
                <a:spcPts val="0"/>
              </a:spcBef>
              <a:spcAft>
                <a:spcPts val="0"/>
              </a:spcAft>
              <a:buClr>
                <a:schemeClr val="lt1"/>
              </a:buClr>
              <a:buSzPts val="1100"/>
              <a:buFont typeface="Calibri"/>
              <a:buChar char="●"/>
            </a:pPr>
            <a:r>
              <a:rPr lang="fr-FR" sz="1100">
                <a:solidFill>
                  <a:schemeClr val="lt1"/>
                </a:solidFill>
                <a:latin typeface="Calibri"/>
                <a:ea typeface="Calibri"/>
                <a:cs typeface="Calibri"/>
                <a:sym typeface="Calibri"/>
              </a:rPr>
              <a:t>1 Support pédagogique ludique + outils digitaux interactifs</a:t>
            </a:r>
            <a:endParaRPr sz="1100">
              <a:solidFill>
                <a:schemeClr val="lt1"/>
              </a:solidFill>
              <a:latin typeface="Calibri"/>
              <a:ea typeface="Calibri"/>
              <a:cs typeface="Calibri"/>
              <a:sym typeface="Calibri"/>
            </a:endParaRPr>
          </a:p>
          <a:p>
            <a:pPr marL="457200" marR="0" lvl="0" indent="-298450" algn="just" rtl="0">
              <a:lnSpc>
                <a:spcPct val="90000"/>
              </a:lnSpc>
              <a:spcBef>
                <a:spcPts val="0"/>
              </a:spcBef>
              <a:spcAft>
                <a:spcPts val="0"/>
              </a:spcAft>
              <a:buClr>
                <a:schemeClr val="lt1"/>
              </a:buClr>
              <a:buSzPts val="1100"/>
              <a:buFont typeface="Calibri"/>
              <a:buChar char="●"/>
            </a:pPr>
            <a:r>
              <a:rPr lang="fr-FR" sz="1100">
                <a:solidFill>
                  <a:schemeClr val="lt1"/>
                </a:solidFill>
                <a:latin typeface="Calibri"/>
                <a:ea typeface="Calibri"/>
                <a:cs typeface="Calibri"/>
                <a:sym typeface="Calibri"/>
              </a:rPr>
              <a:t>3 Ateliers </a:t>
            </a:r>
            <a:endParaRPr sz="1100">
              <a:solidFill>
                <a:schemeClr val="lt1"/>
              </a:solidFill>
              <a:latin typeface="Calibri"/>
              <a:ea typeface="Calibri"/>
              <a:cs typeface="Calibri"/>
              <a:sym typeface="Calibri"/>
            </a:endParaRPr>
          </a:p>
          <a:p>
            <a:pPr marL="457200" marR="0" lvl="0" indent="-298450" algn="just" rtl="0">
              <a:lnSpc>
                <a:spcPct val="90000"/>
              </a:lnSpc>
              <a:spcBef>
                <a:spcPts val="0"/>
              </a:spcBef>
              <a:spcAft>
                <a:spcPts val="0"/>
              </a:spcAft>
              <a:buClr>
                <a:schemeClr val="lt1"/>
              </a:buClr>
              <a:buSzPts val="1100"/>
              <a:buFont typeface="Calibri"/>
              <a:buChar char="●"/>
            </a:pPr>
            <a:r>
              <a:rPr lang="fr-FR" sz="1100">
                <a:solidFill>
                  <a:schemeClr val="lt1"/>
                </a:solidFill>
                <a:latin typeface="Calibri"/>
                <a:ea typeface="Calibri"/>
                <a:cs typeface="Calibri"/>
                <a:sym typeface="Calibri"/>
              </a:rPr>
              <a:t>Goodies</a:t>
            </a:r>
            <a:endParaRPr sz="1100">
              <a:solidFill>
                <a:schemeClr val="lt1"/>
              </a:solidFill>
              <a:latin typeface="Calibri"/>
              <a:ea typeface="Calibri"/>
              <a:cs typeface="Calibri"/>
              <a:sym typeface="Calibri"/>
            </a:endParaRPr>
          </a:p>
          <a:p>
            <a:pPr marL="0" marR="0" lvl="0" indent="0" algn="just" rtl="0">
              <a:lnSpc>
                <a:spcPct val="90000"/>
              </a:lnSpc>
              <a:spcBef>
                <a:spcPts val="1000"/>
              </a:spcBef>
              <a:spcAft>
                <a:spcPts val="0"/>
              </a:spcAft>
              <a:buNone/>
            </a:pPr>
            <a:endParaRPr sz="1100">
              <a:solidFill>
                <a:schemeClr val="lt1"/>
              </a:solidFill>
              <a:latin typeface="Calibri"/>
              <a:ea typeface="Calibri"/>
              <a:cs typeface="Calibri"/>
              <a:sym typeface="Calibri"/>
            </a:endParaRPr>
          </a:p>
          <a:p>
            <a:pPr marL="0" marR="0" lvl="0" indent="0" algn="just" rtl="0">
              <a:lnSpc>
                <a:spcPct val="90000"/>
              </a:lnSpc>
              <a:spcBef>
                <a:spcPts val="1000"/>
              </a:spcBef>
              <a:spcAft>
                <a:spcPts val="0"/>
              </a:spcAft>
              <a:buNone/>
            </a:pPr>
            <a:endParaRPr sz="1100">
              <a:solidFill>
                <a:schemeClr val="lt1"/>
              </a:solidFill>
              <a:latin typeface="Calibri"/>
              <a:ea typeface="Calibri"/>
              <a:cs typeface="Calibri"/>
              <a:sym typeface="Calibri"/>
            </a:endParaRPr>
          </a:p>
          <a:p>
            <a:pPr marL="0" marR="0" lvl="0" indent="0" algn="just" rtl="0">
              <a:lnSpc>
                <a:spcPct val="90000"/>
              </a:lnSpc>
              <a:spcBef>
                <a:spcPts val="1000"/>
              </a:spcBef>
              <a:spcAft>
                <a:spcPts val="0"/>
              </a:spcAft>
              <a:buNone/>
            </a:pPr>
            <a:endParaRPr sz="1100">
              <a:solidFill>
                <a:schemeClr val="lt1"/>
              </a:solidFill>
              <a:latin typeface="Calibri"/>
              <a:ea typeface="Calibri"/>
              <a:cs typeface="Calibri"/>
              <a:sym typeface="Calibri"/>
            </a:endParaRPr>
          </a:p>
          <a:p>
            <a:pPr marL="0" marR="0" lvl="0" indent="0" algn="just" rtl="0">
              <a:lnSpc>
                <a:spcPct val="90000"/>
              </a:lnSpc>
              <a:spcBef>
                <a:spcPts val="1000"/>
              </a:spcBef>
              <a:spcAft>
                <a:spcPts val="0"/>
              </a:spcAft>
              <a:buNone/>
            </a:pPr>
            <a:endParaRPr sz="1100">
              <a:solidFill>
                <a:schemeClr val="lt1"/>
              </a:solidFill>
              <a:latin typeface="Calibri"/>
              <a:ea typeface="Calibri"/>
              <a:cs typeface="Calibri"/>
              <a:sym typeface="Calibri"/>
            </a:endParaRPr>
          </a:p>
          <a:p>
            <a:pPr marL="0" marR="0" lvl="0" indent="0" algn="just" rtl="0">
              <a:lnSpc>
                <a:spcPct val="90000"/>
              </a:lnSpc>
              <a:spcBef>
                <a:spcPts val="1000"/>
              </a:spcBef>
              <a:spcAft>
                <a:spcPts val="0"/>
              </a:spcAft>
              <a:buNone/>
            </a:pPr>
            <a:r>
              <a:rPr lang="fr-FR" sz="1100">
                <a:solidFill>
                  <a:schemeClr val="lt1"/>
                </a:solidFill>
                <a:latin typeface="Calibri"/>
                <a:ea typeface="Calibri"/>
                <a:cs typeface="Calibri"/>
                <a:sym typeface="Calibri"/>
              </a:rPr>
              <a:t>Prenez place à bord de la navette !</a:t>
            </a:r>
            <a:endParaRPr sz="1100">
              <a:solidFill>
                <a:schemeClr val="lt1"/>
              </a:solidFill>
              <a:latin typeface="Calibri"/>
              <a:ea typeface="Calibri"/>
              <a:cs typeface="Calibri"/>
              <a:sym typeface="Calibri"/>
            </a:endParaRPr>
          </a:p>
          <a:p>
            <a:pPr marL="0" marR="0" lvl="0" indent="0" algn="just" rtl="0">
              <a:lnSpc>
                <a:spcPct val="90000"/>
              </a:lnSpc>
              <a:spcBef>
                <a:spcPts val="1000"/>
              </a:spcBef>
              <a:spcAft>
                <a:spcPts val="0"/>
              </a:spcAft>
              <a:buNone/>
            </a:pPr>
            <a:r>
              <a:rPr lang="fr-FR" sz="1100">
                <a:solidFill>
                  <a:schemeClr val="lt1"/>
                </a:solidFill>
                <a:latin typeface="Calibri"/>
                <a:ea typeface="Calibri"/>
                <a:cs typeface="Calibri"/>
                <a:sym typeface="Calibri"/>
              </a:rPr>
              <a:t>Notre équipage vous attendent</a:t>
            </a:r>
            <a:endParaRPr sz="1100">
              <a:solidFill>
                <a:schemeClr val="lt1"/>
              </a:solidFill>
              <a:latin typeface="Calibri"/>
              <a:ea typeface="Calibri"/>
              <a:cs typeface="Calibri"/>
              <a:sym typeface="Calibri"/>
            </a:endParaRPr>
          </a:p>
          <a:p>
            <a:pPr marL="0" marR="0" lvl="0" indent="0" algn="just" rtl="0">
              <a:lnSpc>
                <a:spcPct val="90000"/>
              </a:lnSpc>
              <a:spcBef>
                <a:spcPts val="1000"/>
              </a:spcBef>
              <a:spcAft>
                <a:spcPts val="0"/>
              </a:spcAft>
              <a:buNone/>
            </a:pPr>
            <a:r>
              <a:rPr lang="fr-FR" sz="1100">
                <a:solidFill>
                  <a:schemeClr val="lt1"/>
                </a:solidFill>
                <a:latin typeface="Calibri"/>
                <a:ea typeface="Calibri"/>
                <a:cs typeface="Calibri"/>
                <a:sym typeface="Calibri"/>
              </a:rPr>
              <a:t>sur la version Démo                           </a:t>
            </a:r>
            <a:endParaRPr sz="1100">
              <a:solidFill>
                <a:schemeClr val="lt1"/>
              </a:solidFill>
              <a:latin typeface="Calibri"/>
              <a:ea typeface="Calibri"/>
              <a:cs typeface="Calibri"/>
              <a:sym typeface="Calibri"/>
            </a:endParaRPr>
          </a:p>
          <a:p>
            <a:pPr marL="0" marR="0" lvl="0" indent="0" algn="just" rtl="0">
              <a:lnSpc>
                <a:spcPct val="90000"/>
              </a:lnSpc>
              <a:spcBef>
                <a:spcPts val="1000"/>
              </a:spcBef>
              <a:spcAft>
                <a:spcPts val="0"/>
              </a:spcAft>
              <a:buNone/>
            </a:pPr>
            <a:r>
              <a:rPr lang="fr-FR" sz="1100">
                <a:solidFill>
                  <a:schemeClr val="lt1"/>
                </a:solidFill>
                <a:latin typeface="Calibri"/>
                <a:ea typeface="Calibri"/>
                <a:cs typeface="Calibri"/>
                <a:sym typeface="Calibri"/>
              </a:rPr>
              <a:t> le 3 mars à 15h00 !</a:t>
            </a:r>
            <a:endParaRPr sz="1100">
              <a:solidFill>
                <a:schemeClr val="lt1"/>
              </a:solidFill>
              <a:latin typeface="Calibri"/>
              <a:ea typeface="Calibri"/>
              <a:cs typeface="Calibri"/>
              <a:sym typeface="Calibri"/>
            </a:endParaRPr>
          </a:p>
        </p:txBody>
      </p:sp>
      <p:sp>
        <p:nvSpPr>
          <p:cNvPr id="167" name="Google Shape;167;p5"/>
          <p:cNvSpPr txBox="1"/>
          <p:nvPr/>
        </p:nvSpPr>
        <p:spPr>
          <a:xfrm>
            <a:off x="7311450" y="1690432"/>
            <a:ext cx="4664276" cy="2818688"/>
          </a:xfrm>
          <a:prstGeom prst="rect">
            <a:avLst/>
          </a:prstGeom>
          <a:solidFill>
            <a:srgbClr val="EC6500"/>
          </a:solidFill>
          <a:ln>
            <a:noFill/>
          </a:ln>
        </p:spPr>
        <p:txBody>
          <a:bodyPr spcFirstLastPara="1" wrap="square" lIns="108000" tIns="108000" rIns="108000" bIns="108000" anchor="t" anchorCtr="0">
            <a:noAutofit/>
          </a:bodyPr>
          <a:lstStyle/>
          <a:p>
            <a:pPr marL="0" marR="0" lvl="0" indent="0" algn="l" rtl="0">
              <a:lnSpc>
                <a:spcPct val="90000"/>
              </a:lnSpc>
              <a:spcBef>
                <a:spcPts val="0"/>
              </a:spcBef>
              <a:spcAft>
                <a:spcPts val="0"/>
              </a:spcAft>
              <a:buClr>
                <a:schemeClr val="lt1"/>
              </a:buClr>
              <a:buSzPts val="1600"/>
              <a:buFont typeface="Arial"/>
              <a:buNone/>
            </a:pPr>
            <a:r>
              <a:rPr lang="fr-FR" sz="1600" b="1">
                <a:solidFill>
                  <a:schemeClr val="lt1"/>
                </a:solidFill>
                <a:latin typeface="Arial Rounded"/>
                <a:ea typeface="Arial Rounded"/>
                <a:cs typeface="Arial Rounded"/>
                <a:sym typeface="Arial Rounded"/>
              </a:rPr>
              <a:t>PANDA-CHI !</a:t>
            </a:r>
            <a:endParaRPr sz="1600" b="1">
              <a:solidFill>
                <a:schemeClr val="lt1"/>
              </a:solidFill>
              <a:latin typeface="Calibri"/>
              <a:ea typeface="Calibri"/>
              <a:cs typeface="Calibri"/>
              <a:sym typeface="Calibri"/>
            </a:endParaRPr>
          </a:p>
          <a:p>
            <a:pPr marL="0" marR="0" lvl="0" indent="0" algn="just" rtl="0">
              <a:lnSpc>
                <a:spcPct val="90000"/>
              </a:lnSpc>
              <a:spcBef>
                <a:spcPts val="1000"/>
              </a:spcBef>
              <a:spcAft>
                <a:spcPts val="0"/>
              </a:spcAft>
              <a:buClr>
                <a:schemeClr val="lt1"/>
              </a:buClr>
              <a:buSzPts val="1100"/>
              <a:buFont typeface="Arial"/>
              <a:buNone/>
            </a:pPr>
            <a:r>
              <a:rPr lang="fr-FR" sz="1100">
                <a:solidFill>
                  <a:schemeClr val="lt1"/>
                </a:solidFill>
                <a:latin typeface="Calibri"/>
                <a:ea typeface="Calibri"/>
                <a:cs typeface="Calibri"/>
                <a:sym typeface="Calibri"/>
              </a:rPr>
              <a:t>Ce best-seller du présentiel chez HASC est une </a:t>
            </a:r>
            <a:r>
              <a:rPr lang="fr-FR" sz="1100" b="1">
                <a:solidFill>
                  <a:schemeClr val="lt1"/>
                </a:solidFill>
                <a:latin typeface="Calibri"/>
                <a:ea typeface="Calibri"/>
                <a:cs typeface="Calibri"/>
                <a:sym typeface="Calibri"/>
              </a:rPr>
              <a:t>sensibilisation au handicap invisible</a:t>
            </a:r>
            <a:r>
              <a:rPr lang="fr-FR" sz="1100">
                <a:solidFill>
                  <a:schemeClr val="lt1"/>
                </a:solidFill>
                <a:latin typeface="Calibri"/>
                <a:ea typeface="Calibri"/>
                <a:cs typeface="Calibri"/>
                <a:sym typeface="Calibri"/>
              </a:rPr>
              <a:t>. Un parcours pédagogique et ludique est proposé aux participants sous la forme d’un team-building autour d’enquêtes et de mises en situation. </a:t>
            </a:r>
            <a:endParaRPr sz="1100">
              <a:solidFill>
                <a:schemeClr val="lt1"/>
              </a:solidFill>
              <a:latin typeface="Calibri"/>
              <a:ea typeface="Calibri"/>
              <a:cs typeface="Calibri"/>
              <a:sym typeface="Calibri"/>
            </a:endParaRPr>
          </a:p>
          <a:p>
            <a:pPr marL="0" marR="0" lvl="0" indent="0" algn="just" rtl="0">
              <a:lnSpc>
                <a:spcPct val="90000"/>
              </a:lnSpc>
              <a:spcBef>
                <a:spcPts val="1000"/>
              </a:spcBef>
              <a:spcAft>
                <a:spcPts val="0"/>
              </a:spcAft>
              <a:buClr>
                <a:schemeClr val="lt1"/>
              </a:buClr>
              <a:buSzPts val="1100"/>
              <a:buFont typeface="Arial"/>
              <a:buNone/>
            </a:pPr>
            <a:r>
              <a:rPr lang="fr-FR" sz="1100">
                <a:solidFill>
                  <a:schemeClr val="lt1"/>
                </a:solidFill>
                <a:latin typeface="Calibri"/>
                <a:ea typeface="Calibri"/>
                <a:cs typeface="Calibri"/>
                <a:sym typeface="Calibri"/>
              </a:rPr>
              <a:t>Une action efficace pour sensibiliser au handicap invisible en milieu professionnel, </a:t>
            </a:r>
            <a:r>
              <a:rPr lang="fr-FR" sz="1100" b="1">
                <a:solidFill>
                  <a:schemeClr val="lt1"/>
                </a:solidFill>
                <a:latin typeface="Calibri"/>
                <a:ea typeface="Calibri"/>
                <a:cs typeface="Calibri"/>
                <a:sym typeface="Calibri"/>
              </a:rPr>
              <a:t>qui représente 80% des situations de handicap</a:t>
            </a:r>
            <a:r>
              <a:rPr lang="fr-FR" sz="1100">
                <a:solidFill>
                  <a:schemeClr val="lt1"/>
                </a:solidFill>
                <a:latin typeface="Calibri"/>
                <a:ea typeface="Calibri"/>
                <a:cs typeface="Calibri"/>
                <a:sym typeface="Calibri"/>
              </a:rPr>
              <a:t>. </a:t>
            </a:r>
            <a:endParaRPr sz="1100">
              <a:solidFill>
                <a:schemeClr val="lt1"/>
              </a:solidFill>
              <a:latin typeface="Calibri"/>
              <a:ea typeface="Calibri"/>
              <a:cs typeface="Calibri"/>
              <a:sym typeface="Calibri"/>
            </a:endParaRPr>
          </a:p>
          <a:p>
            <a:pPr marL="0" marR="0" lvl="0" indent="0" algn="just" rtl="0">
              <a:lnSpc>
                <a:spcPct val="90000"/>
              </a:lnSpc>
              <a:spcBef>
                <a:spcPts val="1000"/>
              </a:spcBef>
              <a:spcAft>
                <a:spcPts val="0"/>
              </a:spcAft>
              <a:buClr>
                <a:schemeClr val="lt1"/>
              </a:buClr>
              <a:buSzPts val="1100"/>
              <a:buFont typeface="Arial"/>
              <a:buNone/>
            </a:pPr>
            <a:r>
              <a:rPr lang="fr-FR" sz="1100">
                <a:solidFill>
                  <a:schemeClr val="lt1"/>
                </a:solidFill>
                <a:latin typeface="Calibri"/>
                <a:ea typeface="Calibri"/>
                <a:cs typeface="Calibri"/>
                <a:sym typeface="Calibri"/>
              </a:rPr>
              <a:t>L’objectif de cette sensibilisation est de connaître les bonnes pratiques pour collaborer avec un collègue en situation de handicap invisible.</a:t>
            </a:r>
            <a:endParaRPr sz="1100">
              <a:solidFill>
                <a:schemeClr val="lt1"/>
              </a:solidFill>
              <a:latin typeface="Calibri"/>
              <a:ea typeface="Calibri"/>
              <a:cs typeface="Calibri"/>
              <a:sym typeface="Calibri"/>
            </a:endParaRPr>
          </a:p>
          <a:p>
            <a:pPr marL="457200" marR="0" lvl="0" indent="-298450" algn="just" rtl="0">
              <a:lnSpc>
                <a:spcPct val="90000"/>
              </a:lnSpc>
              <a:spcBef>
                <a:spcPts val="1000"/>
              </a:spcBef>
              <a:spcAft>
                <a:spcPts val="0"/>
              </a:spcAft>
              <a:buClr>
                <a:schemeClr val="lt1"/>
              </a:buClr>
              <a:buSzPts val="1100"/>
              <a:buFont typeface="Calibri"/>
              <a:buChar char="●"/>
            </a:pPr>
            <a:r>
              <a:rPr lang="fr-FR" sz="1100">
                <a:solidFill>
                  <a:schemeClr val="lt1"/>
                </a:solidFill>
                <a:latin typeface="Calibri"/>
                <a:ea typeface="Calibri"/>
                <a:cs typeface="Calibri"/>
                <a:sym typeface="Calibri"/>
              </a:rPr>
              <a:t>2 Animateurs experts et eux-mêmes en situation de handicap</a:t>
            </a:r>
            <a:endParaRPr sz="1100">
              <a:solidFill>
                <a:schemeClr val="lt1"/>
              </a:solidFill>
              <a:latin typeface="Calibri"/>
              <a:ea typeface="Calibri"/>
              <a:cs typeface="Calibri"/>
              <a:sym typeface="Calibri"/>
            </a:endParaRPr>
          </a:p>
          <a:p>
            <a:pPr marL="457200" marR="0" lvl="0" indent="-298450" algn="just" rtl="0">
              <a:lnSpc>
                <a:spcPct val="90000"/>
              </a:lnSpc>
              <a:spcBef>
                <a:spcPts val="0"/>
              </a:spcBef>
              <a:spcAft>
                <a:spcPts val="0"/>
              </a:spcAft>
              <a:buClr>
                <a:schemeClr val="lt1"/>
              </a:buClr>
              <a:buSzPts val="1100"/>
              <a:buFont typeface="Calibri"/>
              <a:buChar char="●"/>
            </a:pPr>
            <a:r>
              <a:rPr lang="fr-FR" sz="1100">
                <a:solidFill>
                  <a:schemeClr val="lt1"/>
                </a:solidFill>
                <a:latin typeface="Calibri"/>
                <a:ea typeface="Calibri"/>
                <a:cs typeface="Calibri"/>
                <a:sym typeface="Calibri"/>
              </a:rPr>
              <a:t>Version PANDA-CHI GAME ! avec 5 Ateliers pour 5 participants</a:t>
            </a:r>
            <a:endParaRPr sz="1100">
              <a:solidFill>
                <a:schemeClr val="lt1"/>
              </a:solidFill>
              <a:latin typeface="Calibri"/>
              <a:ea typeface="Calibri"/>
              <a:cs typeface="Calibri"/>
              <a:sym typeface="Calibri"/>
            </a:endParaRPr>
          </a:p>
          <a:p>
            <a:pPr marL="457200" marR="0" lvl="0" indent="-298450" algn="just" rtl="0">
              <a:lnSpc>
                <a:spcPct val="90000"/>
              </a:lnSpc>
              <a:spcBef>
                <a:spcPts val="0"/>
              </a:spcBef>
              <a:spcAft>
                <a:spcPts val="0"/>
              </a:spcAft>
              <a:buClr>
                <a:schemeClr val="lt1"/>
              </a:buClr>
              <a:buSzPts val="1100"/>
              <a:buFont typeface="Calibri"/>
              <a:buChar char="●"/>
            </a:pPr>
            <a:r>
              <a:rPr lang="fr-FR" sz="1100">
                <a:solidFill>
                  <a:schemeClr val="lt1"/>
                </a:solidFill>
                <a:latin typeface="Calibri"/>
                <a:ea typeface="Calibri"/>
                <a:cs typeface="Calibri"/>
                <a:sym typeface="Calibri"/>
              </a:rPr>
              <a:t>Version PANDA-CHI GO ! avec 3 Ateliers ouverts pour 50 participants</a:t>
            </a:r>
            <a:endParaRPr sz="1100">
              <a:solidFill>
                <a:schemeClr val="lt1"/>
              </a:solidFill>
              <a:latin typeface="Calibri"/>
              <a:ea typeface="Calibri"/>
              <a:cs typeface="Calibri"/>
              <a:sym typeface="Calibri"/>
            </a:endParaRPr>
          </a:p>
          <a:p>
            <a:pPr marL="457200" marR="0" lvl="0" indent="-298450" algn="just" rtl="0">
              <a:lnSpc>
                <a:spcPct val="90000"/>
              </a:lnSpc>
              <a:spcBef>
                <a:spcPts val="0"/>
              </a:spcBef>
              <a:spcAft>
                <a:spcPts val="0"/>
              </a:spcAft>
              <a:buClr>
                <a:schemeClr val="lt1"/>
              </a:buClr>
              <a:buSzPts val="1100"/>
              <a:buFont typeface="Calibri"/>
              <a:buChar char="●"/>
            </a:pPr>
            <a:r>
              <a:rPr lang="fr-FR" sz="1100">
                <a:solidFill>
                  <a:schemeClr val="lt1"/>
                </a:solidFill>
                <a:latin typeface="Calibri"/>
                <a:ea typeface="Calibri"/>
                <a:cs typeface="Calibri"/>
                <a:sym typeface="Calibri"/>
              </a:rPr>
              <a:t>Goodies</a:t>
            </a:r>
            <a:endParaRPr sz="1100">
              <a:solidFill>
                <a:schemeClr val="lt1"/>
              </a:solidFill>
              <a:latin typeface="Calibri"/>
              <a:ea typeface="Calibri"/>
              <a:cs typeface="Calibri"/>
              <a:sym typeface="Calibri"/>
            </a:endParaRPr>
          </a:p>
          <a:p>
            <a:pPr marL="0" marR="0" lvl="0" indent="0" algn="just" rtl="0">
              <a:lnSpc>
                <a:spcPct val="90000"/>
              </a:lnSpc>
              <a:spcBef>
                <a:spcPts val="1000"/>
              </a:spcBef>
              <a:spcAft>
                <a:spcPts val="0"/>
              </a:spcAft>
              <a:buNone/>
            </a:pPr>
            <a:endParaRPr sz="1100">
              <a:solidFill>
                <a:schemeClr val="lt1"/>
              </a:solidFill>
              <a:latin typeface="Calibri"/>
              <a:ea typeface="Calibri"/>
              <a:cs typeface="Calibri"/>
              <a:sym typeface="Calibri"/>
            </a:endParaRPr>
          </a:p>
          <a:p>
            <a:pPr marL="0" marR="0" lvl="0" indent="0" algn="just" rtl="0">
              <a:lnSpc>
                <a:spcPct val="90000"/>
              </a:lnSpc>
              <a:spcBef>
                <a:spcPts val="1000"/>
              </a:spcBef>
              <a:spcAft>
                <a:spcPts val="0"/>
              </a:spcAft>
              <a:buNone/>
            </a:pPr>
            <a:endParaRPr sz="1100">
              <a:solidFill>
                <a:schemeClr val="lt1"/>
              </a:solidFill>
              <a:latin typeface="Calibri"/>
              <a:ea typeface="Calibri"/>
              <a:cs typeface="Calibri"/>
              <a:sym typeface="Calibri"/>
            </a:endParaRPr>
          </a:p>
          <a:p>
            <a:pPr marL="0" marR="0" lvl="0" indent="0" algn="just" rtl="0">
              <a:lnSpc>
                <a:spcPct val="90000"/>
              </a:lnSpc>
              <a:spcBef>
                <a:spcPts val="1000"/>
              </a:spcBef>
              <a:spcAft>
                <a:spcPts val="0"/>
              </a:spcAft>
              <a:buNone/>
            </a:pPr>
            <a:endParaRPr sz="1100">
              <a:solidFill>
                <a:schemeClr val="lt1"/>
              </a:solidFill>
              <a:latin typeface="Calibri"/>
              <a:ea typeface="Calibri"/>
              <a:cs typeface="Calibri"/>
              <a:sym typeface="Calibri"/>
            </a:endParaRPr>
          </a:p>
          <a:p>
            <a:pPr marL="0" marR="0" lvl="0" indent="0" algn="just" rtl="0">
              <a:lnSpc>
                <a:spcPct val="90000"/>
              </a:lnSpc>
              <a:spcBef>
                <a:spcPts val="1000"/>
              </a:spcBef>
              <a:spcAft>
                <a:spcPts val="0"/>
              </a:spcAft>
              <a:buNone/>
            </a:pPr>
            <a:endParaRPr sz="1100">
              <a:solidFill>
                <a:schemeClr val="lt1"/>
              </a:solidFill>
              <a:latin typeface="Calibri"/>
              <a:ea typeface="Calibri"/>
              <a:cs typeface="Calibri"/>
              <a:sym typeface="Calibri"/>
            </a:endParaRPr>
          </a:p>
          <a:p>
            <a:pPr marL="0" marR="0" lvl="0" indent="0" algn="just" rtl="0">
              <a:lnSpc>
                <a:spcPct val="90000"/>
              </a:lnSpc>
              <a:spcBef>
                <a:spcPts val="1000"/>
              </a:spcBef>
              <a:spcAft>
                <a:spcPts val="0"/>
              </a:spcAft>
              <a:buNone/>
            </a:pPr>
            <a:r>
              <a:rPr lang="fr-FR" sz="1100">
                <a:solidFill>
                  <a:schemeClr val="lt1"/>
                </a:solidFill>
                <a:latin typeface="Calibri"/>
                <a:ea typeface="Calibri"/>
                <a:cs typeface="Calibri"/>
                <a:sym typeface="Calibri"/>
              </a:rPr>
              <a:t>Programme complet disponible </a:t>
            </a:r>
            <a:endParaRPr sz="1100">
              <a:solidFill>
                <a:schemeClr val="lt1"/>
              </a:solidFill>
              <a:latin typeface="Calibri"/>
              <a:ea typeface="Calibri"/>
              <a:cs typeface="Calibri"/>
              <a:sym typeface="Calibri"/>
            </a:endParaRPr>
          </a:p>
          <a:p>
            <a:pPr marL="0" marR="0" lvl="0" indent="0" algn="just" rtl="0">
              <a:lnSpc>
                <a:spcPct val="90000"/>
              </a:lnSpc>
              <a:spcBef>
                <a:spcPts val="1000"/>
              </a:spcBef>
              <a:spcAft>
                <a:spcPts val="0"/>
              </a:spcAft>
              <a:buNone/>
            </a:pPr>
            <a:r>
              <a:rPr lang="fr-FR" sz="1100">
                <a:solidFill>
                  <a:schemeClr val="lt1"/>
                </a:solidFill>
                <a:latin typeface="Calibri"/>
                <a:ea typeface="Calibri"/>
                <a:cs typeface="Calibri"/>
                <a:sym typeface="Calibri"/>
              </a:rPr>
              <a:t>sur notre stand !</a:t>
            </a:r>
            <a:endParaRPr sz="1100">
              <a:solidFill>
                <a:schemeClr val="lt1"/>
              </a:solidFill>
              <a:latin typeface="Calibri"/>
              <a:ea typeface="Calibri"/>
              <a:cs typeface="Calibri"/>
              <a:sym typeface="Calibri"/>
            </a:endParaRPr>
          </a:p>
          <a:p>
            <a:pPr marL="0" marR="0" lvl="0" indent="0" algn="just" rtl="0">
              <a:lnSpc>
                <a:spcPct val="90000"/>
              </a:lnSpc>
              <a:spcBef>
                <a:spcPts val="1000"/>
              </a:spcBef>
              <a:spcAft>
                <a:spcPts val="0"/>
              </a:spcAft>
              <a:buClr>
                <a:schemeClr val="lt1"/>
              </a:buClr>
              <a:buSzPts val="1100"/>
              <a:buFont typeface="Arial"/>
              <a:buNone/>
            </a:pPr>
            <a:endParaRPr sz="1100">
              <a:solidFill>
                <a:schemeClr val="lt1"/>
              </a:solidFill>
              <a:latin typeface="Calibri"/>
              <a:ea typeface="Calibri"/>
              <a:cs typeface="Calibri"/>
              <a:sym typeface="Calibri"/>
            </a:endParaRPr>
          </a:p>
        </p:txBody>
      </p:sp>
      <p:sp>
        <p:nvSpPr>
          <p:cNvPr id="168" name="Google Shape;168;p5"/>
          <p:cNvSpPr/>
          <p:nvPr/>
        </p:nvSpPr>
        <p:spPr>
          <a:xfrm>
            <a:off x="2494806" y="4653137"/>
            <a:ext cx="4680520" cy="510778"/>
          </a:xfrm>
          <a:prstGeom prst="round2DiagRect">
            <a:avLst>
              <a:gd name="adj1" fmla="val 16667"/>
              <a:gd name="adj2" fmla="val 0"/>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200" b="1">
                <a:solidFill>
                  <a:srgbClr val="2A7476"/>
                </a:solidFill>
                <a:latin typeface="Calibri"/>
                <a:ea typeface="Calibri"/>
                <a:cs typeface="Calibri"/>
                <a:sym typeface="Calibri"/>
              </a:rPr>
              <a:t>Cible au sein de l’entreprise : Tous les collaborateurs</a:t>
            </a:r>
            <a:endParaRPr/>
          </a:p>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69" name="Google Shape;169;p5"/>
          <p:cNvSpPr/>
          <p:nvPr/>
        </p:nvSpPr>
        <p:spPr>
          <a:xfrm>
            <a:off x="7319342" y="4653136"/>
            <a:ext cx="4680520" cy="510778"/>
          </a:xfrm>
          <a:prstGeom prst="round2DiagRect">
            <a:avLst>
              <a:gd name="adj1" fmla="val 16667"/>
              <a:gd name="adj2" fmla="val 0"/>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200" b="1">
                <a:solidFill>
                  <a:srgbClr val="2A7476"/>
                </a:solidFill>
                <a:latin typeface="Calibri"/>
                <a:ea typeface="Calibri"/>
                <a:cs typeface="Calibri"/>
                <a:sym typeface="Calibri"/>
              </a:rPr>
              <a:t>Cible au sein de l’entreprise : Tous les collaborateurs</a:t>
            </a:r>
            <a:endParaRPr sz="1200" b="1">
              <a:solidFill>
                <a:srgbClr val="2A7476"/>
              </a:solidFill>
              <a:latin typeface="Calibri"/>
              <a:ea typeface="Calibri"/>
              <a:cs typeface="Calibri"/>
              <a:sym typeface="Calibri"/>
            </a:endParaRPr>
          </a:p>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pic>
        <p:nvPicPr>
          <p:cNvPr id="170" name="Google Shape;170;p5" descr="H:\2022\01-INFOGRAPHIE\COM UNE DIFF\SPATIAL CHAT_ Les Rencontres de la Sensibilisation\Objets\Plante022.png"/>
          <p:cNvPicPr preferRelativeResize="0"/>
          <p:nvPr/>
        </p:nvPicPr>
        <p:blipFill rotWithShape="1">
          <a:blip r:embed="rId3">
            <a:alphaModFix/>
          </a:blip>
          <a:srcRect/>
          <a:stretch/>
        </p:blipFill>
        <p:spPr>
          <a:xfrm>
            <a:off x="11567814" y="5085184"/>
            <a:ext cx="552430" cy="1677666"/>
          </a:xfrm>
          <a:prstGeom prst="rect">
            <a:avLst/>
          </a:prstGeom>
          <a:noFill/>
          <a:ln>
            <a:noFill/>
          </a:ln>
        </p:spPr>
      </p:pic>
      <p:sp>
        <p:nvSpPr>
          <p:cNvPr id="171" name="Google Shape;171;p5"/>
          <p:cNvSpPr txBox="1"/>
          <p:nvPr/>
        </p:nvSpPr>
        <p:spPr>
          <a:xfrm>
            <a:off x="478582" y="548680"/>
            <a:ext cx="1440300" cy="307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a:p>
        </p:txBody>
      </p:sp>
      <p:sp>
        <p:nvSpPr>
          <p:cNvPr id="172" name="Google Shape;172;p5"/>
          <p:cNvSpPr/>
          <p:nvPr/>
        </p:nvSpPr>
        <p:spPr>
          <a:xfrm rot="1214261">
            <a:off x="5964236" y="1700306"/>
            <a:ext cx="1325711" cy="520641"/>
          </a:xfrm>
          <a:prstGeom prst="ellipse">
            <a:avLst/>
          </a:prstGeom>
          <a:solidFill>
            <a:srgbClr val="EC6500"/>
          </a:solidFill>
          <a:ln w="25400" cap="flat" cmpd="sng">
            <a:solidFill>
              <a:srgbClr val="EC65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73" name="Google Shape;173;p5"/>
          <p:cNvSpPr txBox="1"/>
          <p:nvPr/>
        </p:nvSpPr>
        <p:spPr>
          <a:xfrm rot="1214261">
            <a:off x="5943113" y="1745124"/>
            <a:ext cx="1368152"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fr-FR" sz="1400" i="1">
                <a:solidFill>
                  <a:schemeClr val="lt1"/>
                </a:solidFill>
                <a:latin typeface="Calibri"/>
                <a:ea typeface="Calibri"/>
                <a:cs typeface="Calibri"/>
                <a:sym typeface="Calibri"/>
              </a:rPr>
              <a:t>En démo le 3</a:t>
            </a:r>
            <a:endParaRPr/>
          </a:p>
        </p:txBody>
      </p:sp>
      <p:pic>
        <p:nvPicPr>
          <p:cNvPr id="174" name="Google Shape;174;p5"/>
          <p:cNvPicPr preferRelativeResize="0"/>
          <p:nvPr/>
        </p:nvPicPr>
        <p:blipFill>
          <a:blip r:embed="rId4">
            <a:alphaModFix/>
          </a:blip>
          <a:stretch>
            <a:fillRect/>
          </a:stretch>
        </p:blipFill>
        <p:spPr>
          <a:xfrm>
            <a:off x="401487" y="153650"/>
            <a:ext cx="1390175" cy="1444563"/>
          </a:xfrm>
          <a:prstGeom prst="rect">
            <a:avLst/>
          </a:prstGeom>
          <a:noFill/>
          <a:ln>
            <a:noFill/>
          </a:ln>
        </p:spPr>
      </p:pic>
      <p:pic>
        <p:nvPicPr>
          <p:cNvPr id="175" name="Google Shape;175;p5"/>
          <p:cNvPicPr preferRelativeResize="0"/>
          <p:nvPr/>
        </p:nvPicPr>
        <p:blipFill>
          <a:blip r:embed="rId5">
            <a:alphaModFix/>
          </a:blip>
          <a:stretch>
            <a:fillRect/>
          </a:stretch>
        </p:blipFill>
        <p:spPr>
          <a:xfrm>
            <a:off x="4733575" y="5350425"/>
            <a:ext cx="2420702" cy="1361650"/>
          </a:xfrm>
          <a:prstGeom prst="rect">
            <a:avLst/>
          </a:prstGeom>
          <a:noFill/>
          <a:ln>
            <a:noFill/>
          </a:ln>
        </p:spPr>
      </p:pic>
      <p:pic>
        <p:nvPicPr>
          <p:cNvPr id="176" name="Google Shape;176;p5"/>
          <p:cNvPicPr preferRelativeResize="0"/>
          <p:nvPr/>
        </p:nvPicPr>
        <p:blipFill>
          <a:blip r:embed="rId6">
            <a:alphaModFix/>
          </a:blip>
          <a:stretch>
            <a:fillRect/>
          </a:stretch>
        </p:blipFill>
        <p:spPr>
          <a:xfrm>
            <a:off x="10074626" y="5307925"/>
            <a:ext cx="1199724" cy="1361649"/>
          </a:xfrm>
          <a:prstGeom prst="rect">
            <a:avLst/>
          </a:prstGeom>
          <a:noFill/>
          <a:ln>
            <a:noFill/>
          </a:ln>
        </p:spPr>
      </p:pic>
    </p:spTree>
    <p:extLst>
      <p:ext uri="{BB962C8B-B14F-4D97-AF65-F5344CB8AC3E}">
        <p14:creationId xmlns:p14="http://schemas.microsoft.com/office/powerpoint/2010/main" val="8253981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7227198" y="1191900"/>
            <a:ext cx="4943078" cy="5661248"/>
          </a:xfrm>
          <a:prstGeom prst="rect">
            <a:avLst/>
          </a:prstGeom>
          <a:solidFill>
            <a:srgbClr val="EC6500">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p:cNvSpPr/>
          <p:nvPr/>
        </p:nvSpPr>
        <p:spPr>
          <a:xfrm>
            <a:off x="2422798" y="1196752"/>
            <a:ext cx="4824536" cy="5661248"/>
          </a:xfrm>
          <a:prstGeom prst="rect">
            <a:avLst/>
          </a:prstGeom>
          <a:solidFill>
            <a:srgbClr val="5F1265">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Arrondir un rectangle avec un coin du même côté 13"/>
          <p:cNvSpPr/>
          <p:nvPr/>
        </p:nvSpPr>
        <p:spPr>
          <a:xfrm>
            <a:off x="269334" y="1604356"/>
            <a:ext cx="2018730" cy="476672"/>
          </a:xfrm>
          <a:prstGeom prst="round2SameRect">
            <a:avLst/>
          </a:prstGeom>
          <a:solidFill>
            <a:srgbClr val="5F12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Titre 6"/>
          <p:cNvSpPr txBox="1">
            <a:spLocks/>
          </p:cNvSpPr>
          <p:nvPr/>
        </p:nvSpPr>
        <p:spPr>
          <a:xfrm>
            <a:off x="2500799" y="264801"/>
            <a:ext cx="4666227" cy="1222284"/>
          </a:xfrm>
          <a:prstGeom prst="roundRect">
            <a:avLst>
              <a:gd name="adj" fmla="val 8838"/>
            </a:avLst>
          </a:prstGeom>
          <a:ln>
            <a:solidFill>
              <a:srgbClr val="5F1265"/>
            </a:solidFill>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fr-FR" sz="1800" b="1" dirty="0">
                <a:solidFill>
                  <a:srgbClr val="5F1265"/>
                </a:solidFill>
                <a:latin typeface="Arial Rounded MT Bold" panose="020F0704030504030204" pitchFamily="34" charset="0"/>
              </a:rPr>
              <a:t>T Pas Cap</a:t>
            </a:r>
            <a:r>
              <a:rPr lang="fr-FR" sz="1800" b="1" dirty="0">
                <a:latin typeface="Arial Rounded MT Bold" panose="020F0704030504030204" pitchFamily="34" charset="0"/>
              </a:rPr>
              <a:t/>
            </a:r>
            <a:br>
              <a:rPr lang="fr-FR" sz="1800" b="1" dirty="0">
                <a:latin typeface="Arial Rounded MT Bold" panose="020F0704030504030204" pitchFamily="34" charset="0"/>
              </a:rPr>
            </a:br>
            <a:r>
              <a:rPr lang="fr-FR" sz="1200" dirty="0"/>
              <a:t>13 rue René Laënnec</a:t>
            </a:r>
            <a:br>
              <a:rPr lang="fr-FR" sz="1200" dirty="0"/>
            </a:br>
            <a:r>
              <a:rPr lang="fr-FR" sz="1200" dirty="0"/>
              <a:t>78310 Coignières</a:t>
            </a:r>
            <a:br>
              <a:rPr lang="fr-FR" sz="1200" dirty="0"/>
            </a:br>
            <a:r>
              <a:rPr lang="fr-FR" sz="1200" dirty="0"/>
              <a:t/>
            </a:r>
            <a:br>
              <a:rPr lang="fr-FR" sz="1200" dirty="0"/>
            </a:br>
            <a:r>
              <a:rPr lang="fr-FR" sz="1200" dirty="0">
                <a:hlinkClick r:id="rId3"/>
              </a:rPr>
              <a:t>https://t-pascap.fr/</a:t>
            </a:r>
            <a:endParaRPr lang="fr-FR" sz="1200" dirty="0"/>
          </a:p>
          <a:p>
            <a:endParaRPr lang="fr-FR" sz="1200" dirty="0"/>
          </a:p>
        </p:txBody>
      </p:sp>
      <p:sp>
        <p:nvSpPr>
          <p:cNvPr id="6" name="Titre 6"/>
          <p:cNvSpPr txBox="1">
            <a:spLocks/>
          </p:cNvSpPr>
          <p:nvPr/>
        </p:nvSpPr>
        <p:spPr>
          <a:xfrm>
            <a:off x="7311450" y="250433"/>
            <a:ext cx="4620355" cy="1236652"/>
          </a:xfrm>
          <a:prstGeom prst="roundRect">
            <a:avLst>
              <a:gd name="adj" fmla="val 4630"/>
            </a:avLst>
          </a:prstGeom>
          <a:ln>
            <a:solidFill>
              <a:srgbClr val="EC6500"/>
            </a:solidFill>
          </a:ln>
        </p:spPr>
        <p:style>
          <a:lnRef idx="2">
            <a:schemeClr val="accent6"/>
          </a:lnRef>
          <a:fillRef idx="1">
            <a:schemeClr val="lt1"/>
          </a:fillRef>
          <a:effectRef idx="0">
            <a:schemeClr val="accent6"/>
          </a:effectRef>
          <a:fontRef idx="minor">
            <a:schemeClr val="dk1"/>
          </a:fontRef>
        </p:style>
        <p:txBody>
          <a:bodyPr vert="horz" lIns="91440" tIns="45720" rIns="91440" bIns="45720" rtlCol="0" anchor="ctr">
            <a:noAutofit/>
          </a:bodyPr>
          <a:lstStyle>
            <a:defPPr>
              <a:defRPr lang="fr-FR"/>
            </a:defPPr>
            <a:lvl1pPr defTabSz="914377">
              <a:lnSpc>
                <a:spcPct val="90000"/>
              </a:lnSpc>
              <a:spcBef>
                <a:spcPct val="0"/>
              </a:spcBef>
              <a:buNone/>
              <a:defRPr b="1">
                <a:latin typeface="Arial Rounded MT Bold" panose="020F0704030504030204" pitchFamily="34" charset="0"/>
                <a:ea typeface="+mj-ea"/>
                <a:cs typeface="+mj-cs"/>
              </a:defRPr>
            </a:lvl1pPr>
          </a:lstStyle>
          <a:p>
            <a:r>
              <a:rPr lang="fr-FR" dirty="0">
                <a:solidFill>
                  <a:srgbClr val="EC6500"/>
                </a:solidFill>
              </a:rPr>
              <a:t>Interlocuteur</a:t>
            </a:r>
            <a:endParaRPr lang="fr-FR" sz="1600" b="0" dirty="0">
              <a:solidFill>
                <a:srgbClr val="EC6500"/>
              </a:solidFill>
            </a:endParaRPr>
          </a:p>
          <a:p>
            <a:r>
              <a:rPr lang="fr-FR" sz="1200" b="0" dirty="0">
                <a:latin typeface="+mj-lt"/>
              </a:rPr>
              <a:t>Grégory Németh</a:t>
            </a:r>
          </a:p>
          <a:p>
            <a:r>
              <a:rPr lang="fr-FR" sz="1200" b="0" dirty="0">
                <a:latin typeface="+mj-lt"/>
              </a:rPr>
              <a:t>gregory@t-pascap.fr</a:t>
            </a:r>
          </a:p>
          <a:p>
            <a:r>
              <a:rPr lang="fr-FR" sz="1200" b="0" dirty="0">
                <a:latin typeface="+mj-lt"/>
              </a:rPr>
              <a:t>+33 6 60 80 53 21</a:t>
            </a:r>
          </a:p>
        </p:txBody>
      </p:sp>
      <p:sp>
        <p:nvSpPr>
          <p:cNvPr id="7" name="ZoneTexte 6"/>
          <p:cNvSpPr txBox="1"/>
          <p:nvPr/>
        </p:nvSpPr>
        <p:spPr>
          <a:xfrm>
            <a:off x="317109" y="1678787"/>
            <a:ext cx="2225618" cy="4914412"/>
          </a:xfrm>
          <a:prstGeom prst="roundRect">
            <a:avLst>
              <a:gd name="adj" fmla="val 5079"/>
            </a:avLst>
          </a:prstGeom>
          <a:noFill/>
          <a:ln w="25400">
            <a:noFill/>
          </a:ln>
        </p:spPr>
        <p:txBody>
          <a:bodyPr vert="horz" lIns="91440" tIns="45720" rIns="91440" bIns="45720" rtlCol="0" anchor="t">
            <a:noAutofit/>
          </a:bodyPr>
          <a:lstStyle>
            <a:defPPr>
              <a:defRPr lang="fr-FR"/>
            </a:defPPr>
            <a:lvl1pPr defTabSz="914377">
              <a:lnSpc>
                <a:spcPct val="90000"/>
              </a:lnSpc>
              <a:spcBef>
                <a:spcPct val="0"/>
              </a:spcBef>
              <a:buNone/>
              <a:defRPr b="1">
                <a:latin typeface="Arial Rounded MT Bold" panose="020F0704030504030204" pitchFamily="34" charset="0"/>
                <a:ea typeface="+mj-ea"/>
                <a:cs typeface="+mj-cs"/>
              </a:defRPr>
            </a:lvl1pPr>
          </a:lstStyle>
          <a:p>
            <a:pPr lvl="0"/>
            <a:r>
              <a:rPr lang="fr-FR" sz="1400" dirty="0">
                <a:solidFill>
                  <a:schemeClr val="bg1"/>
                </a:solidFill>
              </a:rPr>
              <a:t>Qui est  T Pas Cap ? </a:t>
            </a:r>
            <a:r>
              <a:rPr lang="fr-FR" sz="1200" dirty="0"/>
              <a:t/>
            </a:r>
            <a:br>
              <a:rPr lang="fr-FR" sz="1200" dirty="0"/>
            </a:br>
            <a:endParaRPr lang="fr-FR" sz="1200" b="0" dirty="0">
              <a:latin typeface="+mj-lt"/>
            </a:endParaRPr>
          </a:p>
        </p:txBody>
      </p:sp>
      <p:sp>
        <p:nvSpPr>
          <p:cNvPr id="8" name="Espace réservé du contenu 7"/>
          <p:cNvSpPr txBox="1">
            <a:spLocks/>
          </p:cNvSpPr>
          <p:nvPr/>
        </p:nvSpPr>
        <p:spPr>
          <a:xfrm>
            <a:off x="2502751" y="1690433"/>
            <a:ext cx="4664276" cy="2818687"/>
          </a:xfrm>
          <a:prstGeom prst="rect">
            <a:avLst/>
          </a:prstGeom>
          <a:solidFill>
            <a:srgbClr val="5F1265"/>
          </a:solidFill>
          <a:ln w="25400">
            <a:noFill/>
          </a:ln>
        </p:spPr>
        <p:txBody>
          <a:bodyPr vert="horz" wrap="square" lIns="108000" tIns="108000" rIns="108000" bIns="10800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lang="fr-FR" sz="1400" b="1" kern="1200" dirty="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600" dirty="0" err="1">
                <a:solidFill>
                  <a:schemeClr val="bg1"/>
                </a:solidFill>
                <a:latin typeface="Arial Rounded MT Bold" panose="020F0704030504030204" pitchFamily="34" charset="0"/>
                <a:ea typeface="+mj-ea"/>
                <a:cs typeface="+mj-cs"/>
              </a:rPr>
              <a:t>Handicapsules</a:t>
            </a:r>
            <a:r>
              <a:rPr lang="fr-FR" sz="1600" dirty="0">
                <a:solidFill>
                  <a:schemeClr val="bg1"/>
                </a:solidFill>
                <a:latin typeface="Arial Rounded MT Bold" panose="020F0704030504030204" pitchFamily="34" charset="0"/>
                <a:ea typeface="+mj-ea"/>
                <a:cs typeface="+mj-cs"/>
              </a:rPr>
              <a:t>®</a:t>
            </a:r>
            <a:endParaRPr lang="fr-FR" sz="1100" b="0" dirty="0">
              <a:solidFill>
                <a:schemeClr val="bg1"/>
              </a:solidFill>
              <a:latin typeface="+mj-lt"/>
              <a:ea typeface="+mj-ea"/>
              <a:cs typeface="+mj-cs"/>
            </a:endParaRPr>
          </a:p>
          <a:p>
            <a:pPr marL="0" indent="0" algn="just">
              <a:spcBef>
                <a:spcPts val="0"/>
              </a:spcBef>
              <a:buNone/>
            </a:pPr>
            <a:endParaRPr lang="fr-FR" sz="800" b="0" dirty="0">
              <a:solidFill>
                <a:schemeClr val="bg1"/>
              </a:solidFill>
              <a:latin typeface="+mj-lt"/>
              <a:ea typeface="+mj-ea"/>
              <a:cs typeface="+mj-cs"/>
            </a:endParaRPr>
          </a:p>
          <a:p>
            <a:pPr marL="0" indent="0" algn="just">
              <a:spcBef>
                <a:spcPts val="0"/>
              </a:spcBef>
              <a:buNone/>
            </a:pPr>
            <a:r>
              <a:rPr lang="fr-FR" sz="1100" b="0" dirty="0">
                <a:solidFill>
                  <a:schemeClr val="bg1"/>
                </a:solidFill>
                <a:latin typeface="+mj-lt"/>
                <a:ea typeface="+mj-ea"/>
                <a:cs typeface="+mj-cs"/>
              </a:rPr>
              <a:t>Une solution digitale qui s’emporter partout pour sensibiliser </a:t>
            </a:r>
          </a:p>
          <a:p>
            <a:pPr marL="0" indent="0" algn="just">
              <a:spcBef>
                <a:spcPts val="0"/>
              </a:spcBef>
              <a:buNone/>
            </a:pPr>
            <a:r>
              <a:rPr lang="fr-FR" sz="1100" b="0" dirty="0">
                <a:solidFill>
                  <a:schemeClr val="bg1"/>
                </a:solidFill>
                <a:latin typeface="+mj-lt"/>
                <a:ea typeface="+mj-ea"/>
                <a:cs typeface="+mj-cs"/>
              </a:rPr>
              <a:t>et former régulièrement vos collaborateurs au handicap via une </a:t>
            </a:r>
          </a:p>
          <a:p>
            <a:pPr marL="0" indent="0" algn="just">
              <a:spcBef>
                <a:spcPts val="0"/>
              </a:spcBef>
              <a:buNone/>
            </a:pPr>
            <a:r>
              <a:rPr lang="fr-FR" sz="1100" b="0" dirty="0">
                <a:solidFill>
                  <a:schemeClr val="bg1"/>
                </a:solidFill>
                <a:latin typeface="+mj-lt"/>
                <a:ea typeface="+mj-ea"/>
                <a:cs typeface="+mj-cs"/>
              </a:rPr>
              <a:t>scène de vie et de la gamification. De nombreuses thématiques disponibles.</a:t>
            </a:r>
          </a:p>
        </p:txBody>
      </p:sp>
      <p:sp>
        <p:nvSpPr>
          <p:cNvPr id="9" name="Espace réservé du contenu 7"/>
          <p:cNvSpPr txBox="1">
            <a:spLocks/>
          </p:cNvSpPr>
          <p:nvPr/>
        </p:nvSpPr>
        <p:spPr>
          <a:xfrm>
            <a:off x="7311450" y="1690432"/>
            <a:ext cx="4664276" cy="2818688"/>
          </a:xfrm>
          <a:prstGeom prst="rect">
            <a:avLst/>
          </a:prstGeom>
          <a:solidFill>
            <a:srgbClr val="EC6500"/>
          </a:solidFill>
          <a:ln w="25400">
            <a:noFill/>
          </a:ln>
        </p:spPr>
        <p:txBody>
          <a:bodyPr vert="horz" wrap="square" lIns="108000" tIns="108000" rIns="108000" bIns="10800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lang="fr-FR" sz="1400" b="1" kern="1200" dirty="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600" dirty="0">
                <a:solidFill>
                  <a:schemeClr val="bg1"/>
                </a:solidFill>
                <a:latin typeface="Arial Rounded MT Bold" panose="020F0704030504030204" pitchFamily="34" charset="0"/>
                <a:ea typeface="+mj-ea"/>
                <a:cs typeface="+mj-cs"/>
              </a:rPr>
              <a:t>Quiz Spectacle Théâtralisé</a:t>
            </a:r>
            <a:endParaRPr lang="fr-FR" sz="1600" dirty="0">
              <a:solidFill>
                <a:schemeClr val="bg1"/>
              </a:solidFill>
            </a:endParaRPr>
          </a:p>
          <a:p>
            <a:pPr marL="0" indent="0" algn="just">
              <a:spcBef>
                <a:spcPts val="0"/>
              </a:spcBef>
              <a:buNone/>
            </a:pPr>
            <a:endParaRPr lang="fr-FR" sz="800" b="0" dirty="0">
              <a:solidFill>
                <a:schemeClr val="bg1"/>
              </a:solidFill>
              <a:latin typeface="+mj-lt"/>
              <a:ea typeface="+mj-ea"/>
              <a:cs typeface="+mj-cs"/>
            </a:endParaRPr>
          </a:p>
          <a:p>
            <a:pPr marL="0" indent="0" algn="just">
              <a:spcBef>
                <a:spcPts val="0"/>
              </a:spcBef>
              <a:buNone/>
            </a:pPr>
            <a:r>
              <a:rPr lang="fr-FR" sz="1100" b="0" dirty="0">
                <a:solidFill>
                  <a:schemeClr val="bg1"/>
                </a:solidFill>
                <a:latin typeface="+mj-lt"/>
                <a:ea typeface="+mj-ea"/>
                <a:cs typeface="+mj-cs"/>
              </a:rPr>
              <a:t>Sensibiliser de manière durable un grand nombre de salariés aux notions clefs du handicap en entreprise de manière ludique et interactive. </a:t>
            </a:r>
          </a:p>
          <a:p>
            <a:pPr marL="0" indent="0" algn="just">
              <a:spcBef>
                <a:spcPts val="0"/>
              </a:spcBef>
              <a:buNone/>
            </a:pPr>
            <a:r>
              <a:rPr lang="fr-FR" sz="1100" b="0" dirty="0">
                <a:solidFill>
                  <a:schemeClr val="bg1"/>
                </a:solidFill>
                <a:latin typeface="+mj-lt"/>
                <a:ea typeface="+mj-ea"/>
                <a:cs typeface="+mj-cs"/>
              </a:rPr>
              <a:t>Fini le quiz classique, nous lui donnons vie grâce à deux comédiens formateurs autour d’une scène de vie au travail et à la MDPH.</a:t>
            </a:r>
          </a:p>
          <a:p>
            <a:pPr marL="0" indent="0" algn="just">
              <a:spcBef>
                <a:spcPts val="0"/>
              </a:spcBef>
              <a:buNone/>
            </a:pPr>
            <a:endParaRPr lang="fr-FR" sz="1100" dirty="0"/>
          </a:p>
          <a:p>
            <a:pPr marL="0" indent="0" algn="just">
              <a:spcBef>
                <a:spcPts val="0"/>
              </a:spcBef>
              <a:buNone/>
            </a:pPr>
            <a:r>
              <a:rPr lang="fr-FR" sz="1100" dirty="0">
                <a:latin typeface="+mj-lt"/>
                <a:ea typeface="+mj-ea"/>
                <a:cs typeface="+mj-cs"/>
              </a:rPr>
              <a:t>Notions traitées à travers le Quiz Spectacle Théâtralisé :</a:t>
            </a:r>
          </a:p>
          <a:p>
            <a:pPr marL="0" indent="0" algn="just">
              <a:spcBef>
                <a:spcPts val="0"/>
              </a:spcBef>
              <a:buNone/>
            </a:pPr>
            <a:r>
              <a:rPr lang="fr-FR" sz="1100" b="0" dirty="0">
                <a:solidFill>
                  <a:schemeClr val="bg1"/>
                </a:solidFill>
                <a:latin typeface="+mj-lt"/>
                <a:ea typeface="+mj-ea"/>
                <a:cs typeface="+mj-cs"/>
              </a:rPr>
              <a:t>- Définition du handicap,</a:t>
            </a:r>
          </a:p>
          <a:p>
            <a:pPr marL="0" indent="0" algn="just">
              <a:spcBef>
                <a:spcPts val="0"/>
              </a:spcBef>
              <a:buNone/>
            </a:pPr>
            <a:r>
              <a:rPr lang="fr-FR" sz="1100" b="0" dirty="0">
                <a:solidFill>
                  <a:schemeClr val="bg1"/>
                </a:solidFill>
                <a:latin typeface="+mj-lt"/>
                <a:ea typeface="+mj-ea"/>
                <a:cs typeface="+mj-cs"/>
              </a:rPr>
              <a:t>- Différenciation handicap visible et invisible,</a:t>
            </a:r>
          </a:p>
          <a:p>
            <a:pPr marL="0" indent="0" algn="just">
              <a:spcBef>
                <a:spcPts val="0"/>
              </a:spcBef>
              <a:buNone/>
            </a:pPr>
            <a:r>
              <a:rPr lang="fr-FR" sz="1100" b="0" dirty="0">
                <a:solidFill>
                  <a:schemeClr val="bg1"/>
                </a:solidFill>
                <a:latin typeface="+mj-lt"/>
                <a:ea typeface="+mj-ea"/>
                <a:cs typeface="+mj-cs"/>
              </a:rPr>
              <a:t>- La cadre de la loi de 2005 et l’OETH,</a:t>
            </a:r>
          </a:p>
          <a:p>
            <a:pPr marL="0" indent="0" algn="just">
              <a:spcBef>
                <a:spcPts val="0"/>
              </a:spcBef>
              <a:buNone/>
            </a:pPr>
            <a:r>
              <a:rPr lang="fr-FR" sz="1100" b="0" dirty="0">
                <a:solidFill>
                  <a:schemeClr val="bg1"/>
                </a:solidFill>
                <a:latin typeface="+mj-lt"/>
                <a:ea typeface="+mj-ea"/>
                <a:cs typeface="+mj-cs"/>
              </a:rPr>
              <a:t>- L’acceptation du handicap,</a:t>
            </a:r>
          </a:p>
          <a:p>
            <a:pPr marL="0" indent="0" algn="just">
              <a:spcBef>
                <a:spcPts val="0"/>
              </a:spcBef>
              <a:buNone/>
            </a:pPr>
            <a:r>
              <a:rPr lang="fr-FR" sz="1100" b="0" dirty="0">
                <a:solidFill>
                  <a:schemeClr val="bg1"/>
                </a:solidFill>
                <a:latin typeface="+mj-lt"/>
                <a:ea typeface="+mj-ea"/>
                <a:cs typeface="+mj-cs"/>
              </a:rPr>
              <a:t>- Comment se faire reconnaître TH ?,</a:t>
            </a:r>
          </a:p>
          <a:p>
            <a:pPr marL="0" indent="0" algn="just">
              <a:spcBef>
                <a:spcPts val="0"/>
              </a:spcBef>
              <a:buNone/>
            </a:pPr>
            <a:r>
              <a:rPr lang="fr-FR" sz="1100" b="0" dirty="0">
                <a:solidFill>
                  <a:schemeClr val="bg1"/>
                </a:solidFill>
                <a:latin typeface="+mj-lt"/>
                <a:ea typeface="+mj-ea"/>
                <a:cs typeface="+mj-cs"/>
              </a:rPr>
              <a:t>- Handicap et stéréotypes, </a:t>
            </a:r>
          </a:p>
          <a:p>
            <a:pPr marL="0" indent="0" algn="just">
              <a:spcBef>
                <a:spcPts val="0"/>
              </a:spcBef>
              <a:buNone/>
            </a:pPr>
            <a:r>
              <a:rPr lang="fr-FR" sz="1100" b="0" dirty="0">
                <a:solidFill>
                  <a:schemeClr val="bg1"/>
                </a:solidFill>
                <a:latin typeface="+mj-lt"/>
                <a:ea typeface="+mj-ea"/>
                <a:cs typeface="+mj-cs"/>
              </a:rPr>
              <a:t>- La RQTH et les droits attachés à la RQTH,</a:t>
            </a:r>
          </a:p>
          <a:p>
            <a:pPr marL="0" indent="0" algn="just">
              <a:spcBef>
                <a:spcPts val="0"/>
              </a:spcBef>
              <a:buNone/>
            </a:pPr>
            <a:r>
              <a:rPr lang="fr-FR" sz="1100" b="0" dirty="0">
                <a:solidFill>
                  <a:schemeClr val="bg1"/>
                </a:solidFill>
                <a:latin typeface="+mj-lt"/>
                <a:ea typeface="+mj-ea"/>
                <a:cs typeface="+mj-cs"/>
              </a:rPr>
              <a:t>- Les 4 formes compensation du handicap,</a:t>
            </a:r>
          </a:p>
          <a:p>
            <a:pPr marL="0" indent="0" algn="just">
              <a:spcBef>
                <a:spcPts val="0"/>
              </a:spcBef>
              <a:buNone/>
            </a:pPr>
            <a:r>
              <a:rPr lang="fr-FR" sz="1100" b="0" dirty="0">
                <a:solidFill>
                  <a:schemeClr val="bg1"/>
                </a:solidFill>
                <a:latin typeface="+mj-lt"/>
                <a:ea typeface="+mj-ea"/>
                <a:cs typeface="+mj-cs"/>
              </a:rPr>
              <a:t>- L’adaptation du poste de travail, etc.</a:t>
            </a:r>
          </a:p>
          <a:p>
            <a:pPr marL="0" indent="0" algn="just">
              <a:spcBef>
                <a:spcPts val="0"/>
              </a:spcBef>
              <a:buNone/>
            </a:pPr>
            <a:endParaRPr lang="fr-FR" sz="1100" b="0" dirty="0">
              <a:solidFill>
                <a:schemeClr val="bg1"/>
              </a:solidFill>
              <a:latin typeface="+mj-lt"/>
              <a:ea typeface="+mj-ea"/>
              <a:cs typeface="+mj-cs"/>
            </a:endParaRPr>
          </a:p>
        </p:txBody>
      </p:sp>
      <p:sp>
        <p:nvSpPr>
          <p:cNvPr id="20" name="ZoneTexte 19"/>
          <p:cNvSpPr txBox="1"/>
          <p:nvPr/>
        </p:nvSpPr>
        <p:spPr>
          <a:xfrm>
            <a:off x="2494806" y="4653137"/>
            <a:ext cx="4680520" cy="510778"/>
          </a:xfrm>
          <a:prstGeom prst="round2DiagRect">
            <a:avLst/>
          </a:prstGeom>
          <a:solidFill>
            <a:schemeClr val="bg1"/>
          </a:solidFill>
        </p:spPr>
        <p:txBody>
          <a:bodyPr wrap="square" rtlCol="0">
            <a:spAutoFit/>
          </a:bodyPr>
          <a:lstStyle/>
          <a:p>
            <a:r>
              <a:rPr lang="fr-FR" sz="1200" b="1" dirty="0">
                <a:solidFill>
                  <a:srgbClr val="7030A0"/>
                </a:solidFill>
              </a:rPr>
              <a:t>Cible au sein de l’entreprise : tous les collaborateurs</a:t>
            </a:r>
          </a:p>
          <a:p>
            <a:endParaRPr lang="fr-FR" sz="1200" dirty="0"/>
          </a:p>
        </p:txBody>
      </p:sp>
      <p:sp>
        <p:nvSpPr>
          <p:cNvPr id="21" name="ZoneTexte 20"/>
          <p:cNvSpPr txBox="1"/>
          <p:nvPr/>
        </p:nvSpPr>
        <p:spPr>
          <a:xfrm>
            <a:off x="7319342" y="4653136"/>
            <a:ext cx="4680520" cy="510778"/>
          </a:xfrm>
          <a:prstGeom prst="round2DiagRect">
            <a:avLst/>
          </a:prstGeom>
          <a:solidFill>
            <a:schemeClr val="bg1"/>
          </a:solidFill>
        </p:spPr>
        <p:txBody>
          <a:bodyPr wrap="square" rtlCol="0">
            <a:spAutoFit/>
          </a:bodyPr>
          <a:lstStyle/>
          <a:p>
            <a:r>
              <a:rPr lang="fr-FR" sz="1200" b="1" dirty="0">
                <a:solidFill>
                  <a:srgbClr val="2A7476"/>
                </a:solidFill>
              </a:rPr>
              <a:t>Cible au sein de l’entreprise : tous les collaborateurs.</a:t>
            </a:r>
          </a:p>
          <a:p>
            <a:r>
              <a:rPr lang="fr-FR" sz="1200" b="1" dirty="0">
                <a:solidFill>
                  <a:srgbClr val="7030A0"/>
                </a:solidFill>
              </a:rPr>
              <a:t>En présentiel, distanciel ou hybride.</a:t>
            </a:r>
            <a:endParaRPr lang="fr-FR" sz="1200" dirty="0">
              <a:solidFill>
                <a:srgbClr val="7030A0"/>
              </a:solidFill>
            </a:endParaRPr>
          </a:p>
        </p:txBody>
      </p:sp>
      <p:pic>
        <p:nvPicPr>
          <p:cNvPr id="4098" name="Picture 2" descr="H:\2022\01-INFOGRAPHIE\COM UNE DIFF\SPATIAL CHAT_ Les Rencontres de la Sensibilisation\Objets\Plante022.png"/>
          <p:cNvPicPr>
            <a:picLocks noChangeAspect="1" noChangeArrowheads="1"/>
          </p:cNvPicPr>
          <p:nvPr/>
        </p:nvPicPr>
        <p:blipFill>
          <a:blip r:embed="rId4" cstate="print"/>
          <a:srcRect/>
          <a:stretch>
            <a:fillRect/>
          </a:stretch>
        </p:blipFill>
        <p:spPr bwMode="auto">
          <a:xfrm>
            <a:off x="11567814" y="5085184"/>
            <a:ext cx="552430" cy="1677666"/>
          </a:xfrm>
          <a:prstGeom prst="rect">
            <a:avLst/>
          </a:prstGeom>
          <a:noFill/>
        </p:spPr>
      </p:pic>
      <p:sp>
        <p:nvSpPr>
          <p:cNvPr id="15" name="Ellipse 14">
            <a:extLst>
              <a:ext uri="{FF2B5EF4-FFF2-40B4-BE49-F238E27FC236}">
                <a16:creationId xmlns:a16="http://schemas.microsoft.com/office/drawing/2014/main" id="{3D348BEE-A7E9-4670-933C-48FF1D0A5776}"/>
              </a:ext>
            </a:extLst>
          </p:cNvPr>
          <p:cNvSpPr/>
          <p:nvPr/>
        </p:nvSpPr>
        <p:spPr>
          <a:xfrm rot="1214261">
            <a:off x="5964236" y="1700306"/>
            <a:ext cx="1325711" cy="520641"/>
          </a:xfrm>
          <a:prstGeom prst="ellipse">
            <a:avLst/>
          </a:prstGeom>
          <a:solidFill>
            <a:srgbClr val="EC6500"/>
          </a:solidFill>
          <a:ln>
            <a:solidFill>
              <a:srgbClr val="EC6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ZoneTexte 15">
            <a:extLst>
              <a:ext uri="{FF2B5EF4-FFF2-40B4-BE49-F238E27FC236}">
                <a16:creationId xmlns:a16="http://schemas.microsoft.com/office/drawing/2014/main" id="{27B6B238-9010-4196-A157-C962DF481EC1}"/>
              </a:ext>
            </a:extLst>
          </p:cNvPr>
          <p:cNvSpPr txBox="1"/>
          <p:nvPr/>
        </p:nvSpPr>
        <p:spPr>
          <a:xfrm rot="1214261">
            <a:off x="5943113" y="1745124"/>
            <a:ext cx="1368152" cy="307777"/>
          </a:xfrm>
          <a:prstGeom prst="rect">
            <a:avLst/>
          </a:prstGeom>
          <a:noFill/>
        </p:spPr>
        <p:txBody>
          <a:bodyPr wrap="square" rtlCol="0">
            <a:spAutoFit/>
          </a:bodyPr>
          <a:lstStyle/>
          <a:p>
            <a:pPr algn="ctr"/>
            <a:r>
              <a:rPr lang="fr-FR" sz="1400" i="1" dirty="0">
                <a:solidFill>
                  <a:schemeClr val="bg1"/>
                </a:solidFill>
              </a:rPr>
              <a:t>En démo le 3</a:t>
            </a:r>
          </a:p>
        </p:txBody>
      </p:sp>
      <p:pic>
        <p:nvPicPr>
          <p:cNvPr id="4" name="Image 3">
            <a:extLst>
              <a:ext uri="{FF2B5EF4-FFF2-40B4-BE49-F238E27FC236}">
                <a16:creationId xmlns:a16="http://schemas.microsoft.com/office/drawing/2014/main" id="{E4B2487E-6FF1-43F5-B726-F3DC8345AA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0590" y="84084"/>
            <a:ext cx="1492225" cy="1492225"/>
          </a:xfrm>
          <a:prstGeom prst="rect">
            <a:avLst/>
          </a:prstGeom>
        </p:spPr>
      </p:pic>
      <p:sp>
        <p:nvSpPr>
          <p:cNvPr id="10" name="ZoneTexte 9">
            <a:extLst>
              <a:ext uri="{FF2B5EF4-FFF2-40B4-BE49-F238E27FC236}">
                <a16:creationId xmlns:a16="http://schemas.microsoft.com/office/drawing/2014/main" id="{986F04F9-AA20-46B5-9592-5207108F97DB}"/>
              </a:ext>
            </a:extLst>
          </p:cNvPr>
          <p:cNvSpPr txBox="1"/>
          <p:nvPr/>
        </p:nvSpPr>
        <p:spPr>
          <a:xfrm>
            <a:off x="260324" y="2083262"/>
            <a:ext cx="2028416" cy="4939814"/>
          </a:xfrm>
          <a:prstGeom prst="rect">
            <a:avLst/>
          </a:prstGeom>
          <a:noFill/>
        </p:spPr>
        <p:txBody>
          <a:bodyPr wrap="square" rtlCol="0">
            <a:spAutoFit/>
          </a:bodyPr>
          <a:lstStyle/>
          <a:p>
            <a:pPr algn="just"/>
            <a:r>
              <a:rPr lang="fr-FR" sz="1100" dirty="0">
                <a:latin typeface="Arial Rounded MT Bold" panose="020F0704030504030204" pitchFamily="34" charset="0"/>
              </a:rPr>
              <a:t>Agence conseil en communication spécialiste de la diversité et du handicap, nous aidons nos clients à franchir des caps.</a:t>
            </a:r>
          </a:p>
          <a:p>
            <a:pPr algn="just"/>
            <a:r>
              <a:rPr lang="fr-FR" sz="1100" dirty="0">
                <a:latin typeface="Arial Rounded MT Bold" panose="020F0704030504030204" pitchFamily="34" charset="0"/>
              </a:rPr>
              <a:t>Nous utilisons des outils éprouvés et créons du sur mesure via une pédagogie active de sensibilisation et d’apprentissage par l’expérience. </a:t>
            </a:r>
          </a:p>
          <a:p>
            <a:pPr algn="just"/>
            <a:endParaRPr lang="fr-FR" sz="1100" dirty="0">
              <a:latin typeface="Arial Rounded MT Bold" panose="020F0704030504030204" pitchFamily="34" charset="0"/>
            </a:endParaRPr>
          </a:p>
          <a:p>
            <a:r>
              <a:rPr lang="fr-FR" sz="1100" dirty="0">
                <a:latin typeface="Arial Rounded MT Bold" panose="020F0704030504030204" pitchFamily="34" charset="0"/>
              </a:rPr>
              <a:t>Nous associons le conseil, la communication, l’événementiel et l’artistique.</a:t>
            </a:r>
          </a:p>
          <a:p>
            <a:endParaRPr lang="fr-FR" sz="1100" dirty="0">
              <a:latin typeface="Arial Rounded MT Bold" panose="020F0704030504030204" pitchFamily="34" charset="0"/>
            </a:endParaRPr>
          </a:p>
          <a:p>
            <a:r>
              <a:rPr lang="fr-FR" sz="1100" dirty="0">
                <a:latin typeface="Arial Rounded MT Bold" panose="020F0704030504030204" pitchFamily="34" charset="0"/>
              </a:rPr>
              <a:t>Nos principaux domaines d’interventions :</a:t>
            </a:r>
          </a:p>
          <a:p>
            <a:pPr marL="171450" indent="-171450">
              <a:buFontTx/>
              <a:buChar char="-"/>
            </a:pPr>
            <a:r>
              <a:rPr lang="fr-FR" sz="1100" dirty="0">
                <a:solidFill>
                  <a:srgbClr val="EC6500"/>
                </a:solidFill>
                <a:latin typeface="Arial Rounded MT Bold" panose="020F0704030504030204" pitchFamily="34" charset="0"/>
              </a:rPr>
              <a:t>Conseil et création de contenus,</a:t>
            </a:r>
          </a:p>
          <a:p>
            <a:pPr marL="171450" indent="-171450">
              <a:buFontTx/>
              <a:buChar char="-"/>
            </a:pPr>
            <a:r>
              <a:rPr lang="fr-FR" sz="1100" dirty="0">
                <a:solidFill>
                  <a:srgbClr val="EC6500"/>
                </a:solidFill>
                <a:latin typeface="Arial Rounded MT Bold" panose="020F0704030504030204" pitchFamily="34" charset="0"/>
              </a:rPr>
              <a:t>Sensibilisation et formation,</a:t>
            </a:r>
          </a:p>
          <a:p>
            <a:pPr marL="171450" indent="-171450">
              <a:buFontTx/>
              <a:buChar char="-"/>
            </a:pPr>
            <a:r>
              <a:rPr lang="fr-FR" sz="1100" dirty="0">
                <a:solidFill>
                  <a:srgbClr val="EC6500"/>
                </a:solidFill>
                <a:latin typeface="Arial Rounded MT Bold" panose="020F0704030504030204" pitchFamily="34" charset="0"/>
              </a:rPr>
              <a:t>Coaching,</a:t>
            </a:r>
          </a:p>
          <a:p>
            <a:pPr marL="171450" indent="-171450">
              <a:buFontTx/>
              <a:buChar char="-"/>
            </a:pPr>
            <a:r>
              <a:rPr lang="fr-FR" sz="1100" dirty="0">
                <a:solidFill>
                  <a:srgbClr val="EC6500"/>
                </a:solidFill>
                <a:latin typeface="Arial Rounded MT Bold" panose="020F0704030504030204" pitchFamily="34" charset="0"/>
              </a:rPr>
              <a:t>Ateliers d’intelligence collective,</a:t>
            </a:r>
          </a:p>
          <a:p>
            <a:pPr marL="171450" indent="-171450">
              <a:buFontTx/>
              <a:buChar char="-"/>
            </a:pPr>
            <a:r>
              <a:rPr lang="fr-FR" sz="1100" dirty="0">
                <a:solidFill>
                  <a:srgbClr val="EC6500"/>
                </a:solidFill>
                <a:latin typeface="Arial Rounded MT Bold" panose="020F0704030504030204" pitchFamily="34" charset="0"/>
              </a:rPr>
              <a:t>Théâtre d’entreprise.</a:t>
            </a:r>
            <a:endParaRPr lang="fr-FR" dirty="0"/>
          </a:p>
          <a:p>
            <a:endParaRPr lang="fr-FR" dirty="0"/>
          </a:p>
        </p:txBody>
      </p:sp>
      <p:pic>
        <p:nvPicPr>
          <p:cNvPr id="12" name="Image 11">
            <a:extLst>
              <a:ext uri="{FF2B5EF4-FFF2-40B4-BE49-F238E27FC236}">
                <a16:creationId xmlns:a16="http://schemas.microsoft.com/office/drawing/2014/main" id="{E712C460-6D0A-46CA-8F15-3EC63685AB8A}"/>
              </a:ext>
            </a:extLst>
          </p:cNvPr>
          <p:cNvPicPr>
            <a:picLocks noChangeAspect="1"/>
          </p:cNvPicPr>
          <p:nvPr/>
        </p:nvPicPr>
        <p:blipFill>
          <a:blip r:embed="rId6"/>
          <a:stretch>
            <a:fillRect/>
          </a:stretch>
        </p:blipFill>
        <p:spPr>
          <a:xfrm>
            <a:off x="2499073" y="3080732"/>
            <a:ext cx="4676253" cy="1500396"/>
          </a:xfrm>
          <a:prstGeom prst="rect">
            <a:avLst/>
          </a:prstGeom>
        </p:spPr>
      </p:pic>
      <p:sp>
        <p:nvSpPr>
          <p:cNvPr id="13" name="Rectangle 12">
            <a:extLst>
              <a:ext uri="{FF2B5EF4-FFF2-40B4-BE49-F238E27FC236}">
                <a16:creationId xmlns:a16="http://schemas.microsoft.com/office/drawing/2014/main" id="{F4BAD2AF-79AF-4BE9-AF3C-70763FAEA7B6}"/>
              </a:ext>
            </a:extLst>
          </p:cNvPr>
          <p:cNvSpPr/>
          <p:nvPr/>
        </p:nvSpPr>
        <p:spPr>
          <a:xfrm>
            <a:off x="2511050" y="2636912"/>
            <a:ext cx="4644000" cy="4438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2" name="Image 21">
            <a:extLst>
              <a:ext uri="{FF2B5EF4-FFF2-40B4-BE49-F238E27FC236}">
                <a16:creationId xmlns:a16="http://schemas.microsoft.com/office/drawing/2014/main" id="{C5F02FAD-7D27-4109-98B2-6A958E490856}"/>
              </a:ext>
            </a:extLst>
          </p:cNvPr>
          <p:cNvPicPr>
            <a:picLocks noChangeAspect="1"/>
          </p:cNvPicPr>
          <p:nvPr/>
        </p:nvPicPr>
        <p:blipFill>
          <a:blip r:embed="rId7"/>
          <a:stretch>
            <a:fillRect/>
          </a:stretch>
        </p:blipFill>
        <p:spPr>
          <a:xfrm>
            <a:off x="2582703" y="2708920"/>
            <a:ext cx="300030" cy="300030"/>
          </a:xfrm>
          <a:prstGeom prst="rect">
            <a:avLst/>
          </a:prstGeom>
        </p:spPr>
      </p:pic>
      <p:sp>
        <p:nvSpPr>
          <p:cNvPr id="23" name="ZoneTexte 22">
            <a:extLst>
              <a:ext uri="{FF2B5EF4-FFF2-40B4-BE49-F238E27FC236}">
                <a16:creationId xmlns:a16="http://schemas.microsoft.com/office/drawing/2014/main" id="{18DA0556-2342-48B5-B9E8-3AEF261E9DFF}"/>
              </a:ext>
            </a:extLst>
          </p:cNvPr>
          <p:cNvSpPr txBox="1"/>
          <p:nvPr/>
        </p:nvSpPr>
        <p:spPr>
          <a:xfrm>
            <a:off x="3169738" y="2684734"/>
            <a:ext cx="3312368" cy="369332"/>
          </a:xfrm>
          <a:prstGeom prst="rect">
            <a:avLst/>
          </a:prstGeom>
          <a:noFill/>
        </p:spPr>
        <p:txBody>
          <a:bodyPr wrap="square" rtlCol="0">
            <a:spAutoFit/>
          </a:bodyPr>
          <a:lstStyle/>
          <a:p>
            <a:pPr algn="ctr"/>
            <a:r>
              <a:rPr lang="fr-FR" b="1" i="1" dirty="0"/>
              <a:t>Un déroulé interactif via Klaxoon</a:t>
            </a:r>
          </a:p>
        </p:txBody>
      </p:sp>
      <p:pic>
        <p:nvPicPr>
          <p:cNvPr id="25" name="Image 24">
            <a:extLst>
              <a:ext uri="{FF2B5EF4-FFF2-40B4-BE49-F238E27FC236}">
                <a16:creationId xmlns:a16="http://schemas.microsoft.com/office/drawing/2014/main" id="{CB26AF41-BF70-4CEC-A084-1C31C9BED4F1}"/>
              </a:ext>
            </a:extLst>
          </p:cNvPr>
          <p:cNvPicPr>
            <a:picLocks noChangeAspect="1"/>
          </p:cNvPicPr>
          <p:nvPr/>
        </p:nvPicPr>
        <p:blipFill>
          <a:blip r:embed="rId8"/>
          <a:stretch>
            <a:fillRect/>
          </a:stretch>
        </p:blipFill>
        <p:spPr>
          <a:xfrm>
            <a:off x="6549473" y="2671892"/>
            <a:ext cx="530874" cy="462173"/>
          </a:xfrm>
          <a:prstGeom prst="rect">
            <a:avLst/>
          </a:prstGeom>
        </p:spPr>
      </p:pic>
      <p:pic>
        <p:nvPicPr>
          <p:cNvPr id="28" name="Image 27">
            <a:extLst>
              <a:ext uri="{FF2B5EF4-FFF2-40B4-BE49-F238E27FC236}">
                <a16:creationId xmlns:a16="http://schemas.microsoft.com/office/drawing/2014/main" id="{5BD7121F-38FE-4F58-840D-266C9AB999E1}"/>
              </a:ext>
            </a:extLst>
          </p:cNvPr>
          <p:cNvPicPr>
            <a:picLocks noChangeAspect="1"/>
          </p:cNvPicPr>
          <p:nvPr/>
        </p:nvPicPr>
        <p:blipFill>
          <a:blip r:embed="rId9"/>
          <a:stretch>
            <a:fillRect/>
          </a:stretch>
        </p:blipFill>
        <p:spPr>
          <a:xfrm>
            <a:off x="11097410" y="4674451"/>
            <a:ext cx="520405" cy="342545"/>
          </a:xfrm>
          <a:prstGeom prst="rect">
            <a:avLst/>
          </a:prstGeom>
        </p:spPr>
      </p:pic>
      <p:sp>
        <p:nvSpPr>
          <p:cNvPr id="29" name="ZoneTexte 28">
            <a:extLst>
              <a:ext uri="{FF2B5EF4-FFF2-40B4-BE49-F238E27FC236}">
                <a16:creationId xmlns:a16="http://schemas.microsoft.com/office/drawing/2014/main" id="{E82BC3EF-FF7E-4B37-A122-67EF1C80CBFB}"/>
              </a:ext>
            </a:extLst>
          </p:cNvPr>
          <p:cNvSpPr txBox="1"/>
          <p:nvPr/>
        </p:nvSpPr>
        <p:spPr>
          <a:xfrm>
            <a:off x="11055583" y="4941168"/>
            <a:ext cx="736429" cy="215444"/>
          </a:xfrm>
          <a:prstGeom prst="rect">
            <a:avLst/>
          </a:prstGeom>
          <a:noFill/>
        </p:spPr>
        <p:txBody>
          <a:bodyPr wrap="square" rtlCol="0">
            <a:spAutoFit/>
          </a:bodyPr>
          <a:lstStyle/>
          <a:p>
            <a:r>
              <a:rPr lang="fr-FR" sz="800" dirty="0">
                <a:solidFill>
                  <a:schemeClr val="bg1">
                    <a:lumMod val="50000"/>
                  </a:schemeClr>
                </a:solidFill>
              </a:rPr>
              <a:t>60 minutes</a:t>
            </a:r>
          </a:p>
        </p:txBody>
      </p:sp>
      <p:pic>
        <p:nvPicPr>
          <p:cNvPr id="3" name="Image 2">
            <a:extLst>
              <a:ext uri="{FF2B5EF4-FFF2-40B4-BE49-F238E27FC236}">
                <a16:creationId xmlns:a16="http://schemas.microsoft.com/office/drawing/2014/main" id="{D2B3E922-11AC-4869-B4C4-489F2547370F}"/>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858788" y="5208546"/>
            <a:ext cx="1289623" cy="1289623"/>
          </a:xfrm>
          <a:prstGeom prst="rect">
            <a:avLst/>
          </a:prstGeom>
        </p:spPr>
      </p:pic>
      <p:sp>
        <p:nvSpPr>
          <p:cNvPr id="11" name="ZoneTexte 10">
            <a:extLst>
              <a:ext uri="{FF2B5EF4-FFF2-40B4-BE49-F238E27FC236}">
                <a16:creationId xmlns:a16="http://schemas.microsoft.com/office/drawing/2014/main" id="{BCE956E0-DBBA-4BC3-A96F-0E4ECAAAE3A8}"/>
              </a:ext>
            </a:extLst>
          </p:cNvPr>
          <p:cNvSpPr txBox="1"/>
          <p:nvPr/>
        </p:nvSpPr>
        <p:spPr>
          <a:xfrm>
            <a:off x="5845834" y="6537631"/>
            <a:ext cx="1306431" cy="307777"/>
          </a:xfrm>
          <a:prstGeom prst="rect">
            <a:avLst/>
          </a:prstGeom>
          <a:solidFill>
            <a:schemeClr val="bg1"/>
          </a:solidFill>
        </p:spPr>
        <p:txBody>
          <a:bodyPr wrap="square" rtlCol="0">
            <a:spAutoFit/>
          </a:bodyPr>
          <a:lstStyle/>
          <a:p>
            <a:r>
              <a:rPr lang="fr-FR" sz="1400" b="1" dirty="0" err="1">
                <a:solidFill>
                  <a:srgbClr val="7030A0"/>
                </a:solidFill>
                <a:hlinkClick r:id="rId11"/>
              </a:rPr>
              <a:t>HandiCapSule</a:t>
            </a:r>
            <a:r>
              <a:rPr lang="fr-FR" sz="1400" b="1" dirty="0">
                <a:solidFill>
                  <a:srgbClr val="7030A0"/>
                </a:solidFill>
              </a:rPr>
              <a:t>®</a:t>
            </a:r>
          </a:p>
        </p:txBody>
      </p:sp>
      <p:sp>
        <p:nvSpPr>
          <p:cNvPr id="19" name="ZoneTexte 18">
            <a:extLst>
              <a:ext uri="{FF2B5EF4-FFF2-40B4-BE49-F238E27FC236}">
                <a16:creationId xmlns:a16="http://schemas.microsoft.com/office/drawing/2014/main" id="{352DEF83-B3D3-4A4D-8B1F-71015BB1AD35}"/>
              </a:ext>
            </a:extLst>
          </p:cNvPr>
          <p:cNvSpPr txBox="1"/>
          <p:nvPr/>
        </p:nvSpPr>
        <p:spPr>
          <a:xfrm>
            <a:off x="2702402" y="5513079"/>
            <a:ext cx="3056217" cy="892552"/>
          </a:xfrm>
          <a:prstGeom prst="rect">
            <a:avLst/>
          </a:prstGeom>
          <a:noFill/>
        </p:spPr>
        <p:txBody>
          <a:bodyPr wrap="square" rtlCol="0">
            <a:spAutoFit/>
          </a:bodyPr>
          <a:lstStyle/>
          <a:p>
            <a:r>
              <a:rPr lang="fr-FR" dirty="0">
                <a:solidFill>
                  <a:schemeClr val="bg1"/>
                </a:solidFill>
              </a:rPr>
              <a:t>Pour en savoir plus sur nos </a:t>
            </a:r>
            <a:r>
              <a:rPr lang="fr-FR" dirty="0" err="1">
                <a:solidFill>
                  <a:schemeClr val="bg1"/>
                </a:solidFill>
              </a:rPr>
              <a:t>HandiCapSules</a:t>
            </a:r>
            <a:r>
              <a:rPr lang="fr-FR" dirty="0">
                <a:solidFill>
                  <a:schemeClr val="bg1"/>
                </a:solidFill>
              </a:rPr>
              <a:t>®</a:t>
            </a:r>
          </a:p>
          <a:p>
            <a:r>
              <a:rPr lang="fr-FR" sz="1600" dirty="0">
                <a:solidFill>
                  <a:srgbClr val="0000FF"/>
                </a:solidFill>
                <a:hlinkClick r:id="rId11">
                  <a:extLst>
                    <a:ext uri="{A12FA001-AC4F-418D-AE19-62706E023703}">
                      <ahyp:hlinkClr xmlns="" xmlns:ahyp="http://schemas.microsoft.com/office/drawing/2018/hyperlinkcolor" val="tx"/>
                    </a:ext>
                  </a:extLst>
                </a:hlinkClick>
              </a:rPr>
              <a:t>https://t-pascap.fr/handicapsules</a:t>
            </a:r>
            <a:r>
              <a:rPr lang="fr-FR" sz="1600" dirty="0">
                <a:solidFill>
                  <a:srgbClr val="5F1265"/>
                </a:solidFill>
                <a:hlinkClick r:id="rId11">
                  <a:extLst>
                    <a:ext uri="{A12FA001-AC4F-418D-AE19-62706E023703}">
                      <ahyp:hlinkClr xmlns="" xmlns:ahyp="http://schemas.microsoft.com/office/drawing/2018/hyperlinkcolor" val="tx"/>
                    </a:ext>
                  </a:extLst>
                </a:hlinkClick>
              </a:rPr>
              <a:t>/</a:t>
            </a:r>
            <a:endParaRPr lang="fr-FR" sz="1600" dirty="0">
              <a:solidFill>
                <a:srgbClr val="5F1265"/>
              </a:solidFill>
            </a:endParaRPr>
          </a:p>
        </p:txBody>
      </p:sp>
      <p:sp>
        <p:nvSpPr>
          <p:cNvPr id="24" name="ZoneTexte 23">
            <a:extLst>
              <a:ext uri="{FF2B5EF4-FFF2-40B4-BE49-F238E27FC236}">
                <a16:creationId xmlns:a16="http://schemas.microsoft.com/office/drawing/2014/main" id="{10409EDE-7396-45FE-B080-C38B4CEF634B}"/>
              </a:ext>
            </a:extLst>
          </p:cNvPr>
          <p:cNvSpPr txBox="1"/>
          <p:nvPr/>
        </p:nvSpPr>
        <p:spPr>
          <a:xfrm>
            <a:off x="7557342" y="5759300"/>
            <a:ext cx="3960440" cy="646331"/>
          </a:xfrm>
          <a:prstGeom prst="rect">
            <a:avLst/>
          </a:prstGeom>
          <a:noFill/>
        </p:spPr>
        <p:txBody>
          <a:bodyPr wrap="square" rtlCol="0">
            <a:spAutoFit/>
          </a:bodyPr>
          <a:lstStyle/>
          <a:p>
            <a:r>
              <a:rPr lang="fr-FR" dirty="0"/>
              <a:t>Pour en savoir plus, inscrivez-vous à une de nos démonstrations.</a:t>
            </a:r>
          </a:p>
        </p:txBody>
      </p:sp>
    </p:spTree>
    <p:extLst>
      <p:ext uri="{BB962C8B-B14F-4D97-AF65-F5344CB8AC3E}">
        <p14:creationId xmlns:p14="http://schemas.microsoft.com/office/powerpoint/2010/main" val="31447113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7247335" y="1196752"/>
            <a:ext cx="4943078" cy="5661248"/>
          </a:xfrm>
          <a:prstGeom prst="rect">
            <a:avLst/>
          </a:prstGeom>
          <a:solidFill>
            <a:srgbClr val="EC6500">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p:cNvSpPr/>
          <p:nvPr/>
        </p:nvSpPr>
        <p:spPr>
          <a:xfrm>
            <a:off x="2422798" y="1196752"/>
            <a:ext cx="4824536" cy="5661248"/>
          </a:xfrm>
          <a:prstGeom prst="rect">
            <a:avLst/>
          </a:prstGeom>
          <a:solidFill>
            <a:srgbClr val="5F1265">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Arrondir un rectangle avec un coin du même côté 13"/>
          <p:cNvSpPr/>
          <p:nvPr/>
        </p:nvSpPr>
        <p:spPr>
          <a:xfrm>
            <a:off x="262558" y="1656184"/>
            <a:ext cx="1944216" cy="648072"/>
          </a:xfrm>
          <a:prstGeom prst="round2SameRect">
            <a:avLst/>
          </a:prstGeom>
          <a:solidFill>
            <a:srgbClr val="5F12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Titre 6"/>
          <p:cNvSpPr txBox="1">
            <a:spLocks/>
          </p:cNvSpPr>
          <p:nvPr/>
        </p:nvSpPr>
        <p:spPr>
          <a:xfrm>
            <a:off x="2500799" y="264801"/>
            <a:ext cx="4666227" cy="1222284"/>
          </a:xfrm>
          <a:prstGeom prst="roundRect">
            <a:avLst>
              <a:gd name="adj" fmla="val 8838"/>
            </a:avLst>
          </a:prstGeom>
          <a:ln>
            <a:solidFill>
              <a:srgbClr val="5F1265"/>
            </a:solidFill>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fr-FR" sz="1800" b="1" dirty="0">
                <a:solidFill>
                  <a:srgbClr val="5F1265"/>
                </a:solidFill>
                <a:latin typeface="Arial Rounded MT Bold" panose="020F0704030504030204" pitchFamily="34" charset="0"/>
              </a:rPr>
              <a:t>APIRJSO ESAT LA COURONNERIE</a:t>
            </a:r>
            <a:r>
              <a:rPr lang="fr-FR" sz="1800" b="1" dirty="0">
                <a:latin typeface="Arial Rounded MT Bold" panose="020F0704030504030204" pitchFamily="34" charset="0"/>
              </a:rPr>
              <a:t/>
            </a:r>
            <a:br>
              <a:rPr lang="fr-FR" sz="1800" b="1" dirty="0">
                <a:latin typeface="Arial Rounded MT Bold" panose="020F0704030504030204" pitchFamily="34" charset="0"/>
              </a:rPr>
            </a:br>
            <a:r>
              <a:rPr lang="fr-FR" sz="1200" b="1" dirty="0">
                <a:latin typeface="Arial Rounded MT Bold" panose="020F0704030504030204" pitchFamily="34" charset="0"/>
              </a:rPr>
              <a:t>3 RUE DES MOINES </a:t>
            </a:r>
            <a:r>
              <a:rPr lang="fr-FR" sz="1200" dirty="0"/>
              <a:t/>
            </a:r>
            <a:br>
              <a:rPr lang="fr-FR" sz="1200" dirty="0"/>
            </a:br>
            <a:r>
              <a:rPr lang="fr-FR" sz="1200" dirty="0"/>
              <a:t>45750  SAINT PRYVE SAINT MESMIN </a:t>
            </a:r>
            <a:br>
              <a:rPr lang="fr-FR" sz="1200" dirty="0"/>
            </a:br>
            <a:r>
              <a:rPr lang="fr-FR" sz="1200" dirty="0"/>
              <a:t>https://apirjso-couronnerie.fr/etablissements/esat-45-apirjso-la-couronnerie/</a:t>
            </a:r>
          </a:p>
        </p:txBody>
      </p:sp>
      <p:sp>
        <p:nvSpPr>
          <p:cNvPr id="6" name="Titre 6"/>
          <p:cNvSpPr txBox="1">
            <a:spLocks/>
          </p:cNvSpPr>
          <p:nvPr/>
        </p:nvSpPr>
        <p:spPr>
          <a:xfrm>
            <a:off x="7311450" y="250433"/>
            <a:ext cx="4620355" cy="1236652"/>
          </a:xfrm>
          <a:prstGeom prst="roundRect">
            <a:avLst>
              <a:gd name="adj" fmla="val 4630"/>
            </a:avLst>
          </a:prstGeom>
          <a:ln>
            <a:solidFill>
              <a:srgbClr val="EC6500"/>
            </a:solidFill>
          </a:ln>
        </p:spPr>
        <p:style>
          <a:lnRef idx="2">
            <a:schemeClr val="accent6"/>
          </a:lnRef>
          <a:fillRef idx="1">
            <a:schemeClr val="lt1"/>
          </a:fillRef>
          <a:effectRef idx="0">
            <a:schemeClr val="accent6"/>
          </a:effectRef>
          <a:fontRef idx="minor">
            <a:schemeClr val="dk1"/>
          </a:fontRef>
        </p:style>
        <p:txBody>
          <a:bodyPr vert="horz" lIns="91440" tIns="45720" rIns="91440" bIns="45720" rtlCol="0" anchor="ctr">
            <a:noAutofit/>
          </a:bodyPr>
          <a:lstStyle>
            <a:defPPr>
              <a:defRPr lang="fr-FR"/>
            </a:defPPr>
            <a:lvl1pPr defTabSz="914377">
              <a:lnSpc>
                <a:spcPct val="90000"/>
              </a:lnSpc>
              <a:spcBef>
                <a:spcPct val="0"/>
              </a:spcBef>
              <a:buNone/>
              <a:defRPr b="1">
                <a:latin typeface="Arial Rounded MT Bold" panose="020F0704030504030204" pitchFamily="34" charset="0"/>
                <a:ea typeface="+mj-ea"/>
                <a:cs typeface="+mj-cs"/>
              </a:defRPr>
            </a:lvl1pPr>
          </a:lstStyle>
          <a:p>
            <a:r>
              <a:rPr lang="fr-FR" sz="1600" b="0" dirty="0">
                <a:solidFill>
                  <a:srgbClr val="EC6500"/>
                </a:solidFill>
              </a:rPr>
              <a:t>SANDRINE COURTAT</a:t>
            </a:r>
          </a:p>
          <a:p>
            <a:endParaRPr lang="fr-FR" sz="1200" b="0" dirty="0">
              <a:latin typeface="+mj-lt"/>
            </a:endParaRPr>
          </a:p>
          <a:p>
            <a:r>
              <a:rPr lang="fr-FR" sz="1200" b="0" dirty="0">
                <a:latin typeface="+mj-lt"/>
              </a:rPr>
              <a:t>direction.esat45@apirjso-couronnerie.fr</a:t>
            </a:r>
          </a:p>
          <a:p>
            <a:r>
              <a:rPr lang="fr-FR" sz="1200" b="0" dirty="0">
                <a:latin typeface="+mj-lt"/>
              </a:rPr>
              <a:t>06 18 38 59 07</a:t>
            </a:r>
          </a:p>
        </p:txBody>
      </p:sp>
      <p:sp>
        <p:nvSpPr>
          <p:cNvPr id="7" name="ZoneTexte 6"/>
          <p:cNvSpPr txBox="1"/>
          <p:nvPr/>
        </p:nvSpPr>
        <p:spPr>
          <a:xfrm>
            <a:off x="262559" y="1647033"/>
            <a:ext cx="2240192" cy="5086854"/>
          </a:xfrm>
          <a:prstGeom prst="roundRect">
            <a:avLst>
              <a:gd name="adj" fmla="val 5079"/>
            </a:avLst>
          </a:prstGeom>
          <a:noFill/>
          <a:ln w="25400">
            <a:noFill/>
          </a:ln>
        </p:spPr>
        <p:txBody>
          <a:bodyPr vert="horz" lIns="91440" tIns="45720" rIns="91440" bIns="45720" rtlCol="0" anchor="t">
            <a:noAutofit/>
          </a:bodyPr>
          <a:lstStyle>
            <a:defPPr>
              <a:defRPr lang="fr-FR"/>
            </a:defPPr>
            <a:lvl1pPr defTabSz="914377">
              <a:lnSpc>
                <a:spcPct val="90000"/>
              </a:lnSpc>
              <a:spcBef>
                <a:spcPct val="0"/>
              </a:spcBef>
              <a:buNone/>
              <a:defRPr b="1">
                <a:latin typeface="Arial Rounded MT Bold" panose="020F0704030504030204" pitchFamily="34" charset="0"/>
                <a:ea typeface="+mj-ea"/>
                <a:cs typeface="+mj-cs"/>
              </a:defRPr>
            </a:lvl1pPr>
          </a:lstStyle>
          <a:p>
            <a:pPr lvl="0"/>
            <a:r>
              <a:rPr lang="fr-FR" sz="1400" dirty="0">
                <a:solidFill>
                  <a:schemeClr val="bg1"/>
                </a:solidFill>
              </a:rPr>
              <a:t>Qui est  l’ESAT APIRJSO LA COURONNERIE </a:t>
            </a:r>
          </a:p>
          <a:p>
            <a:pPr lvl="0"/>
            <a:endParaRPr lang="fr-FR" sz="1000" b="0" dirty="0">
              <a:solidFill>
                <a:schemeClr val="bg1"/>
              </a:solidFill>
            </a:endParaRPr>
          </a:p>
          <a:p>
            <a:r>
              <a:rPr lang="fr-FR" sz="1000" b="0" dirty="0"/>
              <a:t>L’APIRJSO LA COURONNERIE est une association qui promeut et met en œuvre l’inclusion des personnes en situation de handicap en Région Centre-Val de Loire et Bourgogne Franche Comté. Elle gère actuellement une vingtaine d’établissements et service dont l’ESAT « La Couronnerie » de Saint Pryvé Saint Mesmin, ou près de 110 personnes travaillent sur le site, avec 5 ateliers. Ils sont </a:t>
            </a:r>
          </a:p>
          <a:p>
            <a:r>
              <a:rPr lang="fr-FR" sz="1000" b="0" dirty="0"/>
              <a:t>dédiés à la sous-traitance industrielle, au conditionnement et assemblage, ou au routage.</a:t>
            </a:r>
          </a:p>
          <a:p>
            <a:r>
              <a:rPr lang="fr-FR" sz="1000" b="0" dirty="0"/>
              <a:t>L’établissement a su allier l’inclusion professionnelle des adultes en situation de handicap, à une offre de prestation de qualité dans de</a:t>
            </a:r>
          </a:p>
          <a:p>
            <a:r>
              <a:rPr lang="fr-FR" sz="1000" b="0" dirty="0"/>
              <a:t>multiples domaines. Nous gérons un réseau de clientèle variée allant de petites structures et</a:t>
            </a:r>
          </a:p>
          <a:p>
            <a:r>
              <a:rPr lang="fr-FR" sz="1000" b="0" dirty="0"/>
              <a:t>entreprises, à des grands Groupes ou institutions publiques, en leur</a:t>
            </a:r>
          </a:p>
          <a:p>
            <a:r>
              <a:rPr lang="fr-FR" sz="1000" b="0" dirty="0"/>
              <a:t>apportant une réponse sur mesure.</a:t>
            </a:r>
          </a:p>
          <a:p>
            <a:endParaRPr lang="fr-FR" sz="1000" dirty="0"/>
          </a:p>
          <a:p>
            <a:endParaRPr lang="fr-FR" sz="1000" dirty="0"/>
          </a:p>
          <a:p>
            <a:endParaRPr lang="fr-FR" sz="1000" dirty="0"/>
          </a:p>
          <a:p>
            <a:endParaRPr lang="fr-FR" sz="1200" b="0" dirty="0">
              <a:latin typeface="+mj-lt"/>
            </a:endParaRPr>
          </a:p>
        </p:txBody>
      </p:sp>
      <p:sp>
        <p:nvSpPr>
          <p:cNvPr id="8" name="Espace réservé du contenu 7"/>
          <p:cNvSpPr txBox="1">
            <a:spLocks/>
          </p:cNvSpPr>
          <p:nvPr/>
        </p:nvSpPr>
        <p:spPr>
          <a:xfrm>
            <a:off x="2502751" y="1690433"/>
            <a:ext cx="4664276" cy="2818687"/>
          </a:xfrm>
          <a:prstGeom prst="rect">
            <a:avLst/>
          </a:prstGeom>
          <a:solidFill>
            <a:srgbClr val="5F1265"/>
          </a:solidFill>
          <a:ln w="25400">
            <a:noFill/>
          </a:ln>
        </p:spPr>
        <p:txBody>
          <a:bodyPr vert="horz" wrap="square" lIns="108000" tIns="108000" rIns="108000" bIns="10800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lang="fr-FR" sz="1400" b="1" kern="1200" dirty="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b="0" dirty="0">
                <a:solidFill>
                  <a:schemeClr val="bg1"/>
                </a:solidFill>
                <a:latin typeface="Arial Rounded MT Bold" panose="020F0704030504030204" pitchFamily="34" charset="0"/>
                <a:ea typeface="+mj-ea"/>
                <a:cs typeface="+mj-cs"/>
              </a:rPr>
              <a:t>L’HILARANTE / L’HIL O MIEL / LA COUR O MIEL</a:t>
            </a:r>
          </a:p>
          <a:p>
            <a:r>
              <a:rPr lang="fr-FR" sz="1050" b="0" dirty="0">
                <a:solidFill>
                  <a:schemeClr val="bg1"/>
                </a:solidFill>
              </a:rPr>
              <a:t>Tout à commencé avec la </a:t>
            </a:r>
            <a:r>
              <a:rPr lang="fr-FR" sz="1050" dirty="0">
                <a:solidFill>
                  <a:schemeClr val="bg1"/>
                </a:solidFill>
              </a:rPr>
              <a:t>bière artisanale </a:t>
            </a:r>
            <a:r>
              <a:rPr lang="fr-FR" sz="1050" i="1" dirty="0">
                <a:solidFill>
                  <a:schemeClr val="bg1"/>
                </a:solidFill>
              </a:rPr>
              <a:t>L’HILARANTE </a:t>
            </a:r>
            <a:r>
              <a:rPr lang="fr-FR" sz="1050" b="0" dirty="0">
                <a:solidFill>
                  <a:schemeClr val="bg1"/>
                </a:solidFill>
              </a:rPr>
              <a:t>qui est produite à partir des </a:t>
            </a:r>
            <a:r>
              <a:rPr lang="fr-FR" sz="1050" dirty="0">
                <a:solidFill>
                  <a:schemeClr val="bg1"/>
                </a:solidFill>
              </a:rPr>
              <a:t>cerises de la commune Saint-Hilaire- Saint-Mesmin </a:t>
            </a:r>
            <a:r>
              <a:rPr lang="fr-FR" sz="1050" b="0" dirty="0">
                <a:solidFill>
                  <a:schemeClr val="bg1"/>
                </a:solidFill>
              </a:rPr>
              <a:t>et brassée par la </a:t>
            </a:r>
            <a:r>
              <a:rPr lang="fr-FR" sz="1050" dirty="0">
                <a:solidFill>
                  <a:schemeClr val="bg1"/>
                </a:solidFill>
              </a:rPr>
              <a:t>brasserie artisanale des Écluses </a:t>
            </a:r>
            <a:r>
              <a:rPr lang="fr-FR" sz="1050" b="0" dirty="0">
                <a:solidFill>
                  <a:schemeClr val="bg1"/>
                </a:solidFill>
              </a:rPr>
              <a:t>suivant une </a:t>
            </a:r>
            <a:r>
              <a:rPr lang="fr-FR" sz="1050" dirty="0">
                <a:solidFill>
                  <a:schemeClr val="bg1"/>
                </a:solidFill>
              </a:rPr>
              <a:t>recette unique </a:t>
            </a:r>
            <a:r>
              <a:rPr lang="fr-FR" sz="1050" b="0" dirty="0">
                <a:solidFill>
                  <a:schemeClr val="bg1"/>
                </a:solidFill>
              </a:rPr>
              <a:t>à la cerise.  Depuis, l’ESAT travaille également avec un autre brasseur artisanal </a:t>
            </a:r>
            <a:r>
              <a:rPr lang="fr-FR" sz="1050" dirty="0">
                <a:solidFill>
                  <a:schemeClr val="bg1"/>
                </a:solidFill>
              </a:rPr>
              <a:t>la Brasserie du Four à Briques.</a:t>
            </a:r>
          </a:p>
          <a:p>
            <a:r>
              <a:rPr lang="fr-FR" sz="1050" b="0" dirty="0">
                <a:solidFill>
                  <a:schemeClr val="bg1"/>
                </a:solidFill>
              </a:rPr>
              <a:t>Pour le </a:t>
            </a:r>
            <a:r>
              <a:rPr lang="fr-FR" sz="1050" dirty="0">
                <a:solidFill>
                  <a:schemeClr val="bg1"/>
                </a:solidFill>
              </a:rPr>
              <a:t>miel </a:t>
            </a:r>
            <a:r>
              <a:rPr lang="fr-FR" sz="1050" i="1" dirty="0">
                <a:solidFill>
                  <a:schemeClr val="bg1"/>
                </a:solidFill>
              </a:rPr>
              <a:t>La </a:t>
            </a:r>
            <a:r>
              <a:rPr lang="fr-FR" sz="1050" i="1" dirty="0" err="1">
                <a:solidFill>
                  <a:schemeClr val="bg1"/>
                </a:solidFill>
              </a:rPr>
              <a:t>Cour’O</a:t>
            </a:r>
            <a:r>
              <a:rPr lang="fr-FR" sz="1050" i="1" dirty="0">
                <a:solidFill>
                  <a:schemeClr val="bg1"/>
                </a:solidFill>
              </a:rPr>
              <a:t> Miel</a:t>
            </a:r>
            <a:r>
              <a:rPr lang="fr-FR" sz="1050" b="0" dirty="0">
                <a:solidFill>
                  <a:schemeClr val="bg1"/>
                </a:solidFill>
              </a:rPr>
              <a:t>, c’est en rencontrant </a:t>
            </a:r>
            <a:r>
              <a:rPr lang="fr-FR" sz="1050" dirty="0">
                <a:solidFill>
                  <a:schemeClr val="bg1"/>
                </a:solidFill>
              </a:rPr>
              <a:t>Mathieu Noirot </a:t>
            </a:r>
            <a:r>
              <a:rPr lang="fr-FR" sz="1050" b="0" dirty="0">
                <a:solidFill>
                  <a:schemeClr val="bg1"/>
                </a:solidFill>
              </a:rPr>
              <a:t>apiculteur que l’idée </a:t>
            </a:r>
            <a:r>
              <a:rPr lang="fr-FR" sz="1050" dirty="0">
                <a:solidFill>
                  <a:schemeClr val="bg1"/>
                </a:solidFill>
              </a:rPr>
              <a:t>d’installer des ruches dans le jardin de l’ESAT </a:t>
            </a:r>
            <a:r>
              <a:rPr lang="fr-FR" sz="1050" b="0" dirty="0">
                <a:solidFill>
                  <a:schemeClr val="bg1"/>
                </a:solidFill>
              </a:rPr>
              <a:t>est née. Aujourd’hui, se sont nos </a:t>
            </a:r>
            <a:r>
              <a:rPr lang="fr-FR" sz="1050" dirty="0">
                <a:solidFill>
                  <a:schemeClr val="bg1"/>
                </a:solidFill>
              </a:rPr>
              <a:t>20 ruches </a:t>
            </a:r>
            <a:r>
              <a:rPr lang="fr-FR" sz="1050" b="0" dirty="0">
                <a:solidFill>
                  <a:schemeClr val="bg1"/>
                </a:solidFill>
              </a:rPr>
              <a:t>qui produisent notre miel soigneusement récolté par les travailleurs.  </a:t>
            </a:r>
            <a:r>
              <a:rPr lang="fr-FR" sz="1050" i="1" dirty="0">
                <a:solidFill>
                  <a:schemeClr val="bg1"/>
                </a:solidFill>
              </a:rPr>
              <a:t>L’HIL O MIEL </a:t>
            </a:r>
            <a:r>
              <a:rPr lang="fr-FR" sz="1050" b="0" dirty="0">
                <a:solidFill>
                  <a:schemeClr val="bg1"/>
                </a:solidFill>
              </a:rPr>
              <a:t>Blonde et Blanche est notre deuxième marque de Bière, toute aussi savoureuse que la première!</a:t>
            </a:r>
          </a:p>
          <a:p>
            <a:r>
              <a:rPr lang="fr-FR" sz="1050" b="0" dirty="0">
                <a:solidFill>
                  <a:schemeClr val="bg1"/>
                </a:solidFill>
              </a:rPr>
              <a:t>Tous les produits sont </a:t>
            </a:r>
            <a:r>
              <a:rPr lang="fr-FR" sz="1050" dirty="0">
                <a:solidFill>
                  <a:schemeClr val="bg1"/>
                </a:solidFill>
              </a:rPr>
              <a:t>conditionnés </a:t>
            </a:r>
            <a:r>
              <a:rPr lang="fr-FR" sz="1050" b="0" dirty="0">
                <a:solidFill>
                  <a:schemeClr val="bg1"/>
                </a:solidFill>
              </a:rPr>
              <a:t>et </a:t>
            </a:r>
            <a:r>
              <a:rPr lang="fr-FR" sz="1050" dirty="0" err="1">
                <a:solidFill>
                  <a:schemeClr val="bg1"/>
                </a:solidFill>
              </a:rPr>
              <a:t>étiquettés</a:t>
            </a:r>
            <a:r>
              <a:rPr lang="fr-FR" sz="1050" dirty="0">
                <a:solidFill>
                  <a:schemeClr val="bg1"/>
                </a:solidFill>
              </a:rPr>
              <a:t> </a:t>
            </a:r>
            <a:r>
              <a:rPr lang="fr-FR" sz="1050" b="0" dirty="0">
                <a:solidFill>
                  <a:schemeClr val="bg1"/>
                </a:solidFill>
              </a:rPr>
              <a:t>par les </a:t>
            </a:r>
            <a:r>
              <a:rPr lang="fr-FR" sz="1050" dirty="0">
                <a:solidFill>
                  <a:schemeClr val="bg1"/>
                </a:solidFill>
              </a:rPr>
              <a:t>107 travailleurs </a:t>
            </a:r>
            <a:r>
              <a:rPr lang="fr-FR" sz="1050" b="0" dirty="0">
                <a:solidFill>
                  <a:schemeClr val="bg1"/>
                </a:solidFill>
              </a:rPr>
              <a:t>de l’ESAT qui sont fiers de vous proposer leurs produits</a:t>
            </a:r>
            <a:r>
              <a:rPr lang="fr-FR" sz="1600" b="0" dirty="0"/>
              <a:t>. </a:t>
            </a:r>
            <a:endParaRPr lang="fr-FR" sz="1050" b="0" dirty="0">
              <a:solidFill>
                <a:schemeClr val="bg1"/>
              </a:solidFill>
            </a:endParaRPr>
          </a:p>
          <a:p>
            <a:pPr marL="0" indent="0">
              <a:buNone/>
            </a:pPr>
            <a:endParaRPr lang="fr-FR" sz="1600" b="0" dirty="0">
              <a:solidFill>
                <a:schemeClr val="bg1"/>
              </a:solidFill>
              <a:latin typeface="Arial Rounded MT Bold" panose="020F0704030504030204" pitchFamily="34" charset="0"/>
              <a:ea typeface="+mj-ea"/>
              <a:cs typeface="+mj-cs"/>
            </a:endParaRPr>
          </a:p>
          <a:p>
            <a:endParaRPr lang="fr-FR" b="0" dirty="0"/>
          </a:p>
          <a:p>
            <a:endParaRPr lang="fr-FR" b="0" dirty="0"/>
          </a:p>
          <a:p>
            <a:endParaRPr lang="fr-FR" b="0" dirty="0"/>
          </a:p>
          <a:p>
            <a:endParaRPr lang="fr-FR" b="0" dirty="0"/>
          </a:p>
          <a:p>
            <a:endParaRPr lang="fr-FR" b="0" dirty="0"/>
          </a:p>
          <a:p>
            <a:pPr marL="0" indent="0">
              <a:buNone/>
            </a:pPr>
            <a:endParaRPr lang="fr-FR" b="0" dirty="0"/>
          </a:p>
          <a:p>
            <a:endParaRPr lang="fr-FR" b="0" dirty="0"/>
          </a:p>
          <a:p>
            <a:endParaRPr lang="fr-FR" b="0" dirty="0"/>
          </a:p>
          <a:p>
            <a:endParaRPr lang="fr-FR" b="0" dirty="0"/>
          </a:p>
          <a:p>
            <a:endParaRPr lang="fr-FR" b="0" dirty="0"/>
          </a:p>
          <a:p>
            <a:endParaRPr lang="fr-FR" b="0" dirty="0"/>
          </a:p>
          <a:p>
            <a:endParaRPr lang="fr-FR" b="0" dirty="0"/>
          </a:p>
          <a:p>
            <a:endParaRPr lang="fr-FR" b="0" dirty="0"/>
          </a:p>
          <a:p>
            <a:pPr marL="0" indent="0" algn="just">
              <a:buNone/>
            </a:pPr>
            <a:endParaRPr lang="fr-FR" sz="1100" b="0" dirty="0">
              <a:solidFill>
                <a:schemeClr val="bg1"/>
              </a:solidFill>
            </a:endParaRPr>
          </a:p>
        </p:txBody>
      </p:sp>
      <p:sp>
        <p:nvSpPr>
          <p:cNvPr id="9" name="Espace réservé du contenu 7"/>
          <p:cNvSpPr txBox="1">
            <a:spLocks/>
          </p:cNvSpPr>
          <p:nvPr/>
        </p:nvSpPr>
        <p:spPr>
          <a:xfrm>
            <a:off x="7311450" y="1690432"/>
            <a:ext cx="4664276" cy="2818688"/>
          </a:xfrm>
          <a:prstGeom prst="rect">
            <a:avLst/>
          </a:prstGeom>
          <a:solidFill>
            <a:srgbClr val="EC6500"/>
          </a:solidFill>
          <a:ln w="25400">
            <a:noFill/>
          </a:ln>
        </p:spPr>
        <p:txBody>
          <a:bodyPr vert="horz" wrap="square" lIns="108000" tIns="108000" rIns="108000" bIns="10800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lang="fr-FR" sz="1400" b="1" kern="1200" dirty="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600" dirty="0">
                <a:solidFill>
                  <a:schemeClr val="bg1"/>
                </a:solidFill>
                <a:latin typeface="Arial Rounded MT Bold" panose="020F0704030504030204" pitchFamily="34" charset="0"/>
                <a:ea typeface="+mj-ea"/>
                <a:cs typeface="+mj-cs"/>
              </a:rPr>
              <a:t> Sous </a:t>
            </a:r>
            <a:r>
              <a:rPr lang="fr-FR" sz="1600" dirty="0" err="1">
                <a:solidFill>
                  <a:schemeClr val="bg1"/>
                </a:solidFill>
                <a:latin typeface="Arial Rounded MT Bold" panose="020F0704030504030204" pitchFamily="34" charset="0"/>
                <a:ea typeface="+mj-ea"/>
                <a:cs typeface="+mj-cs"/>
              </a:rPr>
              <a:t>traitance</a:t>
            </a:r>
            <a:r>
              <a:rPr lang="fr-FR" sz="1600" dirty="0">
                <a:solidFill>
                  <a:schemeClr val="bg1"/>
                </a:solidFill>
                <a:latin typeface="Arial Rounded MT Bold" panose="020F0704030504030204" pitchFamily="34" charset="0"/>
                <a:ea typeface="+mj-ea"/>
                <a:cs typeface="+mj-cs"/>
              </a:rPr>
              <a:t> industrielle</a:t>
            </a:r>
            <a:endParaRPr lang="fr-FR" sz="1600" dirty="0">
              <a:solidFill>
                <a:schemeClr val="bg1"/>
              </a:solidFill>
            </a:endParaRPr>
          </a:p>
          <a:p>
            <a:pPr marL="0" indent="0" algn="just">
              <a:buNone/>
            </a:pPr>
            <a:r>
              <a:rPr lang="fr-FR" sz="1100" b="0" dirty="0">
                <a:solidFill>
                  <a:schemeClr val="bg1"/>
                </a:solidFill>
                <a:latin typeface="+mj-lt"/>
                <a:ea typeface="+mj-ea"/>
                <a:cs typeface="+mj-cs"/>
              </a:rPr>
              <a:t>Nos ateliers:    	5 ateliers sur une surface de plus 6000 m2, avec un entrepôt capable d’accueillir un stockage de 1000 palettes 80X120.</a:t>
            </a:r>
          </a:p>
          <a:p>
            <a:pPr marL="0" indent="0" algn="just">
              <a:buNone/>
            </a:pPr>
            <a:r>
              <a:rPr lang="fr-FR" sz="1100" b="0" dirty="0">
                <a:solidFill>
                  <a:schemeClr val="bg1"/>
                </a:solidFill>
                <a:latin typeface="+mj-lt"/>
                <a:ea typeface="+mj-ea"/>
                <a:cs typeface="+mj-cs"/>
              </a:rPr>
              <a:t>Spécialisation dans le </a:t>
            </a:r>
            <a:r>
              <a:rPr lang="fr-FR" sz="1100" b="0" dirty="0" err="1">
                <a:solidFill>
                  <a:schemeClr val="bg1"/>
                </a:solidFill>
                <a:latin typeface="+mj-lt"/>
                <a:ea typeface="+mj-ea"/>
                <a:cs typeface="+mj-cs"/>
              </a:rPr>
              <a:t>cellophanage</a:t>
            </a:r>
            <a:r>
              <a:rPr lang="fr-FR" sz="1100" b="0" dirty="0">
                <a:solidFill>
                  <a:schemeClr val="bg1"/>
                </a:solidFill>
                <a:latin typeface="+mj-lt"/>
                <a:ea typeface="+mj-ea"/>
                <a:cs typeface="+mj-cs"/>
              </a:rPr>
              <a:t>, le </a:t>
            </a:r>
            <a:r>
              <a:rPr lang="fr-FR" sz="1100" b="0" dirty="0" err="1">
                <a:solidFill>
                  <a:schemeClr val="bg1"/>
                </a:solidFill>
                <a:latin typeface="+mj-lt"/>
                <a:ea typeface="+mj-ea"/>
                <a:cs typeface="+mj-cs"/>
              </a:rPr>
              <a:t>codifiage</a:t>
            </a:r>
            <a:r>
              <a:rPr lang="fr-FR" sz="1100" b="0" dirty="0">
                <a:solidFill>
                  <a:schemeClr val="bg1"/>
                </a:solidFill>
                <a:latin typeface="+mj-lt"/>
                <a:ea typeface="+mj-ea"/>
                <a:cs typeface="+mj-cs"/>
              </a:rPr>
              <a:t>, le travail à façon.</a:t>
            </a:r>
          </a:p>
          <a:p>
            <a:pPr marL="0" indent="0" algn="just">
              <a:buNone/>
            </a:pPr>
            <a:r>
              <a:rPr lang="fr-FR" sz="1100" b="0" dirty="0">
                <a:solidFill>
                  <a:schemeClr val="bg1"/>
                </a:solidFill>
                <a:latin typeface="+mj-lt"/>
                <a:ea typeface="+mj-ea"/>
                <a:cs typeface="+mj-cs"/>
              </a:rPr>
              <a:t>De nombreux partenariats qui nous permettent de proposer da le mise à disposition de nos travailleurs</a:t>
            </a:r>
          </a:p>
          <a:p>
            <a:pPr marL="0" indent="0" algn="just">
              <a:buNone/>
            </a:pPr>
            <a:endParaRPr lang="fr-FR" sz="1100" b="0" dirty="0">
              <a:solidFill>
                <a:schemeClr val="bg1"/>
              </a:solidFill>
              <a:latin typeface="+mj-lt"/>
              <a:ea typeface="+mj-ea"/>
              <a:cs typeface="+mj-cs"/>
            </a:endParaRPr>
          </a:p>
          <a:p>
            <a:pPr marL="0" lvl="0" indent="0" defTabSz="914400" eaLnBrk="0" fontAlgn="base" hangingPunct="0">
              <a:lnSpc>
                <a:spcPct val="100000"/>
              </a:lnSpc>
              <a:spcBef>
                <a:spcPct val="0"/>
              </a:spcBef>
              <a:spcAft>
                <a:spcPct val="0"/>
              </a:spcAft>
              <a:buNone/>
            </a:pPr>
            <a:endParaRPr lang="fr-FR" altLang="fr-FR" sz="1000" b="0" dirty="0">
              <a:solidFill>
                <a:srgbClr val="181717"/>
              </a:solidFill>
              <a:latin typeface="Arial" panose="020B0604020202020204" pitchFamily="34" charset="0"/>
              <a:ea typeface="Times New Roman" panose="02020603050405020304" pitchFamily="18" charset="0"/>
            </a:endParaRPr>
          </a:p>
          <a:p>
            <a:pPr marL="0" lvl="0" indent="0" defTabSz="914400" eaLnBrk="0" fontAlgn="base" hangingPunct="0">
              <a:lnSpc>
                <a:spcPct val="100000"/>
              </a:lnSpc>
              <a:spcBef>
                <a:spcPct val="0"/>
              </a:spcBef>
              <a:spcAft>
                <a:spcPct val="0"/>
              </a:spcAft>
              <a:buNone/>
            </a:pPr>
            <a:endParaRPr lang="fr-FR" altLang="fr-FR" sz="1000" b="0" dirty="0">
              <a:latin typeface="Arial" panose="020B0604020202020204" pitchFamily="34" charset="0"/>
            </a:endParaRPr>
          </a:p>
          <a:p>
            <a:pPr marL="0" lvl="0" indent="0" defTabSz="914400" eaLnBrk="0" fontAlgn="base" hangingPunct="0">
              <a:lnSpc>
                <a:spcPct val="100000"/>
              </a:lnSpc>
              <a:spcBef>
                <a:spcPct val="0"/>
              </a:spcBef>
              <a:spcAft>
                <a:spcPct val="0"/>
              </a:spcAft>
              <a:buNone/>
            </a:pPr>
            <a:endParaRPr lang="fr-FR" altLang="fr-FR" sz="1100" b="0" dirty="0">
              <a:solidFill>
                <a:srgbClr val="181717"/>
              </a:solidFill>
              <a:latin typeface="Arial" panose="020B0604020202020204" pitchFamily="34" charset="0"/>
              <a:ea typeface="Times New Roman" panose="02020603050405020304" pitchFamily="18" charset="0"/>
            </a:endParaRPr>
          </a:p>
          <a:p>
            <a:pPr marL="0" lvl="0" indent="0" defTabSz="914400" eaLnBrk="0" fontAlgn="base" hangingPunct="0">
              <a:lnSpc>
                <a:spcPct val="100000"/>
              </a:lnSpc>
              <a:spcBef>
                <a:spcPct val="0"/>
              </a:spcBef>
              <a:spcAft>
                <a:spcPct val="0"/>
              </a:spcAft>
              <a:buNone/>
            </a:pPr>
            <a:endParaRPr lang="fr-FR" sz="1100" b="0" dirty="0">
              <a:solidFill>
                <a:schemeClr val="bg1"/>
              </a:solidFill>
              <a:latin typeface="+mj-lt"/>
              <a:ea typeface="+mj-ea"/>
              <a:cs typeface="+mj-cs"/>
            </a:endParaRPr>
          </a:p>
        </p:txBody>
      </p:sp>
      <p:sp>
        <p:nvSpPr>
          <p:cNvPr id="20" name="ZoneTexte 19"/>
          <p:cNvSpPr txBox="1"/>
          <p:nvPr/>
        </p:nvSpPr>
        <p:spPr>
          <a:xfrm>
            <a:off x="2494806" y="4653137"/>
            <a:ext cx="4680520" cy="510778"/>
          </a:xfrm>
          <a:prstGeom prst="round2DiagRect">
            <a:avLst/>
          </a:prstGeom>
          <a:solidFill>
            <a:schemeClr val="bg1"/>
          </a:solidFill>
        </p:spPr>
        <p:txBody>
          <a:bodyPr wrap="square" rtlCol="0">
            <a:spAutoFit/>
          </a:bodyPr>
          <a:lstStyle/>
          <a:p>
            <a:r>
              <a:rPr lang="fr-FR" sz="1200" b="1" dirty="0">
                <a:solidFill>
                  <a:srgbClr val="2A7476"/>
                </a:solidFill>
              </a:rPr>
              <a:t>Cible au sein de l’entreprise : L’ensemble des collaborateurs </a:t>
            </a:r>
          </a:p>
          <a:p>
            <a:endParaRPr lang="fr-FR" sz="1200" dirty="0"/>
          </a:p>
        </p:txBody>
      </p:sp>
      <p:sp>
        <p:nvSpPr>
          <p:cNvPr id="21" name="ZoneTexte 20"/>
          <p:cNvSpPr txBox="1"/>
          <p:nvPr/>
        </p:nvSpPr>
        <p:spPr>
          <a:xfrm>
            <a:off x="7319342" y="4653136"/>
            <a:ext cx="4680520" cy="510778"/>
          </a:xfrm>
          <a:prstGeom prst="round2DiagRect">
            <a:avLst/>
          </a:prstGeom>
          <a:solidFill>
            <a:schemeClr val="bg1"/>
          </a:solidFill>
        </p:spPr>
        <p:txBody>
          <a:bodyPr wrap="square" rtlCol="0">
            <a:spAutoFit/>
          </a:bodyPr>
          <a:lstStyle/>
          <a:p>
            <a:r>
              <a:rPr lang="fr-FR" sz="1200" b="1" dirty="0">
                <a:solidFill>
                  <a:srgbClr val="2A7476"/>
                </a:solidFill>
              </a:rPr>
              <a:t>Cible au sein de l’entreprise : Entreprises </a:t>
            </a:r>
          </a:p>
          <a:p>
            <a:endParaRPr lang="fr-FR" sz="1200" dirty="0"/>
          </a:p>
        </p:txBody>
      </p:sp>
      <p:pic>
        <p:nvPicPr>
          <p:cNvPr id="4098" name="Picture 2" descr="H:\2022\01-INFOGRAPHIE\COM UNE DIFF\SPATIAL CHAT_ Les Rencontres de la Sensibilisation\Objets\Plante022.png"/>
          <p:cNvPicPr>
            <a:picLocks noChangeAspect="1" noChangeArrowheads="1"/>
          </p:cNvPicPr>
          <p:nvPr/>
        </p:nvPicPr>
        <p:blipFill>
          <a:blip r:embed="rId2" cstate="print"/>
          <a:srcRect/>
          <a:stretch>
            <a:fillRect/>
          </a:stretch>
        </p:blipFill>
        <p:spPr bwMode="auto">
          <a:xfrm>
            <a:off x="11567814" y="5085184"/>
            <a:ext cx="552430" cy="1677666"/>
          </a:xfrm>
          <a:prstGeom prst="rect">
            <a:avLst/>
          </a:prstGeom>
          <a:noFill/>
        </p:spPr>
      </p:pic>
      <p:sp>
        <p:nvSpPr>
          <p:cNvPr id="15" name="Ellipse 14">
            <a:extLst>
              <a:ext uri="{FF2B5EF4-FFF2-40B4-BE49-F238E27FC236}">
                <a16:creationId xmlns:a16="http://schemas.microsoft.com/office/drawing/2014/main" id="{3D348BEE-A7E9-4670-933C-48FF1D0A5776}"/>
              </a:ext>
            </a:extLst>
          </p:cNvPr>
          <p:cNvSpPr/>
          <p:nvPr/>
        </p:nvSpPr>
        <p:spPr>
          <a:xfrm rot="1214261">
            <a:off x="6154648" y="1299267"/>
            <a:ext cx="1325711" cy="520641"/>
          </a:xfrm>
          <a:prstGeom prst="ellipse">
            <a:avLst/>
          </a:prstGeom>
          <a:solidFill>
            <a:srgbClr val="EC6500"/>
          </a:solidFill>
          <a:ln>
            <a:solidFill>
              <a:srgbClr val="EC6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ZoneTexte 15">
            <a:extLst>
              <a:ext uri="{FF2B5EF4-FFF2-40B4-BE49-F238E27FC236}">
                <a16:creationId xmlns:a16="http://schemas.microsoft.com/office/drawing/2014/main" id="{27B6B238-9010-4196-A157-C962DF481EC1}"/>
              </a:ext>
            </a:extLst>
          </p:cNvPr>
          <p:cNvSpPr txBox="1"/>
          <p:nvPr/>
        </p:nvSpPr>
        <p:spPr>
          <a:xfrm rot="1214261">
            <a:off x="6100686" y="1378689"/>
            <a:ext cx="1368152" cy="307777"/>
          </a:xfrm>
          <a:prstGeom prst="rect">
            <a:avLst/>
          </a:prstGeom>
          <a:noFill/>
        </p:spPr>
        <p:txBody>
          <a:bodyPr wrap="square" rtlCol="0">
            <a:spAutoFit/>
          </a:bodyPr>
          <a:lstStyle/>
          <a:p>
            <a:pPr algn="ctr"/>
            <a:r>
              <a:rPr lang="fr-FR" sz="1400" i="1" dirty="0">
                <a:solidFill>
                  <a:schemeClr val="bg1"/>
                </a:solidFill>
              </a:rPr>
              <a:t>En démo le 3</a:t>
            </a:r>
          </a:p>
        </p:txBody>
      </p:sp>
      <p:pic>
        <p:nvPicPr>
          <p:cNvPr id="3" name="Image 2">
            <a:extLst>
              <a:ext uri="{FF2B5EF4-FFF2-40B4-BE49-F238E27FC236}">
                <a16:creationId xmlns:a16="http://schemas.microsoft.com/office/drawing/2014/main" id="{F6C3A87E-952A-4AD6-A969-3E0550414EB3}"/>
              </a:ext>
            </a:extLst>
          </p:cNvPr>
          <p:cNvPicPr>
            <a:picLocks noChangeAspect="1"/>
          </p:cNvPicPr>
          <p:nvPr/>
        </p:nvPicPr>
        <p:blipFill>
          <a:blip r:embed="rId3"/>
          <a:stretch>
            <a:fillRect/>
          </a:stretch>
        </p:blipFill>
        <p:spPr>
          <a:xfrm>
            <a:off x="579850" y="360525"/>
            <a:ext cx="1309632" cy="1162395"/>
          </a:xfrm>
          <a:prstGeom prst="rect">
            <a:avLst/>
          </a:prstGeom>
        </p:spPr>
      </p:pic>
      <p:pic>
        <p:nvPicPr>
          <p:cNvPr id="10" name="Image 9">
            <a:extLst>
              <a:ext uri="{FF2B5EF4-FFF2-40B4-BE49-F238E27FC236}">
                <a16:creationId xmlns:a16="http://schemas.microsoft.com/office/drawing/2014/main" id="{2A237F01-34B9-4E57-A379-46198E9F963A}"/>
              </a:ext>
            </a:extLst>
          </p:cNvPr>
          <p:cNvPicPr>
            <a:picLocks noChangeAspect="1"/>
          </p:cNvPicPr>
          <p:nvPr/>
        </p:nvPicPr>
        <p:blipFill>
          <a:blip r:embed="rId4"/>
          <a:stretch>
            <a:fillRect/>
          </a:stretch>
        </p:blipFill>
        <p:spPr>
          <a:xfrm>
            <a:off x="5060227" y="4949745"/>
            <a:ext cx="1059646" cy="961531"/>
          </a:xfrm>
          <a:prstGeom prst="rect">
            <a:avLst/>
          </a:prstGeom>
        </p:spPr>
      </p:pic>
      <p:pic>
        <p:nvPicPr>
          <p:cNvPr id="11" name="Image 10">
            <a:extLst>
              <a:ext uri="{FF2B5EF4-FFF2-40B4-BE49-F238E27FC236}">
                <a16:creationId xmlns:a16="http://schemas.microsoft.com/office/drawing/2014/main" id="{B23A6059-89D0-4DDE-8CFF-AA4BEEFFDCDB}"/>
              </a:ext>
            </a:extLst>
          </p:cNvPr>
          <p:cNvPicPr>
            <a:picLocks noChangeAspect="1"/>
          </p:cNvPicPr>
          <p:nvPr/>
        </p:nvPicPr>
        <p:blipFill>
          <a:blip r:embed="rId5"/>
          <a:stretch>
            <a:fillRect/>
          </a:stretch>
        </p:blipFill>
        <p:spPr>
          <a:xfrm>
            <a:off x="3328548" y="4936198"/>
            <a:ext cx="890093" cy="810838"/>
          </a:xfrm>
          <a:prstGeom prst="rect">
            <a:avLst/>
          </a:prstGeom>
        </p:spPr>
      </p:pic>
      <p:pic>
        <p:nvPicPr>
          <p:cNvPr id="12" name="Image 11">
            <a:extLst>
              <a:ext uri="{FF2B5EF4-FFF2-40B4-BE49-F238E27FC236}">
                <a16:creationId xmlns:a16="http://schemas.microsoft.com/office/drawing/2014/main" id="{F4A1FAED-B5C1-406E-A8C1-2A58E5B38C18}"/>
              </a:ext>
            </a:extLst>
          </p:cNvPr>
          <p:cNvPicPr>
            <a:picLocks noChangeAspect="1"/>
          </p:cNvPicPr>
          <p:nvPr/>
        </p:nvPicPr>
        <p:blipFill>
          <a:blip r:embed="rId6"/>
          <a:stretch>
            <a:fillRect/>
          </a:stretch>
        </p:blipFill>
        <p:spPr>
          <a:xfrm>
            <a:off x="10372535" y="4509120"/>
            <a:ext cx="1210029" cy="2348880"/>
          </a:xfrm>
          <a:prstGeom prst="rect">
            <a:avLst/>
          </a:prstGeom>
        </p:spPr>
      </p:pic>
      <p:pic>
        <p:nvPicPr>
          <p:cNvPr id="13" name="Image 12">
            <a:extLst>
              <a:ext uri="{FF2B5EF4-FFF2-40B4-BE49-F238E27FC236}">
                <a16:creationId xmlns:a16="http://schemas.microsoft.com/office/drawing/2014/main" id="{C3BA799D-9B95-487E-8ABC-301D94919FBC}"/>
              </a:ext>
            </a:extLst>
          </p:cNvPr>
          <p:cNvPicPr>
            <a:picLocks noChangeAspect="1"/>
          </p:cNvPicPr>
          <p:nvPr/>
        </p:nvPicPr>
        <p:blipFill>
          <a:blip r:embed="rId7"/>
          <a:stretch>
            <a:fillRect/>
          </a:stretch>
        </p:blipFill>
        <p:spPr>
          <a:xfrm>
            <a:off x="8442613" y="5085184"/>
            <a:ext cx="1641789" cy="1714221"/>
          </a:xfrm>
          <a:prstGeom prst="rect">
            <a:avLst/>
          </a:prstGeom>
        </p:spPr>
      </p:pic>
      <p:pic>
        <p:nvPicPr>
          <p:cNvPr id="19" name="Image 18">
            <a:extLst>
              <a:ext uri="{FF2B5EF4-FFF2-40B4-BE49-F238E27FC236}">
                <a16:creationId xmlns:a16="http://schemas.microsoft.com/office/drawing/2014/main" id="{E6B95EBC-A261-434D-A3B1-5F923F7E1D2F}"/>
              </a:ext>
            </a:extLst>
          </p:cNvPr>
          <p:cNvPicPr>
            <a:picLocks noChangeAspect="1"/>
          </p:cNvPicPr>
          <p:nvPr/>
        </p:nvPicPr>
        <p:blipFill>
          <a:blip r:embed="rId8"/>
          <a:stretch>
            <a:fillRect/>
          </a:stretch>
        </p:blipFill>
        <p:spPr>
          <a:xfrm>
            <a:off x="6084263" y="5307932"/>
            <a:ext cx="1110446" cy="1482418"/>
          </a:xfrm>
          <a:prstGeom prst="rect">
            <a:avLst/>
          </a:prstGeom>
        </p:spPr>
      </p:pic>
      <p:pic>
        <p:nvPicPr>
          <p:cNvPr id="22" name="Image 21">
            <a:extLst>
              <a:ext uri="{FF2B5EF4-FFF2-40B4-BE49-F238E27FC236}">
                <a16:creationId xmlns:a16="http://schemas.microsoft.com/office/drawing/2014/main" id="{060E4AAC-A92D-4DF1-A85D-AC549C59C1D3}"/>
              </a:ext>
            </a:extLst>
          </p:cNvPr>
          <p:cNvPicPr>
            <a:picLocks noChangeAspect="1"/>
          </p:cNvPicPr>
          <p:nvPr/>
        </p:nvPicPr>
        <p:blipFill>
          <a:blip r:embed="rId9"/>
          <a:stretch>
            <a:fillRect/>
          </a:stretch>
        </p:blipFill>
        <p:spPr>
          <a:xfrm>
            <a:off x="3647544" y="5747036"/>
            <a:ext cx="1812354" cy="1043314"/>
          </a:xfrm>
          <a:prstGeom prst="rect">
            <a:avLst/>
          </a:prstGeom>
        </p:spPr>
      </p:pic>
      <p:pic>
        <p:nvPicPr>
          <p:cNvPr id="24" name="Image 23">
            <a:extLst>
              <a:ext uri="{FF2B5EF4-FFF2-40B4-BE49-F238E27FC236}">
                <a16:creationId xmlns:a16="http://schemas.microsoft.com/office/drawing/2014/main" id="{60C73584-89A2-4479-A990-4FFB86181820}"/>
              </a:ext>
            </a:extLst>
          </p:cNvPr>
          <p:cNvPicPr>
            <a:picLocks noChangeAspect="1"/>
          </p:cNvPicPr>
          <p:nvPr/>
        </p:nvPicPr>
        <p:blipFill>
          <a:blip r:embed="rId10"/>
          <a:stretch>
            <a:fillRect/>
          </a:stretch>
        </p:blipFill>
        <p:spPr>
          <a:xfrm>
            <a:off x="2575033" y="5771217"/>
            <a:ext cx="753515" cy="1006462"/>
          </a:xfrm>
          <a:prstGeom prst="rect">
            <a:avLst/>
          </a:prstGeom>
        </p:spPr>
      </p:pic>
      <p:sp>
        <p:nvSpPr>
          <p:cNvPr id="25" name="Rectangle 2">
            <a:extLst>
              <a:ext uri="{FF2B5EF4-FFF2-40B4-BE49-F238E27FC236}">
                <a16:creationId xmlns:a16="http://schemas.microsoft.com/office/drawing/2014/main" id="{BEFA5005-3342-49A8-AB2C-DAED2CD5E816}"/>
              </a:ext>
            </a:extLst>
          </p:cNvPr>
          <p:cNvSpPr>
            <a:spLocks noChangeArrowheads="1"/>
          </p:cNvSpPr>
          <p:nvPr/>
        </p:nvSpPr>
        <p:spPr bwMode="auto">
          <a:xfrm>
            <a:off x="0" y="0"/>
            <a:ext cx="121904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26" name="Rectangle 3">
            <a:extLst>
              <a:ext uri="{FF2B5EF4-FFF2-40B4-BE49-F238E27FC236}">
                <a16:creationId xmlns:a16="http://schemas.microsoft.com/office/drawing/2014/main" id="{423D64B2-E810-489A-9C7D-1D11E67BEBE7}"/>
              </a:ext>
            </a:extLst>
          </p:cNvPr>
          <p:cNvSpPr>
            <a:spLocks noChangeArrowheads="1"/>
          </p:cNvSpPr>
          <p:nvPr/>
        </p:nvSpPr>
        <p:spPr bwMode="auto">
          <a:xfrm>
            <a:off x="838200" y="349478"/>
            <a:ext cx="213520"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800" b="0" i="0" u="none" strike="noStrike" cap="none" normalizeH="0" baseline="0" dirty="0">
                <a:ln>
                  <a:noFill/>
                </a:ln>
                <a:solidFill>
                  <a:srgbClr val="181717"/>
                </a:solidFill>
                <a:effectLst/>
                <a:latin typeface="Arial" panose="020B0604020202020204" pitchFamily="34" charset="0"/>
                <a:ea typeface="Times New Roman" panose="02020603050405020304" pitchFamily="18" charset="0"/>
              </a:rPr>
              <a:t>.</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pic>
        <p:nvPicPr>
          <p:cNvPr id="29" name="Image 28">
            <a:extLst>
              <a:ext uri="{FF2B5EF4-FFF2-40B4-BE49-F238E27FC236}">
                <a16:creationId xmlns:a16="http://schemas.microsoft.com/office/drawing/2014/main" id="{0A8DFF84-4D70-491B-BB1D-D8E597CA935B}"/>
              </a:ext>
            </a:extLst>
          </p:cNvPr>
          <p:cNvPicPr>
            <a:picLocks noChangeAspect="1"/>
          </p:cNvPicPr>
          <p:nvPr/>
        </p:nvPicPr>
        <p:blipFill>
          <a:blip r:embed="rId11"/>
          <a:stretch>
            <a:fillRect/>
          </a:stretch>
        </p:blipFill>
        <p:spPr>
          <a:xfrm>
            <a:off x="8293924" y="3188191"/>
            <a:ext cx="2647295" cy="1320929"/>
          </a:xfrm>
          <a:prstGeom prst="rect">
            <a:avLst/>
          </a:prstGeom>
        </p:spPr>
      </p:pic>
    </p:spTree>
    <p:extLst>
      <p:ext uri="{BB962C8B-B14F-4D97-AF65-F5344CB8AC3E}">
        <p14:creationId xmlns:p14="http://schemas.microsoft.com/office/powerpoint/2010/main" val="1289667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Rectangle 17"/>
          <p:cNvSpPr/>
          <p:nvPr/>
        </p:nvSpPr>
        <p:spPr>
          <a:xfrm>
            <a:off x="7251737" y="1196751"/>
            <a:ext cx="4943079" cy="5661250"/>
          </a:xfrm>
          <a:prstGeom prst="rect">
            <a:avLst/>
          </a:prstGeom>
          <a:solidFill>
            <a:srgbClr val="EC6500">
              <a:alpha val="49000"/>
            </a:srgbClr>
          </a:solidFill>
          <a:ln w="12700">
            <a:miter lim="400000"/>
          </a:ln>
        </p:spPr>
        <p:txBody>
          <a:bodyPr lIns="45719" rIns="45719" anchor="ctr"/>
          <a:lstStyle/>
          <a:p>
            <a:pPr>
              <a:defRPr>
                <a:solidFill>
                  <a:srgbClr val="FFFFFF"/>
                </a:solidFill>
              </a:defRPr>
            </a:pPr>
            <a:endParaRPr/>
          </a:p>
        </p:txBody>
      </p:sp>
      <p:grpSp>
        <p:nvGrpSpPr>
          <p:cNvPr id="97" name="Rectangle 16"/>
          <p:cNvGrpSpPr/>
          <p:nvPr/>
        </p:nvGrpSpPr>
        <p:grpSpPr>
          <a:xfrm>
            <a:off x="2427201" y="1196751"/>
            <a:ext cx="4824537" cy="5661250"/>
            <a:chOff x="0" y="0"/>
            <a:chExt cx="4824536" cy="5661248"/>
          </a:xfrm>
        </p:grpSpPr>
        <p:sp>
          <p:nvSpPr>
            <p:cNvPr id="95" name="Rectangle"/>
            <p:cNvSpPr/>
            <p:nvPr/>
          </p:nvSpPr>
          <p:spPr>
            <a:xfrm>
              <a:off x="-1" y="-1"/>
              <a:ext cx="4824538" cy="5661250"/>
            </a:xfrm>
            <a:prstGeom prst="rect">
              <a:avLst/>
            </a:prstGeom>
            <a:solidFill>
              <a:srgbClr val="5F1265">
                <a:alpha val="49000"/>
              </a:srgbClr>
            </a:solidFill>
            <a:ln w="12700" cap="flat">
              <a:noFill/>
              <a:miter lim="400000"/>
            </a:ln>
            <a:effectLst/>
          </p:spPr>
          <p:txBody>
            <a:bodyPr wrap="square" lIns="45719" tIns="45719" rIns="45719" bIns="45719" numCol="1" anchor="ctr">
              <a:noAutofit/>
            </a:bodyPr>
            <a:lstStyle/>
            <a:p>
              <a:pPr>
                <a:defRPr>
                  <a:solidFill>
                    <a:srgbClr val="FFFFFF"/>
                  </a:solidFill>
                </a:defRPr>
              </a:pPr>
              <a:endParaRPr/>
            </a:p>
          </p:txBody>
        </p:sp>
        <p:sp>
          <p:nvSpPr>
            <p:cNvPr id="96" name="Texte"/>
            <p:cNvSpPr txBox="1"/>
            <p:nvPr/>
          </p:nvSpPr>
          <p:spPr>
            <a:xfrm>
              <a:off x="3473253" y="2046827"/>
              <a:ext cx="1035710" cy="370841"/>
            </a:xfrm>
            <a:prstGeom prst="rect">
              <a:avLst/>
            </a:prstGeom>
            <a:noFill/>
            <a:ln w="12700" cap="flat">
              <a:noFill/>
              <a:miter lim="400000"/>
            </a:ln>
            <a:effectLst/>
          </p:spPr>
          <p:txBody>
            <a:bodyPr wrap="square" lIns="45719" tIns="45719" rIns="45719" bIns="45719" numCol="1" anchor="t">
              <a:spAutoFit/>
            </a:bodyPr>
            <a:lstStyle/>
            <a:p>
              <a:endParaRPr/>
            </a:p>
          </p:txBody>
        </p:sp>
      </p:grpSp>
      <p:grpSp>
        <p:nvGrpSpPr>
          <p:cNvPr id="100" name="Titre 6"/>
          <p:cNvGrpSpPr/>
          <p:nvPr/>
        </p:nvGrpSpPr>
        <p:grpSpPr>
          <a:xfrm>
            <a:off x="2506354" y="264800"/>
            <a:ext cx="4666228" cy="1222286"/>
            <a:chOff x="0" y="0"/>
            <a:chExt cx="4666226" cy="1222284"/>
          </a:xfrm>
        </p:grpSpPr>
        <p:sp>
          <p:nvSpPr>
            <p:cNvPr id="98" name="Rectangle aux angles arrondis"/>
            <p:cNvSpPr/>
            <p:nvPr/>
          </p:nvSpPr>
          <p:spPr>
            <a:xfrm>
              <a:off x="0" y="0"/>
              <a:ext cx="4666227" cy="1222285"/>
            </a:xfrm>
            <a:prstGeom prst="roundRect">
              <a:avLst>
                <a:gd name="adj" fmla="val 8838"/>
              </a:avLst>
            </a:prstGeom>
            <a:solidFill>
              <a:srgbClr val="FFFFFF"/>
            </a:solidFill>
            <a:ln w="25400" cap="flat">
              <a:solidFill>
                <a:srgbClr val="5F1265"/>
              </a:solidFill>
              <a:prstDash val="solid"/>
              <a:round/>
            </a:ln>
            <a:effectLst/>
          </p:spPr>
          <p:txBody>
            <a:bodyPr wrap="square" lIns="45719" tIns="45719" rIns="45719" bIns="45719" numCol="1" anchor="ctr">
              <a:noAutofit/>
            </a:bodyPr>
            <a:lstStyle/>
            <a:p>
              <a:pPr defTabSz="914377">
                <a:lnSpc>
                  <a:spcPct val="90000"/>
                </a:lnSpc>
              </a:pPr>
              <a:endParaRPr/>
            </a:p>
          </p:txBody>
        </p:sp>
        <p:sp>
          <p:nvSpPr>
            <p:cNvPr id="99" name="GUICHETS FERMES  Guichets-Fermes.com"/>
            <p:cNvSpPr txBox="1"/>
            <p:nvPr/>
          </p:nvSpPr>
          <p:spPr>
            <a:xfrm>
              <a:off x="90060" y="324122"/>
              <a:ext cx="4486107" cy="57404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p>
              <a:pPr defTabSz="914377">
                <a:lnSpc>
                  <a:spcPct val="90000"/>
                </a:lnSpc>
                <a:defRPr sz="1700">
                  <a:solidFill>
                    <a:srgbClr val="7030A0"/>
                  </a:solidFill>
                  <a:latin typeface="Arial Rounded MT Bold"/>
                  <a:ea typeface="Arial Rounded MT Bold"/>
                  <a:cs typeface="Arial Rounded MT Bold"/>
                  <a:sym typeface="Arial Rounded MT Bold"/>
                </a:defRPr>
              </a:pPr>
              <a:r>
                <a:rPr sz="1700"/>
                <a:t>GUICHETS FERMES </a:t>
              </a:r>
              <a:br>
                <a:rPr sz="1700"/>
              </a:br>
              <a:r>
                <a:rPr sz="1700" u="sng">
                  <a:solidFill>
                    <a:schemeClr val="accent2">
                      <a:satOff val="-4966"/>
                      <a:lumOff val="-10549"/>
                    </a:schemeClr>
                  </a:solidFill>
                  <a:uFill>
                    <a:solidFill>
                      <a:srgbClr val="0000FF"/>
                    </a:solidFill>
                  </a:uFill>
                  <a:hlinkClick r:id="rId2"/>
                </a:rPr>
                <a:t>Guichets-Fermes.com</a:t>
              </a:r>
            </a:p>
          </p:txBody>
        </p:sp>
      </p:grpSp>
      <p:grpSp>
        <p:nvGrpSpPr>
          <p:cNvPr id="103" name="Titre 6"/>
          <p:cNvGrpSpPr/>
          <p:nvPr/>
        </p:nvGrpSpPr>
        <p:grpSpPr>
          <a:xfrm>
            <a:off x="7317005" y="250433"/>
            <a:ext cx="4620358" cy="1236655"/>
            <a:chOff x="0" y="0"/>
            <a:chExt cx="4620356" cy="1236653"/>
          </a:xfrm>
        </p:grpSpPr>
        <p:sp>
          <p:nvSpPr>
            <p:cNvPr id="101" name="Rectangle aux angles arrondis"/>
            <p:cNvSpPr/>
            <p:nvPr/>
          </p:nvSpPr>
          <p:spPr>
            <a:xfrm>
              <a:off x="0" y="0"/>
              <a:ext cx="4620356" cy="1236653"/>
            </a:xfrm>
            <a:prstGeom prst="roundRect">
              <a:avLst>
                <a:gd name="adj" fmla="val 4630"/>
              </a:avLst>
            </a:prstGeom>
            <a:solidFill>
              <a:srgbClr val="FFFFFF"/>
            </a:solidFill>
            <a:ln w="25400" cap="flat">
              <a:solidFill>
                <a:srgbClr val="EC6500"/>
              </a:solidFill>
              <a:prstDash val="solid"/>
              <a:round/>
            </a:ln>
            <a:effectLst/>
          </p:spPr>
          <p:txBody>
            <a:bodyPr wrap="square" lIns="45719" tIns="45719" rIns="45719" bIns="45719" numCol="1" anchor="ctr">
              <a:noAutofit/>
            </a:bodyPr>
            <a:lstStyle/>
            <a:p>
              <a:pPr defTabSz="914377">
                <a:lnSpc>
                  <a:spcPct val="90000"/>
                </a:lnSpc>
                <a:defRPr>
                  <a:latin typeface="Arial Rounded MT Bold"/>
                  <a:ea typeface="Arial Rounded MT Bold"/>
                  <a:cs typeface="Arial Rounded MT Bold"/>
                  <a:sym typeface="Arial Rounded MT Bold"/>
                </a:defRPr>
              </a:pPr>
              <a:endParaRPr/>
            </a:p>
          </p:txBody>
        </p:sp>
        <p:sp>
          <p:nvSpPr>
            <p:cNvPr id="102" name="Interlocuteur…"/>
            <p:cNvSpPr txBox="1"/>
            <p:nvPr/>
          </p:nvSpPr>
          <p:spPr>
            <a:xfrm>
              <a:off x="75190" y="145122"/>
              <a:ext cx="4469975" cy="94640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p>
              <a:pPr defTabSz="914377">
                <a:lnSpc>
                  <a:spcPct val="90000"/>
                </a:lnSpc>
                <a:defRPr sz="1500" b="1">
                  <a:solidFill>
                    <a:srgbClr val="EC6500"/>
                  </a:solidFill>
                </a:defRPr>
              </a:pPr>
              <a:r>
                <a:rPr sz="1500"/>
                <a:t>Interlocuteur</a:t>
              </a:r>
            </a:p>
            <a:p>
              <a:pPr defTabSz="914377">
                <a:lnSpc>
                  <a:spcPct val="60000"/>
                </a:lnSpc>
                <a:defRPr sz="1500"/>
              </a:pPr>
              <a:endParaRPr sz="1500"/>
            </a:p>
            <a:p>
              <a:pPr defTabSz="914377">
                <a:lnSpc>
                  <a:spcPct val="110000"/>
                </a:lnSpc>
                <a:defRPr sz="1500"/>
              </a:pPr>
              <a:r>
                <a:rPr sz="1500"/>
                <a:t>David@Guichets-Fermes.com </a:t>
              </a:r>
            </a:p>
            <a:p>
              <a:pPr defTabSz="914377">
                <a:lnSpc>
                  <a:spcPct val="110000"/>
                </a:lnSpc>
                <a:defRPr sz="1500"/>
              </a:pPr>
              <a:r>
                <a:rPr sz="1500"/>
                <a:t>+ 33 4 37 40 31 54 </a:t>
              </a:r>
            </a:p>
          </p:txBody>
        </p:sp>
      </p:grpSp>
      <p:sp>
        <p:nvSpPr>
          <p:cNvPr id="104" name="ZoneTexte 6"/>
          <p:cNvSpPr txBox="1"/>
          <p:nvPr/>
        </p:nvSpPr>
        <p:spPr>
          <a:xfrm>
            <a:off x="248056" y="2380394"/>
            <a:ext cx="2038691" cy="398570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just" defTabSz="914377">
              <a:defRPr sz="1100">
                <a:latin typeface="Arial Rounded MT Bold"/>
                <a:ea typeface="Arial Rounded MT Bold"/>
                <a:cs typeface="Arial Rounded MT Bold"/>
                <a:sym typeface="Arial Rounded MT Bold"/>
              </a:defRPr>
            </a:pPr>
            <a:r>
              <a:rPr sz="1100"/>
              <a:t>Guichets Fermés c’est en 2022, près de 30 années de pratique au service de la formation, principalement par le </a:t>
            </a:r>
            <a:r>
              <a:rPr sz="1100">
                <a:solidFill>
                  <a:schemeClr val="accent2"/>
                </a:solidFill>
              </a:rPr>
              <a:t>Théâtre en Entreprise</a:t>
            </a:r>
            <a:r>
              <a:rPr sz="1100"/>
              <a:t> &amp; la </a:t>
            </a:r>
            <a:r>
              <a:rPr sz="1100">
                <a:solidFill>
                  <a:schemeClr val="accent2"/>
                </a:solidFill>
              </a:rPr>
              <a:t>formation ludo-pédagogique</a:t>
            </a:r>
          </a:p>
          <a:p>
            <a:pPr algn="just" defTabSz="914377">
              <a:defRPr sz="1100">
                <a:latin typeface="Arial Rounded MT Bold"/>
                <a:ea typeface="Arial Rounded MT Bold"/>
                <a:cs typeface="Arial Rounded MT Bold"/>
                <a:sym typeface="Arial Rounded MT Bold"/>
              </a:defRPr>
            </a:pPr>
            <a:endParaRPr sz="1100">
              <a:solidFill>
                <a:schemeClr val="accent2"/>
              </a:solidFill>
            </a:endParaRPr>
          </a:p>
          <a:p>
            <a:pPr algn="just" defTabSz="914377">
              <a:defRPr sz="1100">
                <a:latin typeface="Arial Rounded MT Bold"/>
                <a:ea typeface="Arial Rounded MT Bold"/>
                <a:cs typeface="Arial Rounded MT Bold"/>
                <a:sym typeface="Arial Rounded MT Bold"/>
              </a:defRPr>
            </a:pPr>
            <a:r>
              <a:rPr sz="1100"/>
              <a:t>Une panoplie de pièces écrites pour le handicap, dont « </a:t>
            </a:r>
            <a:r>
              <a:rPr sz="1100">
                <a:solidFill>
                  <a:schemeClr val="accent2"/>
                </a:solidFill>
              </a:rPr>
              <a:t>Le Petit Fauteuil de Raimond </a:t>
            </a:r>
            <a:r>
              <a:rPr sz="1100"/>
              <a:t>» qui a été jouée plus de </a:t>
            </a:r>
            <a:r>
              <a:rPr sz="1100">
                <a:solidFill>
                  <a:schemeClr val="accent2">
                    <a:satOff val="-4966"/>
                    <a:lumOff val="-10549"/>
                  </a:schemeClr>
                </a:solidFill>
              </a:rPr>
              <a:t>1000</a:t>
            </a:r>
            <a:r>
              <a:rPr sz="1100"/>
              <a:t> fois.</a:t>
            </a:r>
          </a:p>
          <a:p>
            <a:pPr algn="just" defTabSz="914377">
              <a:defRPr sz="1100"/>
            </a:pPr>
            <a:endParaRPr sz="1100">
              <a:latin typeface="Arial Rounded MT Bold"/>
              <a:ea typeface="Arial Rounded MT Bold"/>
              <a:cs typeface="Arial Rounded MT Bold"/>
              <a:sym typeface="Arial Rounded MT Bold"/>
            </a:endParaRPr>
          </a:p>
          <a:p>
            <a:pPr algn="just" defTabSz="914377">
              <a:defRPr sz="1100"/>
            </a:pPr>
            <a:r>
              <a:rPr sz="1100">
                <a:latin typeface="Arial Rounded MT Bold"/>
                <a:ea typeface="Arial Rounded MT Bold"/>
                <a:cs typeface="Arial Rounded MT Bold"/>
                <a:sym typeface="Arial Rounded MT Bold"/>
              </a:rPr>
              <a:t>Pour ses 30 ans, Guichets Fermés se renouvelle et propose des expériences mixtes en intégrant du </a:t>
            </a:r>
            <a:r>
              <a:rPr sz="1100">
                <a:solidFill>
                  <a:schemeClr val="accent2"/>
                </a:solidFill>
                <a:latin typeface="Arial Rounded MT Bold"/>
                <a:ea typeface="Arial Rounded MT Bold"/>
                <a:cs typeface="Arial Rounded MT Bold"/>
                <a:sym typeface="Arial Rounded MT Bold"/>
              </a:rPr>
              <a:t>digital learning</a:t>
            </a:r>
            <a:r>
              <a:rPr sz="1100">
                <a:latin typeface="Arial Rounded MT Bold"/>
                <a:ea typeface="Arial Rounded MT Bold"/>
                <a:cs typeface="Arial Rounded MT Bold"/>
                <a:sym typeface="Arial Rounded MT Bold"/>
              </a:rPr>
              <a:t>, de </a:t>
            </a:r>
            <a:r>
              <a:rPr sz="1100">
                <a:solidFill>
                  <a:schemeClr val="accent2"/>
                </a:solidFill>
                <a:latin typeface="Arial Rounded MT Bold"/>
                <a:ea typeface="Arial Rounded MT Bold"/>
                <a:cs typeface="Arial Rounded MT Bold"/>
                <a:sym typeface="Arial Rounded MT Bold"/>
              </a:rPr>
              <a:t>l’audiovisuel</a:t>
            </a:r>
            <a:r>
              <a:rPr sz="1100">
                <a:latin typeface="Arial Rounded MT Bold"/>
                <a:ea typeface="Arial Rounded MT Bold"/>
                <a:cs typeface="Arial Rounded MT Bold"/>
                <a:sym typeface="Arial Rounded MT Bold"/>
              </a:rPr>
              <a:t>  dans un objectif de créer un dispositif de formation innovant et qui ait du sens.</a:t>
            </a:r>
          </a:p>
        </p:txBody>
      </p:sp>
      <p:grpSp>
        <p:nvGrpSpPr>
          <p:cNvPr id="107" name="Espace réservé du contenu 7"/>
          <p:cNvGrpSpPr/>
          <p:nvPr/>
        </p:nvGrpSpPr>
        <p:grpSpPr>
          <a:xfrm>
            <a:off x="2460585" y="1588841"/>
            <a:ext cx="4773729" cy="3991786"/>
            <a:chOff x="0" y="0"/>
            <a:chExt cx="4773728" cy="3991785"/>
          </a:xfrm>
        </p:grpSpPr>
        <p:sp>
          <p:nvSpPr>
            <p:cNvPr id="105" name="Rectangle"/>
            <p:cNvSpPr/>
            <p:nvPr/>
          </p:nvSpPr>
          <p:spPr>
            <a:xfrm>
              <a:off x="0" y="0"/>
              <a:ext cx="4773729" cy="3151694"/>
            </a:xfrm>
            <a:prstGeom prst="rect">
              <a:avLst/>
            </a:prstGeom>
            <a:solidFill>
              <a:srgbClr val="5F1265"/>
            </a:solidFill>
            <a:ln w="12700" cap="flat">
              <a:noFill/>
              <a:miter lim="400000"/>
            </a:ln>
            <a:effectLst/>
          </p:spPr>
          <p:txBody>
            <a:bodyPr wrap="square" lIns="45719" tIns="45719" rIns="45719" bIns="45719" numCol="1" anchor="t">
              <a:noAutofit/>
            </a:bodyPr>
            <a:lstStyle/>
            <a:p>
              <a:pPr algn="just" defTabSz="914309">
                <a:lnSpc>
                  <a:spcPct val="90000"/>
                </a:lnSpc>
                <a:spcBef>
                  <a:spcPts val="1000"/>
                </a:spcBef>
                <a:defRPr>
                  <a:solidFill>
                    <a:srgbClr val="00B0F0"/>
                  </a:solidFill>
                </a:defRPr>
              </a:pPr>
              <a:endParaRPr/>
            </a:p>
          </p:txBody>
        </p:sp>
        <p:sp>
          <p:nvSpPr>
            <p:cNvPr id="106" name="Le Petit Fauteuil de Raymond…"/>
            <p:cNvSpPr txBox="1"/>
            <p:nvPr/>
          </p:nvSpPr>
          <p:spPr>
            <a:xfrm>
              <a:off x="0" y="0"/>
              <a:ext cx="4773729" cy="3991786"/>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07999" tIns="107999" rIns="107999" bIns="107999" numCol="1" anchor="t">
              <a:noAutofit/>
            </a:bodyPr>
            <a:lstStyle/>
            <a:p>
              <a:pPr defTabSz="914309">
                <a:lnSpc>
                  <a:spcPct val="90000"/>
                </a:lnSpc>
                <a:spcBef>
                  <a:spcPts val="1000"/>
                </a:spcBef>
                <a:defRPr>
                  <a:solidFill>
                    <a:srgbClr val="FFFFFF"/>
                  </a:solidFill>
                  <a:latin typeface="Arial Rounded MT Bold"/>
                  <a:ea typeface="Arial Rounded MT Bold"/>
                  <a:cs typeface="Arial Rounded MT Bold"/>
                  <a:sym typeface="Arial Rounded MT Bold"/>
                </a:defRPr>
              </a:pPr>
              <a:r>
                <a:t>Le Petit Fauteuil de Raymond</a:t>
              </a:r>
              <a:endParaRPr sz="1400" b="1">
                <a:sym typeface="Calibri"/>
              </a:endParaRPr>
            </a:p>
            <a:p>
              <a:pPr algn="just" defTabSz="914309">
                <a:lnSpc>
                  <a:spcPct val="90000"/>
                </a:lnSpc>
                <a:spcBef>
                  <a:spcPts val="1000"/>
                </a:spcBef>
                <a:defRPr sz="1200">
                  <a:solidFill>
                    <a:srgbClr val="FFFFFF"/>
                  </a:solidFill>
                </a:defRPr>
              </a:pPr>
              <a:r>
                <a:rPr sz="1200"/>
                <a:t>Vous souhaitez sensibiliser votre personnel à l’embauche et au maintien des travailleurs handicapés dans votre entreprise. Cette pièce est un déclencheur </a:t>
              </a:r>
              <a:endParaRPr sz="1400" b="1"/>
            </a:p>
            <a:p>
              <a:pPr algn="just" defTabSz="914309">
                <a:lnSpc>
                  <a:spcPct val="90000"/>
                </a:lnSpc>
                <a:spcBef>
                  <a:spcPts val="1000"/>
                </a:spcBef>
                <a:defRPr sz="1200">
                  <a:solidFill>
                    <a:srgbClr val="FFFFFF"/>
                  </a:solidFill>
                </a:defRPr>
              </a:pPr>
              <a:r>
                <a:rPr sz="1400" b="1"/>
                <a:t>Les objectifs </a:t>
              </a:r>
            </a:p>
            <a:p>
              <a:pPr marL="228593" indent="-228593" algn="just" defTabSz="914377">
                <a:lnSpc>
                  <a:spcPct val="90000"/>
                </a:lnSpc>
                <a:buSzPct val="100000"/>
                <a:buFont typeface="Arial"/>
                <a:buChar char="•"/>
                <a:defRPr sz="1200">
                  <a:solidFill>
                    <a:srgbClr val="FFFFFF"/>
                  </a:solidFill>
                </a:defRPr>
              </a:pPr>
              <a:r>
                <a:rPr sz="1200"/>
                <a:t>Le maintien dans l’emploi</a:t>
              </a:r>
              <a:endParaRPr sz="1400" b="1"/>
            </a:p>
            <a:p>
              <a:pPr marL="228593" indent="-228593" algn="just" defTabSz="914377">
                <a:lnSpc>
                  <a:spcPct val="90000"/>
                </a:lnSpc>
                <a:buSzPct val="100000"/>
                <a:buFont typeface="Arial"/>
                <a:buChar char="•"/>
                <a:defRPr sz="1200">
                  <a:solidFill>
                    <a:srgbClr val="FFFFFF"/>
                  </a:solidFill>
                </a:defRPr>
              </a:pPr>
              <a:r>
                <a:rPr sz="1200"/>
                <a:t>L’inaptitude </a:t>
              </a:r>
              <a:endParaRPr sz="1400" b="1"/>
            </a:p>
            <a:p>
              <a:pPr marL="228593" indent="-228593" algn="just" defTabSz="914377">
                <a:lnSpc>
                  <a:spcPct val="90000"/>
                </a:lnSpc>
                <a:buSzPct val="100000"/>
                <a:buFont typeface="Arial"/>
                <a:buChar char="•"/>
                <a:defRPr sz="1200">
                  <a:solidFill>
                    <a:srgbClr val="FFFFFF"/>
                  </a:solidFill>
                </a:defRPr>
              </a:pPr>
              <a:r>
                <a:rPr sz="1200"/>
                <a:t>Le reclassement </a:t>
              </a:r>
              <a:endParaRPr sz="1400" b="1"/>
            </a:p>
            <a:p>
              <a:pPr marL="228593" indent="-228593" algn="just" defTabSz="914377">
                <a:lnSpc>
                  <a:spcPct val="90000"/>
                </a:lnSpc>
                <a:buSzPct val="100000"/>
                <a:buFont typeface="Arial"/>
                <a:buChar char="•"/>
                <a:defRPr sz="1200">
                  <a:solidFill>
                    <a:srgbClr val="FFFFFF"/>
                  </a:solidFill>
                </a:defRPr>
              </a:pPr>
              <a:r>
                <a:rPr sz="1200"/>
                <a:t>Les enjeux managériaux </a:t>
              </a:r>
              <a:endParaRPr sz="1400" b="1"/>
            </a:p>
            <a:p>
              <a:pPr marL="228593" indent="-228593" algn="just" defTabSz="914377">
                <a:lnSpc>
                  <a:spcPct val="90000"/>
                </a:lnSpc>
                <a:buSzPct val="100000"/>
                <a:buFont typeface="Arial"/>
                <a:buChar char="•"/>
                <a:defRPr sz="1200">
                  <a:solidFill>
                    <a:srgbClr val="FFFFFF"/>
                  </a:solidFill>
                </a:defRPr>
              </a:pPr>
              <a:r>
                <a:rPr sz="1200"/>
                <a:t>Le handicap caché </a:t>
              </a:r>
              <a:endParaRPr sz="1400" b="1"/>
            </a:p>
            <a:p>
              <a:pPr marL="228593" indent="-228593" algn="just" defTabSz="914377">
                <a:lnSpc>
                  <a:spcPct val="90000"/>
                </a:lnSpc>
                <a:buSzPct val="100000"/>
                <a:buFont typeface="Arial"/>
                <a:buChar char="•"/>
                <a:defRPr sz="1200">
                  <a:solidFill>
                    <a:srgbClr val="FFFFFF"/>
                  </a:solidFill>
                </a:defRPr>
              </a:pPr>
              <a:r>
                <a:rPr sz="1200"/>
                <a:t>La méthodologie (outils, réseaux…)</a:t>
              </a:r>
            </a:p>
            <a:p>
              <a:pPr marL="228593" indent="-228593" algn="just" defTabSz="914377">
                <a:lnSpc>
                  <a:spcPct val="90000"/>
                </a:lnSpc>
                <a:buSzPct val="100000"/>
                <a:buFont typeface="Arial"/>
                <a:buChar char="•"/>
                <a:defRPr sz="1200">
                  <a:solidFill>
                    <a:srgbClr val="FFFFFF"/>
                  </a:solidFill>
                </a:defRPr>
              </a:pPr>
              <a:r>
                <a:rPr sz="1200"/>
                <a:t>La définition du handicap </a:t>
              </a:r>
            </a:p>
            <a:p>
              <a:pPr marL="228593" indent="-228593" algn="just" defTabSz="914377">
                <a:lnSpc>
                  <a:spcPct val="90000"/>
                </a:lnSpc>
                <a:buSzPct val="100000"/>
                <a:buFont typeface="Arial"/>
                <a:buChar char="•"/>
                <a:defRPr sz="1200">
                  <a:solidFill>
                    <a:srgbClr val="FFFFFF"/>
                  </a:solidFill>
                </a:defRPr>
              </a:pPr>
              <a:r>
                <a:rPr sz="1200"/>
                <a:t>Les aménagements de poste </a:t>
              </a:r>
              <a:endParaRPr sz="1400" b="1"/>
            </a:p>
            <a:p>
              <a:pPr algn="just" defTabSz="914309">
                <a:lnSpc>
                  <a:spcPct val="90000"/>
                </a:lnSpc>
                <a:spcBef>
                  <a:spcPts val="1000"/>
                </a:spcBef>
                <a:defRPr sz="1200">
                  <a:solidFill>
                    <a:srgbClr val="FFFFFF"/>
                  </a:solidFill>
                </a:defRPr>
              </a:pPr>
              <a:endParaRPr sz="1400" b="1"/>
            </a:p>
          </p:txBody>
        </p:sp>
      </p:grpSp>
      <p:grpSp>
        <p:nvGrpSpPr>
          <p:cNvPr id="111" name="Espace réservé du contenu 7"/>
          <p:cNvGrpSpPr/>
          <p:nvPr/>
        </p:nvGrpSpPr>
        <p:grpSpPr>
          <a:xfrm>
            <a:off x="7367420" y="1630760"/>
            <a:ext cx="4519528" cy="3841704"/>
            <a:chOff x="0" y="0"/>
            <a:chExt cx="4519526" cy="3841703"/>
          </a:xfrm>
        </p:grpSpPr>
        <p:sp>
          <p:nvSpPr>
            <p:cNvPr id="108" name="Rectangle"/>
            <p:cNvSpPr/>
            <p:nvPr/>
          </p:nvSpPr>
          <p:spPr>
            <a:xfrm>
              <a:off x="0" y="0"/>
              <a:ext cx="4519527" cy="2881134"/>
            </a:xfrm>
            <a:prstGeom prst="rect">
              <a:avLst/>
            </a:prstGeom>
            <a:solidFill>
              <a:srgbClr val="EC6500"/>
            </a:solidFill>
            <a:ln w="12700" cap="flat">
              <a:noFill/>
              <a:miter lim="400000"/>
            </a:ln>
            <a:effectLst/>
          </p:spPr>
          <p:txBody>
            <a:bodyPr wrap="square" lIns="45719" tIns="45719" rIns="45719" bIns="45719" numCol="1" anchor="t">
              <a:noAutofit/>
            </a:bodyPr>
            <a:lstStyle/>
            <a:p>
              <a:pPr defTabSz="914377">
                <a:lnSpc>
                  <a:spcPct val="90000"/>
                </a:lnSpc>
                <a:spcBef>
                  <a:spcPts val="1000"/>
                </a:spcBef>
                <a:defRPr sz="1100">
                  <a:solidFill>
                    <a:srgbClr val="FFFFFF"/>
                  </a:solidFill>
                </a:defRPr>
              </a:pPr>
              <a:endParaRPr sz="1100"/>
            </a:p>
          </p:txBody>
        </p:sp>
        <p:sp>
          <p:nvSpPr>
            <p:cNvPr id="109" name="Un dispositif complet de formation / sensibilisation…"/>
            <p:cNvSpPr txBox="1"/>
            <p:nvPr/>
          </p:nvSpPr>
          <p:spPr>
            <a:xfrm>
              <a:off x="0" y="134865"/>
              <a:ext cx="4519527" cy="261140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07999" tIns="107999" rIns="107999" bIns="107999" numCol="1" anchor="t">
              <a:noAutofit/>
            </a:bodyPr>
            <a:lstStyle/>
            <a:p>
              <a:pPr defTabSz="914377">
                <a:lnSpc>
                  <a:spcPct val="90000"/>
                </a:lnSpc>
                <a:spcBef>
                  <a:spcPts val="1000"/>
                </a:spcBef>
                <a:defRPr>
                  <a:solidFill>
                    <a:srgbClr val="FFFFFF"/>
                  </a:solidFill>
                  <a:latin typeface="Arial Rounded MT Bold"/>
                  <a:ea typeface="Arial Rounded MT Bold"/>
                  <a:cs typeface="Arial Rounded MT Bold"/>
                  <a:sym typeface="Arial Rounded MT Bold"/>
                </a:defRPr>
              </a:pPr>
              <a:r>
                <a:t>Un dispositif complet de formation / sensibilisation </a:t>
              </a:r>
              <a:endParaRPr sz="1400" b="1">
                <a:sym typeface="Calibri"/>
              </a:endParaRPr>
            </a:p>
            <a:p>
              <a:pPr algn="just" defTabSz="914377">
                <a:lnSpc>
                  <a:spcPct val="90000"/>
                </a:lnSpc>
                <a:spcBef>
                  <a:spcPts val="1000"/>
                </a:spcBef>
                <a:defRPr sz="1200">
                  <a:solidFill>
                    <a:srgbClr val="FFFFFF"/>
                  </a:solidFill>
                </a:defRPr>
              </a:pPr>
              <a:r>
                <a:rPr sz="1400" b="1"/>
                <a:t>« </a:t>
              </a:r>
              <a:r>
                <a:rPr sz="1200"/>
                <a:t>Guichets  Fermés » est le pionnier dans le théâtre d’entreprise, mais nous avons diversifié notre approche en montant en compétences   sur d’autres formes de sensibilisation / formation.</a:t>
              </a:r>
            </a:p>
            <a:p>
              <a:pPr algn="just" defTabSz="914377">
                <a:lnSpc>
                  <a:spcPct val="90000"/>
                </a:lnSpc>
                <a:spcBef>
                  <a:spcPts val="1000"/>
                </a:spcBef>
                <a:defRPr sz="1200">
                  <a:solidFill>
                    <a:srgbClr val="FFFFFF"/>
                  </a:solidFill>
                </a:defRPr>
              </a:pPr>
              <a:r>
                <a:rPr sz="1200"/>
                <a:t>Le Dispositif complet, où l’allient le digital, l’audiovisuel, la formation et le théâtre fait désormais partie intégrante de notre vision holistique de l’accompagnement des organismes, en France et en Belgique.</a:t>
              </a:r>
              <a:br>
                <a:rPr sz="1200"/>
              </a:br>
              <a:endParaRPr sz="1200"/>
            </a:p>
          </p:txBody>
        </p:sp>
        <p:pic>
          <p:nvPicPr>
            <p:cNvPr id="110" name="GuichetsTheatreCarreNew.png" descr="GuichetsTheatreCarreNew.png"/>
            <p:cNvPicPr>
              <a:picLocks noChangeAspect="1"/>
            </p:cNvPicPr>
            <p:nvPr/>
          </p:nvPicPr>
          <p:blipFill>
            <a:blip r:embed="rId3">
              <a:extLst/>
            </a:blip>
            <a:stretch>
              <a:fillRect/>
            </a:stretch>
          </p:blipFill>
          <p:spPr>
            <a:xfrm>
              <a:off x="1797645" y="2931130"/>
              <a:ext cx="924236" cy="910574"/>
            </a:xfrm>
            <a:prstGeom prst="rect">
              <a:avLst/>
            </a:prstGeom>
            <a:ln w="12700" cap="flat">
              <a:noFill/>
              <a:miter lim="400000"/>
            </a:ln>
            <a:effectLst/>
          </p:spPr>
        </p:pic>
      </p:grpSp>
      <p:pic>
        <p:nvPicPr>
          <p:cNvPr id="112" name="Picture 2" descr="Picture 2"/>
          <p:cNvPicPr>
            <a:picLocks noChangeAspect="1"/>
          </p:cNvPicPr>
          <p:nvPr/>
        </p:nvPicPr>
        <p:blipFill>
          <a:blip r:embed="rId4">
            <a:extLst/>
          </a:blip>
          <a:stretch>
            <a:fillRect/>
          </a:stretch>
        </p:blipFill>
        <p:spPr>
          <a:xfrm>
            <a:off x="11573371" y="5085185"/>
            <a:ext cx="552431" cy="1677667"/>
          </a:xfrm>
          <a:prstGeom prst="rect">
            <a:avLst/>
          </a:prstGeom>
          <a:ln w="12700">
            <a:miter lim="400000"/>
          </a:ln>
        </p:spPr>
      </p:pic>
      <p:sp>
        <p:nvSpPr>
          <p:cNvPr id="113" name="Ellipse 14"/>
          <p:cNvSpPr/>
          <p:nvPr/>
        </p:nvSpPr>
        <p:spPr>
          <a:xfrm rot="1030210">
            <a:off x="5863094" y="1408226"/>
            <a:ext cx="1255202" cy="515207"/>
          </a:xfrm>
          <a:prstGeom prst="ellipse">
            <a:avLst/>
          </a:prstGeom>
          <a:solidFill>
            <a:srgbClr val="EC6500"/>
          </a:solidFill>
          <a:ln w="25400">
            <a:solidFill>
              <a:srgbClr val="EC6500"/>
            </a:solidFill>
          </a:ln>
        </p:spPr>
        <p:txBody>
          <a:bodyPr lIns="45719" rIns="45719" anchor="ctr"/>
          <a:lstStyle/>
          <a:p>
            <a:pPr algn="ctr">
              <a:defRPr>
                <a:solidFill>
                  <a:srgbClr val="FFFFFF"/>
                </a:solidFill>
              </a:defRPr>
            </a:pPr>
            <a:endParaRPr/>
          </a:p>
        </p:txBody>
      </p:sp>
      <p:sp>
        <p:nvSpPr>
          <p:cNvPr id="114" name="ZoneTexte 15"/>
          <p:cNvSpPr txBox="1"/>
          <p:nvPr/>
        </p:nvSpPr>
        <p:spPr>
          <a:xfrm rot="1214260">
            <a:off x="5754529" y="1502309"/>
            <a:ext cx="1276713" cy="3073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1400" i="1">
                <a:solidFill>
                  <a:srgbClr val="FFFFFF"/>
                </a:solidFill>
              </a:defRPr>
            </a:lvl1pPr>
          </a:lstStyle>
          <a:p>
            <a:r>
              <a:t>En démo le 3</a:t>
            </a:r>
          </a:p>
        </p:txBody>
      </p:sp>
      <p:pic>
        <p:nvPicPr>
          <p:cNvPr id="115" name="GuichetsFermesHorizNew_vectorise.pdf" descr="GuichetsFermesHorizNew_vectorise.pdf"/>
          <p:cNvPicPr>
            <a:picLocks noChangeAspect="1"/>
          </p:cNvPicPr>
          <p:nvPr/>
        </p:nvPicPr>
        <p:blipFill>
          <a:blip r:embed="rId5">
            <a:extLst/>
          </a:blip>
          <a:srcRect/>
          <a:stretch>
            <a:fillRect/>
          </a:stretch>
        </p:blipFill>
        <p:spPr>
          <a:xfrm>
            <a:off x="268115" y="511026"/>
            <a:ext cx="1893505" cy="556906"/>
          </a:xfrm>
          <a:prstGeom prst="rect">
            <a:avLst/>
          </a:prstGeom>
          <a:ln w="12700">
            <a:miter lim="400000"/>
          </a:ln>
        </p:spPr>
      </p:pic>
      <p:grpSp>
        <p:nvGrpSpPr>
          <p:cNvPr id="118" name="Capture d’écran 2022-02-22 à 22.41.50.png"/>
          <p:cNvGrpSpPr/>
          <p:nvPr/>
        </p:nvGrpSpPr>
        <p:grpSpPr>
          <a:xfrm>
            <a:off x="2958860" y="4607901"/>
            <a:ext cx="3620763" cy="2251797"/>
            <a:chOff x="0" y="0"/>
            <a:chExt cx="3620761" cy="2251796"/>
          </a:xfrm>
        </p:grpSpPr>
        <p:pic>
          <p:nvPicPr>
            <p:cNvPr id="117" name="Capture d’écran 2022-02-22 à 22.41.50.png" descr="Capture d’écran 2022-02-22 à 22.41.50.png"/>
            <p:cNvPicPr>
              <a:picLocks noChangeAspect="1"/>
            </p:cNvPicPr>
            <p:nvPr/>
          </p:nvPicPr>
          <p:blipFill>
            <a:blip r:embed="rId6">
              <a:extLst/>
            </a:blip>
            <a:stretch>
              <a:fillRect/>
            </a:stretch>
          </p:blipFill>
          <p:spPr>
            <a:xfrm>
              <a:off x="203200" y="203200"/>
              <a:ext cx="3214362" cy="1807297"/>
            </a:xfrm>
            <a:prstGeom prst="rect">
              <a:avLst/>
            </a:prstGeom>
            <a:ln>
              <a:noFill/>
            </a:ln>
            <a:effectLst/>
          </p:spPr>
        </p:pic>
        <p:pic>
          <p:nvPicPr>
            <p:cNvPr id="116" name="Capture d’écran 2022-02-22 à 22.41.50.png" descr="Capture d’écran 2022-02-22 à 22.41.50.png"/>
            <p:cNvPicPr>
              <a:picLocks/>
            </p:cNvPicPr>
            <p:nvPr/>
          </p:nvPicPr>
          <p:blipFill>
            <a:blip r:embed="rId7">
              <a:extLst/>
            </a:blip>
            <a:stretch>
              <a:fillRect/>
            </a:stretch>
          </p:blipFill>
          <p:spPr>
            <a:xfrm>
              <a:off x="-1" y="0"/>
              <a:ext cx="3620763" cy="2251797"/>
            </a:xfrm>
            <a:prstGeom prst="rect">
              <a:avLst/>
            </a:prstGeom>
            <a:effectLst/>
          </p:spPr>
        </p:pic>
      </p:grpSp>
      <p:pic>
        <p:nvPicPr>
          <p:cNvPr id="119" name="GuichetsDigitalCarreNew.png" descr="GuichetsDigitalCarreNew.png"/>
          <p:cNvPicPr>
            <a:picLocks noChangeAspect="1"/>
          </p:cNvPicPr>
          <p:nvPr/>
        </p:nvPicPr>
        <p:blipFill>
          <a:blip r:embed="rId8">
            <a:extLst/>
          </a:blip>
          <a:stretch>
            <a:fillRect/>
          </a:stretch>
        </p:blipFill>
        <p:spPr>
          <a:xfrm>
            <a:off x="8448295" y="5659352"/>
            <a:ext cx="909788" cy="896339"/>
          </a:xfrm>
          <a:prstGeom prst="rect">
            <a:avLst/>
          </a:prstGeom>
          <a:ln w="12700">
            <a:miter lim="400000"/>
          </a:ln>
        </p:spPr>
      </p:pic>
      <p:pic>
        <p:nvPicPr>
          <p:cNvPr id="120" name="GuichetsFormationCarreNew.png" descr="GuichetsFormationCarreNew.png"/>
          <p:cNvPicPr>
            <a:picLocks noChangeAspect="1"/>
          </p:cNvPicPr>
          <p:nvPr/>
        </p:nvPicPr>
        <p:blipFill>
          <a:blip r:embed="rId9">
            <a:extLst/>
          </a:blip>
          <a:stretch>
            <a:fillRect/>
          </a:stretch>
        </p:blipFill>
        <p:spPr>
          <a:xfrm>
            <a:off x="7737810" y="4607773"/>
            <a:ext cx="892479" cy="873077"/>
          </a:xfrm>
          <a:prstGeom prst="rect">
            <a:avLst/>
          </a:prstGeom>
          <a:ln w="12700">
            <a:miter lim="400000"/>
          </a:ln>
        </p:spPr>
      </p:pic>
      <p:pic>
        <p:nvPicPr>
          <p:cNvPr id="121" name="GuichetsAudiovisuelCarreNew.png" descr="GuichetsAudiovisuelCarreNew.png"/>
          <p:cNvPicPr>
            <a:picLocks noChangeAspect="1"/>
          </p:cNvPicPr>
          <p:nvPr/>
        </p:nvPicPr>
        <p:blipFill>
          <a:blip r:embed="rId10">
            <a:extLst/>
          </a:blip>
          <a:stretch>
            <a:fillRect/>
          </a:stretch>
        </p:blipFill>
        <p:spPr>
          <a:xfrm>
            <a:off x="10599397" y="4592469"/>
            <a:ext cx="910036" cy="903649"/>
          </a:xfrm>
          <a:prstGeom prst="rect">
            <a:avLst/>
          </a:prstGeom>
          <a:ln w="12700">
            <a:miter lim="400000"/>
          </a:ln>
        </p:spPr>
      </p:pic>
      <p:pic>
        <p:nvPicPr>
          <p:cNvPr id="122" name="GuichetsBlendedCarreNew.png" descr="GuichetsBlendedCarreNew.png"/>
          <p:cNvPicPr>
            <a:picLocks noChangeAspect="1"/>
          </p:cNvPicPr>
          <p:nvPr/>
        </p:nvPicPr>
        <p:blipFill>
          <a:blip r:embed="rId11">
            <a:extLst/>
          </a:blip>
          <a:stretch>
            <a:fillRect/>
          </a:stretch>
        </p:blipFill>
        <p:spPr>
          <a:xfrm>
            <a:off x="9805390" y="5616140"/>
            <a:ext cx="977950" cy="941885"/>
          </a:xfrm>
          <a:prstGeom prst="rect">
            <a:avLst/>
          </a:prstGeom>
          <a:ln w="12700">
            <a:miter lim="400000"/>
          </a:ln>
        </p:spPr>
      </p:pic>
      <p:sp>
        <p:nvSpPr>
          <p:cNvPr id="123" name="Qui est…"/>
          <p:cNvSpPr txBox="1"/>
          <p:nvPr/>
        </p:nvSpPr>
        <p:spPr>
          <a:xfrm>
            <a:off x="293489" y="1520375"/>
            <a:ext cx="1919947" cy="646331"/>
          </a:xfrm>
          <a:prstGeom prst="rect">
            <a:avLst/>
          </a:prstGeom>
          <a:solidFill>
            <a:srgbClr val="FF8B06"/>
          </a:solidFill>
          <a:ln w="38100">
            <a:solidFill>
              <a:srgbClr val="FFFFFF"/>
            </a:solidFill>
          </a:ln>
          <a:effectLst>
            <a:outerShdw blurRad="190500" dist="12700" dir="5400000" rotWithShape="0">
              <a:srgbClr val="000000"/>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pPr>
              <a:defRPr>
                <a:solidFill>
                  <a:srgbClr val="FFFFFF"/>
                </a:solidFill>
              </a:defRPr>
            </a:pPr>
            <a:r>
              <a:t>Qui est  </a:t>
            </a:r>
          </a:p>
          <a:p>
            <a:pPr>
              <a:defRPr>
                <a:solidFill>
                  <a:srgbClr val="FFFFFF"/>
                </a:solidFill>
              </a:defRPr>
            </a:pPr>
            <a:r>
              <a:t>Guichets Fermés  ? </a:t>
            </a:r>
          </a:p>
        </p:txBody>
      </p:sp>
      <p:sp>
        <p:nvSpPr>
          <p:cNvPr id="124" name="Cible au sein de l’organisme  Tous les collaborateurs"/>
          <p:cNvSpPr txBox="1"/>
          <p:nvPr/>
        </p:nvSpPr>
        <p:spPr>
          <a:xfrm>
            <a:off x="3063633" y="4275083"/>
            <a:ext cx="3346235"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pPr>
              <a:defRPr sz="1200">
                <a:solidFill>
                  <a:srgbClr val="2A7476"/>
                </a:solidFill>
              </a:defRPr>
            </a:pPr>
            <a:r>
              <a:rPr sz="1200">
                <a:solidFill>
                  <a:srgbClr val="FFFFFF"/>
                </a:solidFill>
              </a:rPr>
              <a:t>Cible au sein de l’organisme  </a:t>
            </a:r>
            <a:r>
              <a:rPr sz="1200" b="1">
                <a:solidFill>
                  <a:schemeClr val="accent3">
                    <a:satOff val="-6373"/>
                    <a:lumOff val="-10823"/>
                  </a:schemeClr>
                </a:solidFill>
              </a:rPr>
              <a:t>Tous les collaborateurs</a:t>
            </a:r>
          </a:p>
        </p:txBody>
      </p:sp>
    </p:spTree>
    <p:extLst>
      <p:ext uri="{BB962C8B-B14F-4D97-AF65-F5344CB8AC3E}">
        <p14:creationId xmlns:p14="http://schemas.microsoft.com/office/powerpoint/2010/main" val="18960203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7247335" y="1196752"/>
            <a:ext cx="4943078" cy="5661248"/>
          </a:xfrm>
          <a:prstGeom prst="rect">
            <a:avLst/>
          </a:prstGeom>
          <a:solidFill>
            <a:srgbClr val="EC6500">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p:cNvSpPr/>
          <p:nvPr/>
        </p:nvSpPr>
        <p:spPr>
          <a:xfrm>
            <a:off x="2422798" y="1196752"/>
            <a:ext cx="4824536" cy="5661248"/>
          </a:xfrm>
          <a:prstGeom prst="rect">
            <a:avLst/>
          </a:prstGeom>
          <a:solidFill>
            <a:srgbClr val="5F1265">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Arrondir un rectangle avec un coin du même côté 13"/>
          <p:cNvSpPr/>
          <p:nvPr/>
        </p:nvSpPr>
        <p:spPr>
          <a:xfrm>
            <a:off x="262558" y="1656184"/>
            <a:ext cx="1944216" cy="648072"/>
          </a:xfrm>
          <a:prstGeom prst="round2SameRect">
            <a:avLst/>
          </a:prstGeom>
          <a:solidFill>
            <a:srgbClr val="5F12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Titre 6"/>
          <p:cNvSpPr txBox="1">
            <a:spLocks/>
          </p:cNvSpPr>
          <p:nvPr/>
        </p:nvSpPr>
        <p:spPr>
          <a:xfrm>
            <a:off x="2500799" y="264801"/>
            <a:ext cx="4666227" cy="1222284"/>
          </a:xfrm>
          <a:prstGeom prst="roundRect">
            <a:avLst>
              <a:gd name="adj" fmla="val 8838"/>
            </a:avLst>
          </a:prstGeom>
          <a:ln>
            <a:solidFill>
              <a:srgbClr val="5F1265"/>
            </a:solidFill>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fr-FR" sz="1800" b="1" dirty="0">
                <a:solidFill>
                  <a:srgbClr val="5F1265"/>
                </a:solidFill>
                <a:latin typeface="Arial Rounded MT Bold" panose="020F0704030504030204" pitchFamily="34" charset="0"/>
              </a:rPr>
              <a:t>Handi Attitude</a:t>
            </a:r>
            <a:r>
              <a:rPr lang="fr-FR" sz="1800" b="1" dirty="0">
                <a:latin typeface="Arial Rounded MT Bold" panose="020F0704030504030204" pitchFamily="34" charset="0"/>
              </a:rPr>
              <a:t/>
            </a:r>
            <a:br>
              <a:rPr lang="fr-FR" sz="1800" b="1" dirty="0">
                <a:latin typeface="Arial Rounded MT Bold" panose="020F0704030504030204" pitchFamily="34" charset="0"/>
              </a:rPr>
            </a:br>
            <a:r>
              <a:rPr lang="fr-FR" sz="1800" dirty="0"/>
              <a:t>348 Avenue de Neuville</a:t>
            </a:r>
          </a:p>
          <a:p>
            <a:r>
              <a:rPr lang="fr-FR" sz="1800" dirty="0"/>
              <a:t>Les Breteaux</a:t>
            </a:r>
          </a:p>
          <a:p>
            <a:r>
              <a:rPr lang="fr-FR" sz="1800" dirty="0"/>
              <a:t>45430 Mardié</a:t>
            </a:r>
            <a:r>
              <a:rPr lang="fr-FR" sz="1200" dirty="0"/>
              <a:t/>
            </a:r>
            <a:br>
              <a:rPr lang="fr-FR" sz="1200" dirty="0"/>
            </a:br>
            <a:endParaRPr lang="fr-FR" sz="1200" dirty="0"/>
          </a:p>
        </p:txBody>
      </p:sp>
      <p:sp>
        <p:nvSpPr>
          <p:cNvPr id="6" name="Titre 6"/>
          <p:cNvSpPr txBox="1">
            <a:spLocks/>
          </p:cNvSpPr>
          <p:nvPr/>
        </p:nvSpPr>
        <p:spPr>
          <a:xfrm>
            <a:off x="7311450" y="250433"/>
            <a:ext cx="4620355" cy="1236652"/>
          </a:xfrm>
          <a:prstGeom prst="roundRect">
            <a:avLst>
              <a:gd name="adj" fmla="val 4630"/>
            </a:avLst>
          </a:prstGeom>
          <a:ln>
            <a:solidFill>
              <a:srgbClr val="EC6500"/>
            </a:solidFill>
          </a:ln>
        </p:spPr>
        <p:style>
          <a:lnRef idx="2">
            <a:schemeClr val="accent6"/>
          </a:lnRef>
          <a:fillRef idx="1">
            <a:schemeClr val="lt1"/>
          </a:fillRef>
          <a:effectRef idx="0">
            <a:schemeClr val="accent6"/>
          </a:effectRef>
          <a:fontRef idx="minor">
            <a:schemeClr val="dk1"/>
          </a:fontRef>
        </p:style>
        <p:txBody>
          <a:bodyPr vert="horz" lIns="91440" tIns="45720" rIns="91440" bIns="45720" rtlCol="0" anchor="ctr">
            <a:noAutofit/>
          </a:bodyPr>
          <a:lstStyle>
            <a:defPPr>
              <a:defRPr lang="fr-FR"/>
            </a:defPPr>
            <a:lvl1pPr defTabSz="914377">
              <a:lnSpc>
                <a:spcPct val="90000"/>
              </a:lnSpc>
              <a:spcBef>
                <a:spcPct val="0"/>
              </a:spcBef>
              <a:buNone/>
              <a:defRPr b="1">
                <a:latin typeface="Arial Rounded MT Bold" panose="020F0704030504030204" pitchFamily="34" charset="0"/>
                <a:ea typeface="+mj-ea"/>
                <a:cs typeface="+mj-cs"/>
              </a:defRPr>
            </a:lvl1pPr>
          </a:lstStyle>
          <a:p>
            <a:r>
              <a:rPr lang="fr-FR" dirty="0">
                <a:solidFill>
                  <a:srgbClr val="EC6500"/>
                </a:solidFill>
              </a:rPr>
              <a:t>Stéphane Goudou</a:t>
            </a:r>
            <a:endParaRPr lang="fr-FR" sz="1600" b="0" dirty="0">
              <a:solidFill>
                <a:srgbClr val="EC6500"/>
              </a:solidFill>
            </a:endParaRPr>
          </a:p>
          <a:p>
            <a:endParaRPr lang="fr-FR" sz="1200" b="0" dirty="0">
              <a:latin typeface="+mj-lt"/>
            </a:endParaRPr>
          </a:p>
          <a:p>
            <a:r>
              <a:rPr lang="fr-FR" sz="1400" b="0" dirty="0">
                <a:latin typeface="+mj-lt"/>
              </a:rPr>
              <a:t>stefgoudou@wanadoo.fr</a:t>
            </a:r>
          </a:p>
          <a:p>
            <a:r>
              <a:rPr lang="fr-FR" sz="1400" b="0" dirty="0">
                <a:latin typeface="+mj-lt"/>
              </a:rPr>
              <a:t>06 09 40 00 75</a:t>
            </a:r>
          </a:p>
        </p:txBody>
      </p:sp>
      <p:sp>
        <p:nvSpPr>
          <p:cNvPr id="7" name="ZoneTexte 6"/>
          <p:cNvSpPr txBox="1"/>
          <p:nvPr/>
        </p:nvSpPr>
        <p:spPr>
          <a:xfrm>
            <a:off x="267629" y="1690433"/>
            <a:ext cx="1926931" cy="4914412"/>
          </a:xfrm>
          <a:prstGeom prst="roundRect">
            <a:avLst>
              <a:gd name="adj" fmla="val 5079"/>
            </a:avLst>
          </a:prstGeom>
          <a:noFill/>
          <a:ln w="25400">
            <a:noFill/>
          </a:ln>
        </p:spPr>
        <p:txBody>
          <a:bodyPr vert="horz" lIns="91440" tIns="45720" rIns="91440" bIns="45720" rtlCol="0" anchor="t">
            <a:noAutofit/>
          </a:bodyPr>
          <a:lstStyle>
            <a:defPPr>
              <a:defRPr lang="fr-FR"/>
            </a:defPPr>
            <a:lvl1pPr defTabSz="914377">
              <a:lnSpc>
                <a:spcPct val="90000"/>
              </a:lnSpc>
              <a:spcBef>
                <a:spcPct val="0"/>
              </a:spcBef>
              <a:buNone/>
              <a:defRPr b="1">
                <a:latin typeface="Arial Rounded MT Bold" panose="020F0704030504030204" pitchFamily="34" charset="0"/>
                <a:ea typeface="+mj-ea"/>
                <a:cs typeface="+mj-cs"/>
              </a:defRPr>
            </a:lvl1pPr>
          </a:lstStyle>
          <a:p>
            <a:pPr lvl="0"/>
            <a:r>
              <a:rPr lang="fr-FR" sz="1600" dirty="0">
                <a:solidFill>
                  <a:schemeClr val="bg1"/>
                </a:solidFill>
              </a:rPr>
              <a:t>Qui est  Handi Attitude </a:t>
            </a:r>
          </a:p>
          <a:p>
            <a:pPr lvl="0" algn="just"/>
            <a:endParaRPr lang="fr-FR" sz="1200" b="0" dirty="0">
              <a:latin typeface="+mj-lt"/>
            </a:endParaRPr>
          </a:p>
          <a:p>
            <a:pPr marL="0" indent="0" algn="just" eaLnBrk="1" hangingPunct="1">
              <a:buFont typeface="Wingdings 3" panose="05040102010807070707" pitchFamily="18" charset="2"/>
              <a:buNone/>
            </a:pPr>
            <a:r>
              <a:rPr lang="fr-FR" altLang="fr-FR" sz="1200" dirty="0">
                <a:latin typeface="Calibri" panose="020F0502020204030204" pitchFamily="34" charset="0"/>
              </a:rPr>
              <a:t>Créée en octobre 2017 pour répondre aux besoins accrus des entreprises liés à la loi « handicap » de 2005, Handi Attitude est un cabinet qui accompagne les Entreprises privées et les Collectivités dans leur politique handicap.</a:t>
            </a:r>
          </a:p>
          <a:p>
            <a:pPr marL="0" indent="0" algn="just" eaLnBrk="1" hangingPunct="1">
              <a:buFont typeface="Wingdings 3" panose="05040102010807070707" pitchFamily="18" charset="2"/>
              <a:buNone/>
            </a:pPr>
            <a:r>
              <a:rPr lang="fr-FR" altLang="fr-FR" sz="1200" dirty="0">
                <a:latin typeface="Calibri" panose="020F0502020204030204" pitchFamily="34" charset="0"/>
              </a:rPr>
              <a:t>Handi Attitude intervient à vos cotés dans plusieurs domaines : Structuration de la politique handicap, la formation, la sensibilisation, la communication, l’événementiel, l’aide à l’aménagement de poste de travail.</a:t>
            </a:r>
          </a:p>
          <a:p>
            <a:r>
              <a:rPr lang="fr-FR" sz="1200" dirty="0"/>
              <a:t/>
            </a:r>
            <a:br>
              <a:rPr lang="fr-FR" sz="1200" dirty="0"/>
            </a:br>
            <a:endParaRPr lang="fr-FR" sz="1200" b="0" dirty="0">
              <a:latin typeface="+mj-lt"/>
            </a:endParaRPr>
          </a:p>
        </p:txBody>
      </p:sp>
      <p:sp>
        <p:nvSpPr>
          <p:cNvPr id="8" name="Espace réservé du contenu 7"/>
          <p:cNvSpPr txBox="1">
            <a:spLocks/>
          </p:cNvSpPr>
          <p:nvPr/>
        </p:nvSpPr>
        <p:spPr>
          <a:xfrm>
            <a:off x="2502751" y="1690433"/>
            <a:ext cx="4664276" cy="2899271"/>
          </a:xfrm>
          <a:prstGeom prst="rect">
            <a:avLst/>
          </a:prstGeom>
          <a:solidFill>
            <a:srgbClr val="5F1265"/>
          </a:solidFill>
          <a:ln w="25400">
            <a:noFill/>
          </a:ln>
        </p:spPr>
        <p:txBody>
          <a:bodyPr vert="horz" wrap="square" lIns="108000" tIns="108000" rIns="108000" bIns="10800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lang="fr-FR" sz="1400" b="1" kern="1200" dirty="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600" dirty="0">
                <a:solidFill>
                  <a:schemeClr val="bg1"/>
                </a:solidFill>
                <a:latin typeface="Arial Rounded MT Bold" panose="020F0704030504030204" pitchFamily="34" charset="0"/>
                <a:ea typeface="+mj-ea"/>
                <a:cs typeface="+mj-cs"/>
              </a:rPr>
              <a:t>Jeux pour démystifier, sensibiliser</a:t>
            </a:r>
            <a:endParaRPr lang="fr-FR" sz="1100" b="0" dirty="0">
              <a:solidFill>
                <a:schemeClr val="bg1"/>
              </a:solidFill>
              <a:latin typeface="+mj-lt"/>
              <a:ea typeface="+mj-ea"/>
              <a:cs typeface="+mj-cs"/>
            </a:endParaRPr>
          </a:p>
          <a:p>
            <a:pPr eaLnBrk="1" hangingPunct="1">
              <a:spcBef>
                <a:spcPct val="0"/>
              </a:spcBef>
              <a:buClrTx/>
              <a:buSzTx/>
              <a:buFontTx/>
              <a:buNone/>
            </a:pPr>
            <a:endParaRPr lang="fr-FR" altLang="fr-FR" sz="1400" dirty="0">
              <a:solidFill>
                <a:schemeClr val="bg1"/>
              </a:solidFill>
              <a:ea typeface="Times New Roman" panose="02020603050405020304" pitchFamily="18" charset="0"/>
              <a:cs typeface="Calibri" panose="020F0502020204030204" pitchFamily="34" charset="0"/>
            </a:endParaRPr>
          </a:p>
          <a:p>
            <a:pPr eaLnBrk="1" hangingPunct="1">
              <a:spcBef>
                <a:spcPct val="0"/>
              </a:spcBef>
              <a:buClrTx/>
              <a:buSzTx/>
              <a:buFontTx/>
              <a:buNone/>
            </a:pPr>
            <a:r>
              <a:rPr lang="fr-FR" altLang="fr-FR" sz="1200" b="0" dirty="0">
                <a:solidFill>
                  <a:schemeClr val="bg1"/>
                </a:solidFill>
                <a:ea typeface="Times New Roman" panose="02020603050405020304" pitchFamily="18" charset="0"/>
                <a:cs typeface="Calibri" panose="020F0502020204030204" pitchFamily="34" charset="0"/>
              </a:rPr>
              <a:t>Plusieurs jeux vous sont proposés pour sensibiliser vos équipes </a:t>
            </a:r>
          </a:p>
          <a:p>
            <a:pPr algn="just" fontAlgn="base">
              <a:spcBef>
                <a:spcPts val="0"/>
              </a:spcBef>
            </a:pPr>
            <a:r>
              <a:rPr lang="fr-FR" sz="1200" b="0" dirty="0">
                <a:solidFill>
                  <a:schemeClr val="bg1"/>
                </a:solidFill>
              </a:rPr>
              <a:t>Jeu des déficiences</a:t>
            </a:r>
          </a:p>
          <a:p>
            <a:pPr algn="just" fontAlgn="base">
              <a:spcBef>
                <a:spcPts val="0"/>
              </a:spcBef>
            </a:pPr>
            <a:r>
              <a:rPr lang="fr-FR" sz="1200" b="0" dirty="0">
                <a:solidFill>
                  <a:schemeClr val="bg1"/>
                </a:solidFill>
              </a:rPr>
              <a:t>Jeu des portraits</a:t>
            </a:r>
          </a:p>
          <a:p>
            <a:pPr algn="just" fontAlgn="base">
              <a:spcBef>
                <a:spcPts val="0"/>
              </a:spcBef>
            </a:pPr>
            <a:r>
              <a:rPr lang="fr-FR" sz="1200" b="0" dirty="0">
                <a:solidFill>
                  <a:schemeClr val="bg1"/>
                </a:solidFill>
              </a:rPr>
              <a:t>Jeu des compétences</a:t>
            </a:r>
          </a:p>
          <a:p>
            <a:pPr algn="just" fontAlgn="base">
              <a:spcBef>
                <a:spcPts val="0"/>
              </a:spcBef>
            </a:pPr>
            <a:r>
              <a:rPr lang="fr-FR" sz="1200" b="0" dirty="0">
                <a:solidFill>
                  <a:schemeClr val="bg1"/>
                </a:solidFill>
              </a:rPr>
              <a:t>Jeu des senteurs</a:t>
            </a:r>
          </a:p>
          <a:p>
            <a:pPr algn="just" fontAlgn="base">
              <a:spcBef>
                <a:spcPts val="0"/>
              </a:spcBef>
            </a:pPr>
            <a:r>
              <a:rPr lang="fr-FR" sz="1200" b="0" dirty="0">
                <a:solidFill>
                  <a:schemeClr val="bg1"/>
                </a:solidFill>
              </a:rPr>
              <a:t>Quizz</a:t>
            </a:r>
          </a:p>
          <a:p>
            <a:pPr algn="just" fontAlgn="base">
              <a:spcBef>
                <a:spcPts val="0"/>
              </a:spcBef>
            </a:pPr>
            <a:r>
              <a:rPr lang="fr-FR" sz="1200" b="0" dirty="0">
                <a:solidFill>
                  <a:schemeClr val="bg1"/>
                </a:solidFill>
              </a:rPr>
              <a:t>Mise en situation</a:t>
            </a:r>
          </a:p>
          <a:p>
            <a:pPr algn="just" fontAlgn="base">
              <a:spcBef>
                <a:spcPts val="0"/>
              </a:spcBef>
            </a:pPr>
            <a:r>
              <a:rPr lang="fr-FR" sz="1200" b="0" dirty="0">
                <a:solidFill>
                  <a:schemeClr val="bg1"/>
                </a:solidFill>
              </a:rPr>
              <a:t>Animation Team Building</a:t>
            </a:r>
            <a:endParaRPr lang="fr-FR" altLang="fr-FR" sz="1200" b="0" dirty="0">
              <a:solidFill>
                <a:schemeClr val="bg1"/>
              </a:solidFill>
              <a:ea typeface="Times New Roman" panose="02020603050405020304" pitchFamily="18" charset="0"/>
              <a:cs typeface="Calibri" panose="020F0502020204030204" pitchFamily="34" charset="0"/>
            </a:endParaRPr>
          </a:p>
          <a:p>
            <a:pPr eaLnBrk="1" hangingPunct="1">
              <a:spcBef>
                <a:spcPct val="0"/>
              </a:spcBef>
              <a:buClrTx/>
              <a:buSzTx/>
              <a:buFontTx/>
              <a:buNone/>
            </a:pPr>
            <a:endParaRPr lang="fr-FR" altLang="fr-FR" sz="1200" b="0" dirty="0">
              <a:solidFill>
                <a:schemeClr val="bg1"/>
              </a:solidFill>
              <a:ea typeface="Times New Roman" panose="02020603050405020304" pitchFamily="18" charset="0"/>
              <a:cs typeface="Calibri" panose="020F0502020204030204" pitchFamily="34" charset="0"/>
            </a:endParaRPr>
          </a:p>
          <a:p>
            <a:pPr eaLnBrk="1" hangingPunct="1">
              <a:spcBef>
                <a:spcPct val="0"/>
              </a:spcBef>
              <a:buClrTx/>
              <a:buSzTx/>
              <a:buFontTx/>
              <a:buNone/>
            </a:pPr>
            <a:r>
              <a:rPr lang="fr-FR" altLang="fr-FR" sz="1200" b="0" dirty="0">
                <a:solidFill>
                  <a:schemeClr val="bg1"/>
                </a:solidFill>
                <a:ea typeface="Times New Roman" panose="02020603050405020304" pitchFamily="18" charset="0"/>
                <a:cs typeface="Calibri" panose="020F0502020204030204" pitchFamily="34" charset="0"/>
              </a:rPr>
              <a:t>Objectif : </a:t>
            </a:r>
            <a:r>
              <a:rPr lang="fr-FR" altLang="fr-FR" sz="1200" b="0" dirty="0">
                <a:solidFill>
                  <a:schemeClr val="bg1"/>
                </a:solidFill>
                <a:ea typeface="Times New Roman" panose="02020603050405020304" pitchFamily="18" charset="0"/>
                <a:cs typeface="Century Gothic" panose="020B0502020202020204" pitchFamily="34" charset="0"/>
              </a:rPr>
              <a:t>Connaitre les différentes familles de handicap, comprendre la notion de contrainte au poste de travail, qu’est-ce que la RQTH (reconnaissance de la Qualité de travailleur Handicapé), identifier le large spectre des handicaps éligibles à la reconnaissance du statut </a:t>
            </a:r>
            <a:endParaRPr lang="fr-FR" altLang="fr-FR" sz="1200" b="0" dirty="0">
              <a:solidFill>
                <a:schemeClr val="bg1"/>
              </a:solidFill>
              <a:cs typeface="Times New Roman" panose="02020603050405020304" pitchFamily="18" charset="0"/>
            </a:endParaRPr>
          </a:p>
        </p:txBody>
      </p:sp>
      <p:sp>
        <p:nvSpPr>
          <p:cNvPr id="9" name="Espace réservé du contenu 7"/>
          <p:cNvSpPr txBox="1">
            <a:spLocks/>
          </p:cNvSpPr>
          <p:nvPr/>
        </p:nvSpPr>
        <p:spPr>
          <a:xfrm>
            <a:off x="7311450" y="1690432"/>
            <a:ext cx="4664276" cy="2818688"/>
          </a:xfrm>
          <a:prstGeom prst="rect">
            <a:avLst/>
          </a:prstGeom>
          <a:solidFill>
            <a:srgbClr val="EC6500"/>
          </a:solidFill>
          <a:ln w="25400">
            <a:noFill/>
          </a:ln>
        </p:spPr>
        <p:txBody>
          <a:bodyPr vert="horz" wrap="square" lIns="108000" tIns="108000" rIns="108000" bIns="10800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lang="fr-FR" sz="1400" b="1" kern="1200" dirty="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600" dirty="0">
                <a:solidFill>
                  <a:schemeClr val="bg1"/>
                </a:solidFill>
                <a:latin typeface="Arial Rounded MT Bold" panose="020F0704030504030204" pitchFamily="34" charset="0"/>
                <a:ea typeface="+mj-ea"/>
                <a:cs typeface="+mj-cs"/>
              </a:rPr>
              <a:t>Challenge Handi Sportif</a:t>
            </a:r>
            <a:endParaRPr lang="fr-FR" sz="1600" dirty="0">
              <a:solidFill>
                <a:schemeClr val="bg1"/>
              </a:solidFill>
            </a:endParaRPr>
          </a:p>
          <a:p>
            <a:pPr marL="0" indent="0" eaLnBrk="1" fontAlgn="auto" hangingPunct="1">
              <a:spcAft>
                <a:spcPts val="0"/>
              </a:spcAft>
              <a:buFont typeface="Arial" panose="020B0604020202020204" pitchFamily="34" charset="0"/>
              <a:buNone/>
              <a:defRPr/>
            </a:pPr>
            <a:r>
              <a:rPr lang="fr-FR" sz="1200" b="0" dirty="0">
                <a:solidFill>
                  <a:schemeClr val="bg1"/>
                </a:solidFill>
                <a:latin typeface="Tahoma" panose="020B0604030504040204" pitchFamily="34" charset="0"/>
                <a:ea typeface="Tahoma" panose="020B0604030504040204" pitchFamily="34" charset="0"/>
                <a:cs typeface="Tahoma" panose="020B0604030504040204" pitchFamily="34" charset="0"/>
              </a:rPr>
              <a:t>Toute la journée, ou sur un temps choisi, animation d’un ou plusieurs ateliers sportifs, avec accueil, explication, échanges avec les participants. </a:t>
            </a:r>
          </a:p>
          <a:p>
            <a:pPr marL="0" indent="0" eaLnBrk="1" fontAlgn="auto" hangingPunct="1">
              <a:spcAft>
                <a:spcPts val="0"/>
              </a:spcAft>
              <a:buFont typeface="Arial" panose="020B0604020202020204" pitchFamily="34" charset="0"/>
              <a:buNone/>
              <a:defRPr/>
            </a:pPr>
            <a:r>
              <a:rPr lang="fr-FR" sz="1200" b="0" dirty="0" err="1">
                <a:solidFill>
                  <a:schemeClr val="bg1"/>
                </a:solidFill>
                <a:latin typeface="Tahoma" panose="020B0604030504040204" pitchFamily="34" charset="0"/>
                <a:ea typeface="Tahoma" panose="020B0604030504040204" pitchFamily="34" charset="0"/>
                <a:cs typeface="Tahoma" panose="020B0604030504040204" pitchFamily="34" charset="0"/>
              </a:rPr>
              <a:t>Posssibilité</a:t>
            </a:r>
            <a:r>
              <a:rPr lang="fr-FR" sz="1200" b="0" dirty="0">
                <a:solidFill>
                  <a:schemeClr val="bg1"/>
                </a:solidFill>
                <a:latin typeface="Tahoma" panose="020B0604030504040204" pitchFamily="34" charset="0"/>
                <a:ea typeface="Tahoma" panose="020B0604030504040204" pitchFamily="34" charset="0"/>
                <a:cs typeface="Tahoma" panose="020B0604030504040204" pitchFamily="34" charset="0"/>
              </a:rPr>
              <a:t> d’avoir un sportif en situation de handicap présent qui pourra faire une démonstration de l’activité, une conférence, des échanges sportifs avec les participants</a:t>
            </a:r>
          </a:p>
          <a:p>
            <a:pPr marL="0" indent="0" eaLnBrk="1" fontAlgn="auto" hangingPunct="1">
              <a:spcAft>
                <a:spcPts val="0"/>
              </a:spcAft>
              <a:buFont typeface="Arial" panose="020B0604020202020204" pitchFamily="34" charset="0"/>
              <a:buNone/>
              <a:defRPr/>
            </a:pPr>
            <a:r>
              <a:rPr lang="fr-FR" sz="1200" b="0" dirty="0">
                <a:solidFill>
                  <a:schemeClr val="bg1"/>
                </a:solidFill>
                <a:latin typeface="Tahoma" panose="020B0604030504040204" pitchFamily="34" charset="0"/>
                <a:ea typeface="Tahoma" panose="020B0604030504040204" pitchFamily="34" charset="0"/>
                <a:cs typeface="Tahoma" panose="020B0604030504040204" pitchFamily="34" charset="0"/>
              </a:rPr>
              <a:t>Cette animation est idéale dans le cadre de Semaine Européenne de l’Emploi des Personnes en situation de Handicap</a:t>
            </a:r>
          </a:p>
          <a:p>
            <a:pPr marL="0" indent="0" eaLnBrk="1" fontAlgn="auto" hangingPunct="1">
              <a:spcAft>
                <a:spcPts val="0"/>
              </a:spcAft>
              <a:buFont typeface="Arial" panose="020B0604020202020204" pitchFamily="34" charset="0"/>
              <a:buNone/>
              <a:defRPr/>
            </a:pPr>
            <a:r>
              <a:rPr lang="fr-FR" sz="1200" b="0" dirty="0">
                <a:solidFill>
                  <a:schemeClr val="bg1"/>
                </a:solidFill>
                <a:latin typeface="Tahoma" panose="020B0604030504040204" pitchFamily="34" charset="0"/>
                <a:ea typeface="Tahoma" panose="020B0604030504040204" pitchFamily="34" charset="0"/>
                <a:cs typeface="Tahoma" panose="020B0604030504040204" pitchFamily="34" charset="0"/>
              </a:rPr>
              <a:t>Ce challenge peut être mis en place sur plusieurs site en même temps ou à des moments différents</a:t>
            </a:r>
          </a:p>
        </p:txBody>
      </p:sp>
      <p:sp>
        <p:nvSpPr>
          <p:cNvPr id="20" name="ZoneTexte 19"/>
          <p:cNvSpPr txBox="1"/>
          <p:nvPr/>
        </p:nvSpPr>
        <p:spPr>
          <a:xfrm>
            <a:off x="2494806" y="4653137"/>
            <a:ext cx="4680520" cy="510778"/>
          </a:xfrm>
          <a:prstGeom prst="round2DiagRect">
            <a:avLst/>
          </a:prstGeom>
          <a:solidFill>
            <a:schemeClr val="bg1"/>
          </a:solidFill>
        </p:spPr>
        <p:txBody>
          <a:bodyPr wrap="square" rtlCol="0">
            <a:spAutoFit/>
          </a:bodyPr>
          <a:lstStyle/>
          <a:p>
            <a:r>
              <a:rPr lang="fr-FR" sz="1200" b="1" dirty="0">
                <a:solidFill>
                  <a:srgbClr val="2A7476"/>
                </a:solidFill>
              </a:rPr>
              <a:t>Cible au sein de l’entreprise : tous les collaborateurs </a:t>
            </a:r>
          </a:p>
          <a:p>
            <a:endParaRPr lang="fr-FR" sz="1200" dirty="0"/>
          </a:p>
        </p:txBody>
      </p:sp>
      <p:sp>
        <p:nvSpPr>
          <p:cNvPr id="21" name="ZoneTexte 20"/>
          <p:cNvSpPr txBox="1"/>
          <p:nvPr/>
        </p:nvSpPr>
        <p:spPr>
          <a:xfrm>
            <a:off x="7319342" y="4653136"/>
            <a:ext cx="4680520" cy="510778"/>
          </a:xfrm>
          <a:prstGeom prst="round2DiagRect">
            <a:avLst/>
          </a:prstGeom>
          <a:solidFill>
            <a:schemeClr val="bg1"/>
          </a:solidFill>
        </p:spPr>
        <p:txBody>
          <a:bodyPr wrap="square" rtlCol="0">
            <a:spAutoFit/>
          </a:bodyPr>
          <a:lstStyle/>
          <a:p>
            <a:r>
              <a:rPr lang="fr-FR" sz="1200" b="1" dirty="0">
                <a:solidFill>
                  <a:srgbClr val="2A7476"/>
                </a:solidFill>
              </a:rPr>
              <a:t>Cible au sein de l’entreprise : Tous les collaborateurs</a:t>
            </a:r>
          </a:p>
          <a:p>
            <a:endParaRPr lang="fr-FR" sz="1200" dirty="0"/>
          </a:p>
        </p:txBody>
      </p:sp>
      <p:pic>
        <p:nvPicPr>
          <p:cNvPr id="4098" name="Picture 2" descr="H:\2022\01-INFOGRAPHIE\COM UNE DIFF\SPATIAL CHAT_ Les Rencontres de la Sensibilisation\Objets\Plante022.png"/>
          <p:cNvPicPr>
            <a:picLocks noChangeAspect="1" noChangeArrowheads="1"/>
          </p:cNvPicPr>
          <p:nvPr/>
        </p:nvPicPr>
        <p:blipFill>
          <a:blip r:embed="rId2" cstate="print"/>
          <a:srcRect/>
          <a:stretch>
            <a:fillRect/>
          </a:stretch>
        </p:blipFill>
        <p:spPr bwMode="auto">
          <a:xfrm>
            <a:off x="11567814" y="5085184"/>
            <a:ext cx="552430" cy="1677666"/>
          </a:xfrm>
          <a:prstGeom prst="rect">
            <a:avLst/>
          </a:prstGeom>
          <a:noFill/>
        </p:spPr>
      </p:pic>
      <p:pic>
        <p:nvPicPr>
          <p:cNvPr id="4" name="Image 3">
            <a:extLst>
              <a:ext uri="{FF2B5EF4-FFF2-40B4-BE49-F238E27FC236}">
                <a16:creationId xmlns:a16="http://schemas.microsoft.com/office/drawing/2014/main" id="{9026BD18-1451-42AA-BB83-922E60E0140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7591" y="250433"/>
            <a:ext cx="1242143" cy="1223354"/>
          </a:xfrm>
          <a:prstGeom prst="rect">
            <a:avLst/>
          </a:prstGeom>
        </p:spPr>
      </p:pic>
      <p:pic>
        <p:nvPicPr>
          <p:cNvPr id="13" name="Image 12">
            <a:extLst>
              <a:ext uri="{FF2B5EF4-FFF2-40B4-BE49-F238E27FC236}">
                <a16:creationId xmlns:a16="http://schemas.microsoft.com/office/drawing/2014/main" id="{49ED3904-1C00-4DC4-9E1D-858C18454E3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34954" y="5224948"/>
            <a:ext cx="1265322" cy="1562126"/>
          </a:xfrm>
          <a:prstGeom prst="rect">
            <a:avLst/>
          </a:prstGeom>
        </p:spPr>
      </p:pic>
      <p:pic>
        <p:nvPicPr>
          <p:cNvPr id="22" name="Image 4">
            <a:extLst>
              <a:ext uri="{FF2B5EF4-FFF2-40B4-BE49-F238E27FC236}">
                <a16:creationId xmlns:a16="http://schemas.microsoft.com/office/drawing/2014/main" id="{8C38CAF9-CA72-4599-ACAC-9E18F6889E7D}"/>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70870" y="5227348"/>
            <a:ext cx="1125561" cy="1500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Image 1">
            <a:extLst>
              <a:ext uri="{FF2B5EF4-FFF2-40B4-BE49-F238E27FC236}">
                <a16:creationId xmlns:a16="http://schemas.microsoft.com/office/drawing/2014/main" id="{88443ACB-6561-4471-8736-D6CDD61673EA}"/>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95408" y="5282805"/>
            <a:ext cx="2076649" cy="1389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57978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Arrondir un rectangle avec un coin du même côté 13">
            <a:extLst>
              <a:ext uri="{FF2B5EF4-FFF2-40B4-BE49-F238E27FC236}">
                <a16:creationId xmlns:a16="http://schemas.microsoft.com/office/drawing/2014/main" id="{75F6C0FC-6212-4CD9-8DD7-81072306C9D7}"/>
              </a:ext>
            </a:extLst>
          </p:cNvPr>
          <p:cNvSpPr/>
          <p:nvPr/>
        </p:nvSpPr>
        <p:spPr>
          <a:xfrm>
            <a:off x="88226" y="1366396"/>
            <a:ext cx="2334572" cy="648072"/>
          </a:xfrm>
          <a:prstGeom prst="round2SameRect">
            <a:avLst/>
          </a:prstGeom>
          <a:solidFill>
            <a:srgbClr val="5F12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p:cNvSpPr/>
          <p:nvPr/>
        </p:nvSpPr>
        <p:spPr>
          <a:xfrm>
            <a:off x="2422797" y="1196752"/>
            <a:ext cx="9509007" cy="5661248"/>
          </a:xfrm>
          <a:prstGeom prst="rect">
            <a:avLst/>
          </a:prstGeom>
          <a:solidFill>
            <a:srgbClr val="5F1265">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Titre 6"/>
          <p:cNvSpPr txBox="1">
            <a:spLocks/>
          </p:cNvSpPr>
          <p:nvPr/>
        </p:nvSpPr>
        <p:spPr>
          <a:xfrm>
            <a:off x="2500799" y="264801"/>
            <a:ext cx="4666227" cy="1222284"/>
          </a:xfrm>
          <a:prstGeom prst="roundRect">
            <a:avLst>
              <a:gd name="adj" fmla="val 8838"/>
            </a:avLst>
          </a:prstGeom>
          <a:ln>
            <a:solidFill>
              <a:srgbClr val="5F1265"/>
            </a:solidFill>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fr-FR" sz="1800" b="1" dirty="0">
                <a:solidFill>
                  <a:srgbClr val="5F1265"/>
                </a:solidFill>
                <a:latin typeface="Arial Rounded MT Bold" panose="020F0704030504030204" pitchFamily="34" charset="0"/>
              </a:rPr>
              <a:t>ARTIFY</a:t>
            </a:r>
            <a:r>
              <a:rPr lang="fr-FR" sz="1800" b="1" dirty="0">
                <a:latin typeface="Arial Rounded MT Bold" panose="020F0704030504030204" pitchFamily="34" charset="0"/>
              </a:rPr>
              <a:t/>
            </a:r>
            <a:br>
              <a:rPr lang="fr-FR" sz="1800" b="1" dirty="0">
                <a:latin typeface="Arial Rounded MT Bold" panose="020F0704030504030204" pitchFamily="34" charset="0"/>
              </a:rPr>
            </a:br>
            <a:r>
              <a:rPr lang="fr-FR" sz="1200" dirty="0" err="1"/>
              <a:t>Artytech</a:t>
            </a:r>
            <a:r>
              <a:rPr lang="fr-FR" sz="1200" dirty="0"/>
              <a:t> SAS</a:t>
            </a:r>
          </a:p>
          <a:p>
            <a:r>
              <a:rPr lang="fr-FR" sz="1200" dirty="0"/>
              <a:t>Maison de la Technopole, 6 rue Léonard de Vinci</a:t>
            </a:r>
          </a:p>
          <a:p>
            <a:r>
              <a:rPr lang="fr-FR" sz="1200" dirty="0"/>
              <a:t>53000 Laval</a:t>
            </a:r>
            <a:br>
              <a:rPr lang="fr-FR" sz="1200" dirty="0"/>
            </a:br>
            <a:r>
              <a:rPr lang="fr-FR" sz="1200" dirty="0"/>
              <a:t/>
            </a:r>
            <a:br>
              <a:rPr lang="fr-FR" sz="1200" dirty="0"/>
            </a:br>
            <a:r>
              <a:rPr lang="fr-FR" sz="1200" dirty="0">
                <a:hlinkClick r:id="rId2"/>
              </a:rPr>
              <a:t>www.artify.fr</a:t>
            </a:r>
            <a:endParaRPr lang="fr-FR" sz="1200" dirty="0"/>
          </a:p>
        </p:txBody>
      </p:sp>
      <p:sp>
        <p:nvSpPr>
          <p:cNvPr id="6" name="Titre 6"/>
          <p:cNvSpPr txBox="1">
            <a:spLocks/>
          </p:cNvSpPr>
          <p:nvPr/>
        </p:nvSpPr>
        <p:spPr>
          <a:xfrm>
            <a:off x="7311450" y="250433"/>
            <a:ext cx="4620355" cy="1236652"/>
          </a:xfrm>
          <a:prstGeom prst="roundRect">
            <a:avLst>
              <a:gd name="adj" fmla="val 4630"/>
            </a:avLst>
          </a:prstGeom>
          <a:ln>
            <a:solidFill>
              <a:srgbClr val="EC6500"/>
            </a:solidFill>
          </a:ln>
        </p:spPr>
        <p:style>
          <a:lnRef idx="2">
            <a:schemeClr val="accent6"/>
          </a:lnRef>
          <a:fillRef idx="1">
            <a:schemeClr val="lt1"/>
          </a:fillRef>
          <a:effectRef idx="0">
            <a:schemeClr val="accent6"/>
          </a:effectRef>
          <a:fontRef idx="minor">
            <a:schemeClr val="dk1"/>
          </a:fontRef>
        </p:style>
        <p:txBody>
          <a:bodyPr vert="horz" lIns="91440" tIns="45720" rIns="91440" bIns="45720" rtlCol="0" anchor="ctr">
            <a:noAutofit/>
          </a:bodyPr>
          <a:lstStyle>
            <a:defPPr>
              <a:defRPr lang="fr-FR"/>
            </a:defPPr>
            <a:lvl1pPr defTabSz="914377">
              <a:lnSpc>
                <a:spcPct val="90000"/>
              </a:lnSpc>
              <a:spcBef>
                <a:spcPct val="0"/>
              </a:spcBef>
              <a:buNone/>
              <a:defRPr b="1">
                <a:latin typeface="Arial Rounded MT Bold" panose="020F0704030504030204" pitchFamily="34" charset="0"/>
                <a:ea typeface="+mj-ea"/>
                <a:cs typeface="+mj-cs"/>
              </a:defRPr>
            </a:lvl1pPr>
          </a:lstStyle>
          <a:p>
            <a:r>
              <a:rPr lang="fr-FR" dirty="0">
                <a:solidFill>
                  <a:srgbClr val="EC6500"/>
                </a:solidFill>
              </a:rPr>
              <a:t>Théa Martin</a:t>
            </a:r>
            <a:endParaRPr lang="fr-FR" sz="1600" b="0" dirty="0">
              <a:solidFill>
                <a:srgbClr val="EC6500"/>
              </a:solidFill>
            </a:endParaRPr>
          </a:p>
          <a:p>
            <a:endParaRPr lang="fr-FR" sz="1200" b="0" dirty="0">
              <a:latin typeface="+mj-lt"/>
            </a:endParaRPr>
          </a:p>
          <a:p>
            <a:r>
              <a:rPr lang="fr-FR" sz="1200" b="0" dirty="0">
                <a:latin typeface="+mj-lt"/>
                <a:hlinkClick r:id="rId3"/>
              </a:rPr>
              <a:t>thea.martin@artify.fr</a:t>
            </a:r>
            <a:endParaRPr lang="fr-FR" sz="1200" b="0" dirty="0">
              <a:latin typeface="+mj-lt"/>
            </a:endParaRPr>
          </a:p>
          <a:p>
            <a:r>
              <a:rPr lang="fr-FR" sz="1200" b="0" dirty="0">
                <a:latin typeface="+mj-lt"/>
              </a:rPr>
              <a:t>06 01 64 53 54</a:t>
            </a:r>
          </a:p>
        </p:txBody>
      </p:sp>
      <p:sp>
        <p:nvSpPr>
          <p:cNvPr id="7" name="ZoneTexte 6"/>
          <p:cNvSpPr txBox="1"/>
          <p:nvPr/>
        </p:nvSpPr>
        <p:spPr>
          <a:xfrm>
            <a:off x="46534" y="1690433"/>
            <a:ext cx="2335820" cy="4914412"/>
          </a:xfrm>
          <a:prstGeom prst="roundRect">
            <a:avLst>
              <a:gd name="adj" fmla="val 5079"/>
            </a:avLst>
          </a:prstGeom>
          <a:noFill/>
          <a:ln w="25400">
            <a:noFill/>
          </a:ln>
        </p:spPr>
        <p:txBody>
          <a:bodyPr vert="horz" lIns="91440" tIns="45720" rIns="91440" bIns="45720" rtlCol="0" anchor="t">
            <a:noAutofit/>
          </a:bodyPr>
          <a:lstStyle>
            <a:defPPr>
              <a:defRPr lang="fr-FR"/>
            </a:defPPr>
            <a:lvl1pPr defTabSz="914377">
              <a:lnSpc>
                <a:spcPct val="90000"/>
              </a:lnSpc>
              <a:spcBef>
                <a:spcPct val="0"/>
              </a:spcBef>
              <a:buNone/>
              <a:defRPr b="1">
                <a:latin typeface="Arial Rounded MT Bold" panose="020F0704030504030204" pitchFamily="34" charset="0"/>
                <a:ea typeface="+mj-ea"/>
                <a:cs typeface="+mj-cs"/>
              </a:defRPr>
            </a:lvl1pPr>
          </a:lstStyle>
          <a:p>
            <a:pPr lvl="0" algn="ctr"/>
            <a:r>
              <a:rPr lang="fr-FR" sz="1600" dirty="0">
                <a:solidFill>
                  <a:schemeClr val="bg1"/>
                </a:solidFill>
              </a:rPr>
              <a:t>Qu’est-ce qu’</a:t>
            </a:r>
            <a:r>
              <a:rPr lang="fr-FR" sz="1600" dirty="0" err="1">
                <a:solidFill>
                  <a:schemeClr val="bg1"/>
                </a:solidFill>
              </a:rPr>
              <a:t>Artify</a:t>
            </a:r>
            <a:r>
              <a:rPr lang="fr-FR" sz="1600" dirty="0">
                <a:solidFill>
                  <a:schemeClr val="bg1"/>
                </a:solidFill>
              </a:rPr>
              <a:t> ? </a:t>
            </a:r>
          </a:p>
          <a:p>
            <a:pPr lvl="0" algn="just"/>
            <a:endParaRPr lang="fr-FR" sz="1200" b="0" dirty="0">
              <a:latin typeface="+mj-lt"/>
            </a:endParaRPr>
          </a:p>
          <a:p>
            <a:r>
              <a:rPr lang="fr-FR" sz="1200" b="0" dirty="0" err="1">
                <a:latin typeface="+mj-lt"/>
              </a:rPr>
              <a:t>Artify</a:t>
            </a:r>
            <a:r>
              <a:rPr lang="fr-FR" sz="1200" b="0" dirty="0">
                <a:latin typeface="+mj-lt"/>
              </a:rPr>
              <a:t> est une start-up #ArtTech qui accompagne dans leurs enjeux d’amélioration du bien-être des collaborateurs par des solutions accessibles en présentiel ou en </a:t>
            </a:r>
            <a:r>
              <a:rPr lang="fr-FR" sz="1200" b="0" dirty="0" err="1">
                <a:latin typeface="+mj-lt"/>
              </a:rPr>
              <a:t>visio</a:t>
            </a:r>
            <a:r>
              <a:rPr lang="fr-FR" sz="1200" b="0" dirty="0">
                <a:latin typeface="+mj-lt"/>
              </a:rPr>
              <a:t>, de façon régulière ou ponctuelle.</a:t>
            </a:r>
          </a:p>
          <a:p>
            <a:endParaRPr lang="fr-FR" sz="1200" b="0" dirty="0">
              <a:latin typeface="+mj-lt"/>
            </a:endParaRPr>
          </a:p>
          <a:p>
            <a:r>
              <a:rPr lang="fr-FR" sz="1200" b="0" dirty="0">
                <a:latin typeface="+mj-lt"/>
              </a:rPr>
              <a:t>Nos 3 métiers de diffusion des œuvres, d’animation et d’événementiel puisent leurs sources dans une artothèque multimédia de plus d’un million d’œuvres, anciennes comme contemporaines, et s’appuient sur un savoir-faire numérique exclusif. </a:t>
            </a:r>
            <a:r>
              <a:rPr lang="fr-FR" sz="1200" dirty="0"/>
              <a:t/>
            </a:r>
            <a:br>
              <a:rPr lang="fr-FR" sz="1200" dirty="0"/>
            </a:br>
            <a:endParaRPr lang="fr-FR" sz="1200" b="0" dirty="0">
              <a:latin typeface="+mj-lt"/>
            </a:endParaRPr>
          </a:p>
        </p:txBody>
      </p:sp>
      <p:sp>
        <p:nvSpPr>
          <p:cNvPr id="8" name="Espace réservé du contenu 7"/>
          <p:cNvSpPr txBox="1">
            <a:spLocks/>
          </p:cNvSpPr>
          <p:nvPr/>
        </p:nvSpPr>
        <p:spPr>
          <a:xfrm>
            <a:off x="2502751" y="1839636"/>
            <a:ext cx="9429053" cy="3178727"/>
          </a:xfrm>
          <a:prstGeom prst="rect">
            <a:avLst/>
          </a:prstGeom>
          <a:solidFill>
            <a:srgbClr val="5F1265"/>
          </a:solidFill>
          <a:ln w="25400">
            <a:noFill/>
          </a:ln>
        </p:spPr>
        <p:txBody>
          <a:bodyPr vert="horz" wrap="square" lIns="108000" tIns="108000" rIns="108000" bIns="10800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lang="fr-FR" sz="1400" b="1" kern="1200" dirty="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600" dirty="0">
                <a:solidFill>
                  <a:schemeClr val="bg1"/>
                </a:solidFill>
                <a:latin typeface="Arial Rounded MT Bold" panose="020F0704030504030204" pitchFamily="34" charset="0"/>
                <a:ea typeface="+mj-ea"/>
                <a:cs typeface="+mj-cs"/>
              </a:rPr>
              <a:t>ATELIERS DE SENSIBILISATION ART &amp; HANDICAP</a:t>
            </a:r>
          </a:p>
          <a:p>
            <a:pPr marL="0" indent="0">
              <a:buNone/>
            </a:pPr>
            <a:r>
              <a:rPr lang="fr-FR" sz="1100" u="sng" dirty="0">
                <a:solidFill>
                  <a:schemeClr val="bg1"/>
                </a:solidFill>
                <a:latin typeface="+mj-lt"/>
                <a:ea typeface="+mj-ea"/>
                <a:cs typeface="+mj-cs"/>
              </a:rPr>
              <a:t>Intention</a:t>
            </a:r>
          </a:p>
          <a:p>
            <a:pPr marL="0" indent="0">
              <a:buNone/>
            </a:pPr>
            <a:r>
              <a:rPr lang="fr-FR" sz="1100" b="0" dirty="0">
                <a:solidFill>
                  <a:schemeClr val="bg1"/>
                </a:solidFill>
                <a:latin typeface="+mj-lt"/>
                <a:ea typeface="+mj-ea"/>
                <a:cs typeface="+mj-cs"/>
              </a:rPr>
              <a:t>Lors de cette animation d’1 heure, la vocation de notre médiation artistique participative est de rassembler des collaborateurs aux niveaux de connaissance et aux sensibilités différentes sur l'Art comme sur le Handicap.</a:t>
            </a:r>
          </a:p>
          <a:p>
            <a:pPr marL="0" indent="0">
              <a:buNone/>
            </a:pPr>
            <a:r>
              <a:rPr lang="fr-FR" sz="1100" b="0" dirty="0">
                <a:solidFill>
                  <a:schemeClr val="bg1"/>
                </a:solidFill>
                <a:latin typeface="+mj-lt"/>
                <a:ea typeface="+mj-ea"/>
                <a:cs typeface="+mj-cs"/>
              </a:rPr>
              <a:t>L'idée est d'ouvrir les consciences par l'image et l'imaginaire sur la réalité et la variété des situations de handicap. En dialoguant avec les collaborateurs de ce qui est visible nous ouvrons également le chemin à une meilleure compréhension et réception de ce qui est invisible, en particulier en termes de handicap</a:t>
            </a:r>
          </a:p>
          <a:p>
            <a:pPr marL="0" indent="0">
              <a:buNone/>
            </a:pPr>
            <a:r>
              <a:rPr lang="fr-FR" sz="1100" u="sng" dirty="0">
                <a:solidFill>
                  <a:schemeClr val="bg1"/>
                </a:solidFill>
                <a:latin typeface="+mj-lt"/>
                <a:ea typeface="+mj-ea"/>
                <a:cs typeface="+mj-cs"/>
              </a:rPr>
              <a:t>Approche de médiation</a:t>
            </a:r>
          </a:p>
          <a:p>
            <a:pPr marL="0" indent="0">
              <a:buNone/>
            </a:pPr>
            <a:r>
              <a:rPr lang="fr-FR" sz="1100" b="0" dirty="0">
                <a:solidFill>
                  <a:schemeClr val="bg1"/>
                </a:solidFill>
                <a:latin typeface="+mj-lt"/>
                <a:ea typeface="+mj-ea"/>
                <a:cs typeface="+mj-cs"/>
              </a:rPr>
              <a:t>Nous abordons les handicaps à travers des œuvres qui les représentent ou qui ont été réalisées par des artistes en situation de handicap.</a:t>
            </a:r>
          </a:p>
          <a:p>
            <a:pPr marL="0" indent="0">
              <a:buNone/>
            </a:pPr>
            <a:r>
              <a:rPr lang="fr-FR" sz="1100" b="0" dirty="0">
                <a:solidFill>
                  <a:schemeClr val="bg1"/>
                </a:solidFill>
                <a:latin typeface="+mj-lt"/>
                <a:ea typeface="+mj-ea"/>
                <a:cs typeface="+mj-cs"/>
              </a:rPr>
              <a:t>La médiation combine :</a:t>
            </a:r>
          </a:p>
          <a:p>
            <a:pPr marL="0" indent="0">
              <a:buNone/>
            </a:pPr>
            <a:r>
              <a:rPr lang="fr-FR" sz="1100" b="0" dirty="0">
                <a:solidFill>
                  <a:schemeClr val="bg1"/>
                </a:solidFill>
                <a:latin typeface="+mj-lt"/>
                <a:ea typeface="+mj-ea"/>
                <a:cs typeface="+mj-cs"/>
              </a:rPr>
              <a:t>• des moments d'interaction pendant lesquels les collaborateurs sont invités par le médiateur à participer par écrit via le tchat et pour certains à l'oral pour expliquer leur interprétation</a:t>
            </a:r>
          </a:p>
          <a:p>
            <a:pPr marL="0" indent="0">
              <a:buNone/>
            </a:pPr>
            <a:r>
              <a:rPr lang="fr-FR" sz="1100" b="0" dirty="0">
                <a:solidFill>
                  <a:schemeClr val="bg1"/>
                </a:solidFill>
                <a:latin typeface="+mj-lt"/>
                <a:ea typeface="+mj-ea"/>
                <a:cs typeface="+mj-cs"/>
              </a:rPr>
              <a:t>• des temps d'information plus factuels sur l'œuvre abordée, l'artiste et le ou les handicap concernés</a:t>
            </a:r>
          </a:p>
          <a:p>
            <a:pPr marL="0" indent="0">
              <a:buNone/>
            </a:pPr>
            <a:endParaRPr lang="fr-FR" sz="1100" b="0" dirty="0">
              <a:solidFill>
                <a:schemeClr val="bg1"/>
              </a:solidFill>
              <a:latin typeface="+mj-lt"/>
              <a:ea typeface="+mj-ea"/>
              <a:cs typeface="+mj-cs"/>
            </a:endParaRPr>
          </a:p>
        </p:txBody>
      </p:sp>
      <p:sp>
        <p:nvSpPr>
          <p:cNvPr id="20" name="ZoneTexte 19"/>
          <p:cNvSpPr txBox="1"/>
          <p:nvPr/>
        </p:nvSpPr>
        <p:spPr>
          <a:xfrm>
            <a:off x="4826766" y="5636069"/>
            <a:ext cx="4680520" cy="510778"/>
          </a:xfrm>
          <a:prstGeom prst="round2DiagRect">
            <a:avLst/>
          </a:prstGeom>
          <a:solidFill>
            <a:schemeClr val="bg1"/>
          </a:solidFill>
        </p:spPr>
        <p:txBody>
          <a:bodyPr wrap="square" rtlCol="0">
            <a:spAutoFit/>
          </a:bodyPr>
          <a:lstStyle/>
          <a:p>
            <a:pPr algn="ctr"/>
            <a:r>
              <a:rPr lang="fr-FR" sz="1200" b="1" dirty="0">
                <a:solidFill>
                  <a:srgbClr val="2A7476"/>
                </a:solidFill>
              </a:rPr>
              <a:t>Cible au sein de l’entreprise : </a:t>
            </a:r>
          </a:p>
          <a:p>
            <a:pPr algn="ctr"/>
            <a:r>
              <a:rPr lang="fr-FR" sz="1200" b="1" dirty="0">
                <a:solidFill>
                  <a:srgbClr val="2A7476"/>
                </a:solidFill>
              </a:rPr>
              <a:t>Ensemble des collaborateurs, référents Handicap </a:t>
            </a:r>
          </a:p>
        </p:txBody>
      </p:sp>
      <p:pic>
        <p:nvPicPr>
          <p:cNvPr id="4098" name="Picture 2" descr="H:\2022\01-INFOGRAPHIE\COM UNE DIFF\SPATIAL CHAT_ Les Rencontres de la Sensibilisation\Objets\Plante022.png"/>
          <p:cNvPicPr>
            <a:picLocks noChangeAspect="1" noChangeArrowheads="1"/>
          </p:cNvPicPr>
          <p:nvPr/>
        </p:nvPicPr>
        <p:blipFill>
          <a:blip r:embed="rId4" cstate="print"/>
          <a:srcRect/>
          <a:stretch>
            <a:fillRect/>
          </a:stretch>
        </p:blipFill>
        <p:spPr bwMode="auto">
          <a:xfrm>
            <a:off x="11567814" y="5085184"/>
            <a:ext cx="552430" cy="1677666"/>
          </a:xfrm>
          <a:prstGeom prst="rect">
            <a:avLst/>
          </a:prstGeom>
          <a:noFill/>
        </p:spPr>
      </p:pic>
      <p:sp>
        <p:nvSpPr>
          <p:cNvPr id="15" name="Ellipse 14">
            <a:extLst>
              <a:ext uri="{FF2B5EF4-FFF2-40B4-BE49-F238E27FC236}">
                <a16:creationId xmlns:a16="http://schemas.microsoft.com/office/drawing/2014/main" id="{3D348BEE-A7E9-4670-933C-48FF1D0A5776}"/>
              </a:ext>
            </a:extLst>
          </p:cNvPr>
          <p:cNvSpPr/>
          <p:nvPr/>
        </p:nvSpPr>
        <p:spPr>
          <a:xfrm rot="1214261">
            <a:off x="10490639" y="1705388"/>
            <a:ext cx="1325711" cy="520641"/>
          </a:xfrm>
          <a:prstGeom prst="ellipse">
            <a:avLst/>
          </a:prstGeom>
          <a:solidFill>
            <a:srgbClr val="EC6500"/>
          </a:solidFill>
          <a:ln>
            <a:solidFill>
              <a:srgbClr val="EC6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ZoneTexte 15">
            <a:extLst>
              <a:ext uri="{FF2B5EF4-FFF2-40B4-BE49-F238E27FC236}">
                <a16:creationId xmlns:a16="http://schemas.microsoft.com/office/drawing/2014/main" id="{27B6B238-9010-4196-A157-C962DF481EC1}"/>
              </a:ext>
            </a:extLst>
          </p:cNvPr>
          <p:cNvSpPr txBox="1"/>
          <p:nvPr/>
        </p:nvSpPr>
        <p:spPr>
          <a:xfrm rot="1214261">
            <a:off x="10469516" y="1750206"/>
            <a:ext cx="1368152" cy="307777"/>
          </a:xfrm>
          <a:prstGeom prst="rect">
            <a:avLst/>
          </a:prstGeom>
          <a:noFill/>
        </p:spPr>
        <p:txBody>
          <a:bodyPr wrap="square" rtlCol="0">
            <a:spAutoFit/>
          </a:bodyPr>
          <a:lstStyle/>
          <a:p>
            <a:pPr algn="ctr"/>
            <a:r>
              <a:rPr lang="fr-FR" sz="1400" i="1" dirty="0">
                <a:solidFill>
                  <a:schemeClr val="bg1"/>
                </a:solidFill>
              </a:rPr>
              <a:t>En démo le 3</a:t>
            </a:r>
          </a:p>
        </p:txBody>
      </p:sp>
    </p:spTree>
    <p:extLst>
      <p:ext uri="{BB962C8B-B14F-4D97-AF65-F5344CB8AC3E}">
        <p14:creationId xmlns:p14="http://schemas.microsoft.com/office/powerpoint/2010/main" val="42550569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0413" cy="6858000"/>
          </a:xfrm>
          <a:prstGeom prst="rect">
            <a:avLst/>
          </a:prstGeom>
          <a:solidFill>
            <a:srgbClr val="5F12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Triangle rectangle 14"/>
          <p:cNvSpPr/>
          <p:nvPr/>
        </p:nvSpPr>
        <p:spPr>
          <a:xfrm>
            <a:off x="0" y="3861048"/>
            <a:ext cx="3790950" cy="1800200"/>
          </a:xfrm>
          <a:prstGeom prst="rtTriangle">
            <a:avLst/>
          </a:prstGeom>
          <a:solidFill>
            <a:srgbClr val="EC6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p:cNvPicPr>
            <a:picLocks noChangeAspect="1"/>
          </p:cNvPicPr>
          <p:nvPr/>
        </p:nvPicPr>
        <p:blipFill>
          <a:blip r:embed="rId2" cstate="print">
            <a:extLst>
              <a:ext uri="{28A0092B-C50C-407E-A947-70E740481C1C}">
                <a14:useLocalDpi xmlns:a14="http://schemas.microsoft.com/office/drawing/2010/main" val="0"/>
              </a:ext>
            </a:extLst>
          </a:blip>
          <a:srcRect r="78747"/>
          <a:stretch>
            <a:fillRect/>
          </a:stretch>
        </p:blipFill>
        <p:spPr>
          <a:xfrm>
            <a:off x="406573" y="260648"/>
            <a:ext cx="936105" cy="1008112"/>
          </a:xfrm>
          <a:prstGeom prst="rect">
            <a:avLst/>
          </a:prstGeom>
        </p:spPr>
      </p:pic>
      <p:sp>
        <p:nvSpPr>
          <p:cNvPr id="11" name="Google Shape;146;p1"/>
          <p:cNvSpPr txBox="1"/>
          <p:nvPr/>
        </p:nvSpPr>
        <p:spPr>
          <a:xfrm>
            <a:off x="1" y="1196752"/>
            <a:ext cx="12190412" cy="2369839"/>
          </a:xfrm>
          <a:prstGeom prst="rect">
            <a:avLst/>
          </a:prstGeom>
          <a:noFill/>
          <a:ln>
            <a:noFill/>
          </a:ln>
        </p:spPr>
        <p:txBody>
          <a:bodyPr spcFirstLastPara="1" wrap="square" lIns="91425" tIns="45700" rIns="91425" bIns="45700" anchor="t" anchorCtr="0">
            <a:spAutoFit/>
          </a:bodyPr>
          <a:lstStyle/>
          <a:p>
            <a:pPr algn="ctr">
              <a:buClr>
                <a:srgbClr val="000000"/>
              </a:buClr>
              <a:buSzPts val="4000"/>
            </a:pPr>
            <a:r>
              <a:rPr lang="fr-FR" sz="3200" b="1" kern="0" dirty="0">
                <a:solidFill>
                  <a:srgbClr val="FFFFFF"/>
                </a:solidFill>
                <a:latin typeface="Calibri"/>
                <a:ea typeface="Calibri"/>
                <a:cs typeface="Calibri"/>
                <a:sym typeface="Calibri"/>
              </a:rPr>
              <a:t>Le Réseau des Référents Handicap </a:t>
            </a:r>
          </a:p>
          <a:p>
            <a:pPr algn="ctr">
              <a:buClr>
                <a:srgbClr val="000000"/>
              </a:buClr>
              <a:buSzPts val="4000"/>
            </a:pPr>
            <a:r>
              <a:rPr lang="fr-FR" sz="3200" b="1" kern="0" dirty="0">
                <a:solidFill>
                  <a:srgbClr val="FFFFFF"/>
                </a:solidFill>
                <a:latin typeface="Calibri"/>
                <a:ea typeface="Calibri"/>
                <a:cs typeface="Calibri"/>
                <a:sym typeface="Calibri"/>
              </a:rPr>
              <a:t>de l’</a:t>
            </a:r>
            <a:r>
              <a:rPr lang="fr-FR" sz="3200" b="1" kern="0" dirty="0" err="1">
                <a:solidFill>
                  <a:srgbClr val="FFFFFF"/>
                </a:solidFill>
                <a:latin typeface="Calibri"/>
                <a:ea typeface="Calibri"/>
                <a:cs typeface="Calibri"/>
                <a:sym typeface="Calibri"/>
              </a:rPr>
              <a:t>Agefiph</a:t>
            </a:r>
            <a:r>
              <a:rPr lang="fr-FR" sz="3200" b="1" kern="0" dirty="0">
                <a:solidFill>
                  <a:srgbClr val="FFFFFF"/>
                </a:solidFill>
                <a:latin typeface="Calibri"/>
                <a:ea typeface="Calibri"/>
                <a:cs typeface="Calibri"/>
                <a:sym typeface="Calibri"/>
              </a:rPr>
              <a:t> Centre Val de Loire </a:t>
            </a:r>
          </a:p>
          <a:p>
            <a:pPr algn="ctr">
              <a:buClr>
                <a:srgbClr val="000000"/>
              </a:buClr>
              <a:buSzPts val="4000"/>
            </a:pPr>
            <a:r>
              <a:rPr lang="fr-FR" sz="3200" b="1" kern="0" dirty="0">
                <a:solidFill>
                  <a:srgbClr val="FFFFFF"/>
                </a:solidFill>
                <a:latin typeface="Calibri"/>
                <a:ea typeface="Calibri"/>
                <a:cs typeface="Calibri"/>
                <a:sym typeface="Calibri"/>
              </a:rPr>
              <a:t>reste à votre disposition</a:t>
            </a:r>
          </a:p>
          <a:p>
            <a:pPr algn="ctr">
              <a:buClr>
                <a:srgbClr val="000000"/>
              </a:buClr>
              <a:buSzPts val="4000"/>
            </a:pPr>
            <a:endParaRPr lang="fr-FR" sz="3200" b="1" kern="0" dirty="0">
              <a:solidFill>
                <a:srgbClr val="FFFFFF"/>
              </a:solidFill>
              <a:latin typeface="Calibri"/>
              <a:ea typeface="Calibri"/>
              <a:cs typeface="Calibri"/>
              <a:sym typeface="Calibri"/>
            </a:endParaRPr>
          </a:p>
          <a:p>
            <a:pPr algn="ctr">
              <a:buClr>
                <a:srgbClr val="000000"/>
              </a:buClr>
              <a:buSzPts val="4000"/>
            </a:pPr>
            <a:r>
              <a:rPr lang="fr-FR" sz="2000" kern="0" dirty="0">
                <a:solidFill>
                  <a:srgbClr val="FFFFFF"/>
                </a:solidFill>
                <a:latin typeface="Calibri"/>
                <a:ea typeface="Calibri"/>
                <a:cs typeface="Calibri"/>
              </a:rPr>
              <a:t>entreprises.centre-val-de-loire@agefiph.asso.fr</a:t>
            </a:r>
          </a:p>
        </p:txBody>
      </p:sp>
      <p:sp>
        <p:nvSpPr>
          <p:cNvPr id="5" name="Rectangle 4"/>
          <p:cNvSpPr/>
          <p:nvPr/>
        </p:nvSpPr>
        <p:spPr>
          <a:xfrm>
            <a:off x="0" y="5661248"/>
            <a:ext cx="12190413" cy="11967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2" descr="H:\2022\01-INFOGRAPHIE\COM UNE DIFF\SPATIAL CHAT_ Les Rencontres de la Sensibilisation\Objets\Plante022.png"/>
          <p:cNvPicPr>
            <a:picLocks noChangeAspect="1" noChangeArrowheads="1"/>
          </p:cNvPicPr>
          <p:nvPr/>
        </p:nvPicPr>
        <p:blipFill>
          <a:blip r:embed="rId3" cstate="print"/>
          <a:srcRect/>
          <a:stretch>
            <a:fillRect/>
          </a:stretch>
        </p:blipFill>
        <p:spPr bwMode="auto">
          <a:xfrm>
            <a:off x="2350790" y="4293096"/>
            <a:ext cx="513052" cy="1558082"/>
          </a:xfrm>
          <a:prstGeom prst="rect">
            <a:avLst/>
          </a:prstGeom>
          <a:noFill/>
        </p:spPr>
      </p:pic>
      <p:pic>
        <p:nvPicPr>
          <p:cNvPr id="8" name="Imag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2558" y="5898616"/>
            <a:ext cx="3456384" cy="791107"/>
          </a:xfrm>
          <a:prstGeom prst="rect">
            <a:avLst/>
          </a:prstGeom>
        </p:spPr>
      </p:pic>
      <p:pic>
        <p:nvPicPr>
          <p:cNvPr id="5123" name="Picture 3" descr="H:\2022\01-INFOGRAPHIE\COM UNE DIFF\SPATIAL CHAT_ Les Rencontres de la Sensibilisation\Objets\Etagere-plante.png"/>
          <p:cNvPicPr>
            <a:picLocks noChangeAspect="1" noChangeArrowheads="1"/>
          </p:cNvPicPr>
          <p:nvPr/>
        </p:nvPicPr>
        <p:blipFill>
          <a:blip r:embed="rId4" cstate="print"/>
          <a:srcRect/>
          <a:stretch>
            <a:fillRect/>
          </a:stretch>
        </p:blipFill>
        <p:spPr bwMode="auto">
          <a:xfrm>
            <a:off x="9191550" y="1844824"/>
            <a:ext cx="4290864" cy="4290864"/>
          </a:xfrm>
          <a:prstGeom prst="rect">
            <a:avLst/>
          </a:prstGeom>
          <a:noFill/>
        </p:spPr>
      </p:pic>
      <p:pic>
        <p:nvPicPr>
          <p:cNvPr id="5124" name="Picture 4" descr="H:\2022\01-INFOGRAPHIE\COM UNE DIFF\SPATIAL CHAT_ Les Rencontres de la Sensibilisation\Objets\Fauteuil-couleur.png"/>
          <p:cNvPicPr>
            <a:picLocks noChangeAspect="1" noChangeArrowheads="1"/>
          </p:cNvPicPr>
          <p:nvPr/>
        </p:nvPicPr>
        <p:blipFill>
          <a:blip r:embed="rId5" cstate="print"/>
          <a:srcRect/>
          <a:stretch>
            <a:fillRect/>
          </a:stretch>
        </p:blipFill>
        <p:spPr bwMode="auto">
          <a:xfrm>
            <a:off x="0" y="3933056"/>
            <a:ext cx="2374032" cy="2374032"/>
          </a:xfrm>
          <a:prstGeom prst="rect">
            <a:avLst/>
          </a:prstGeom>
          <a:noFill/>
        </p:spPr>
      </p:pic>
      <p:pic>
        <p:nvPicPr>
          <p:cNvPr id="10" name="Picture 6" descr="H:\2022\01-INFOGRAPHIE\COM UNE DIFF\SPATIAL CHAT_ Les Rencontres de la Sensibilisation\Objets\Table-Basse.png"/>
          <p:cNvPicPr>
            <a:picLocks noChangeAspect="1" noChangeArrowheads="1"/>
          </p:cNvPicPr>
          <p:nvPr/>
        </p:nvPicPr>
        <p:blipFill>
          <a:blip r:embed="rId6" cstate="print"/>
          <a:srcRect/>
          <a:stretch>
            <a:fillRect/>
          </a:stretch>
        </p:blipFill>
        <p:spPr bwMode="auto">
          <a:xfrm>
            <a:off x="8615486" y="4293096"/>
            <a:ext cx="2348880" cy="2348880"/>
          </a:xfrm>
          <a:prstGeom prst="rect">
            <a:avLst/>
          </a:prstGeom>
          <a:noFill/>
        </p:spPr>
      </p:pic>
      <p:pic>
        <p:nvPicPr>
          <p:cNvPr id="7" name="Picture 5" descr="H:\2022\01-INFOGRAPHIE\COM UNE DIFF\SPATIAL CHAT_ Les Rencontres de la Sensibilisation\Elements\AGEFIPH_LOGO_RVB.png"/>
          <p:cNvPicPr>
            <a:picLocks noChangeAspect="1" noChangeArrowheads="1"/>
          </p:cNvPicPr>
          <p:nvPr/>
        </p:nvPicPr>
        <p:blipFill>
          <a:blip r:embed="rId7" cstate="print"/>
          <a:srcRect/>
          <a:stretch>
            <a:fillRect/>
          </a:stretch>
        </p:blipFill>
        <p:spPr bwMode="auto">
          <a:xfrm>
            <a:off x="9767614" y="5949280"/>
            <a:ext cx="2127845" cy="663770"/>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CustomMKOP.xml><?xml version="1.0" encoding="utf-8"?>
<Properties xmlns="http://schemas.openxmlformats.org/officeDocument/2006/custom-properties" xmlns:vt="http://schemas.openxmlformats.org/officeDocument/2006/docPropsVTypes">
  <property fmtid="{D5CDD505-2E9C-101B-9397-08002B2CF9AE}" pid="2" name="MKProdID">
    <vt:lpwstr>ZMChrome</vt:lpwstr>
  </property>
  <property fmtid="{D5CDD505-2E9C-101B-9397-08002B2CF9AE}" pid="3" name="SizeBefore">
    <vt:lpwstr>14292202</vt:lpwstr>
  </property>
  <property fmtid="{D5CDD505-2E9C-101B-9397-08002B2CF9AE}" pid="4" name="OptimizationTime">
    <vt:lpwstr>20220405_1626</vt:lpwstr>
  </property>
</Properties>
</file>

<file path=docProps/app.xml><?xml version="1.0" encoding="utf-8"?>
<Properties xmlns="http://schemas.openxmlformats.org/officeDocument/2006/extended-properties" xmlns:vt="http://schemas.openxmlformats.org/officeDocument/2006/docPropsVTypes">
  <TotalTime>214</TotalTime>
  <Words>6226</Words>
  <Application>Microsoft Office PowerPoint</Application>
  <PresentationFormat>Personnalisé</PresentationFormat>
  <Paragraphs>579</Paragraphs>
  <Slides>21</Slides>
  <Notes>6</Notes>
  <HiddenSlides>0</HiddenSlides>
  <MMClips>0</MMClips>
  <ScaleCrop>false</ScaleCrop>
  <HeadingPairs>
    <vt:vector size="8" baseType="variant">
      <vt:variant>
        <vt:lpstr>Polices utilisées</vt:lpstr>
      </vt:variant>
      <vt:variant>
        <vt:i4>10</vt:i4>
      </vt:variant>
      <vt:variant>
        <vt:lpstr>Thème</vt:lpstr>
      </vt:variant>
      <vt:variant>
        <vt:i4>1</vt:i4>
      </vt:variant>
      <vt:variant>
        <vt:lpstr>Serveurs OLE incorporés</vt:lpstr>
      </vt:variant>
      <vt:variant>
        <vt:i4>1</vt:i4>
      </vt:variant>
      <vt:variant>
        <vt:lpstr>Titres des diapositives</vt:lpstr>
      </vt:variant>
      <vt:variant>
        <vt:i4>21</vt:i4>
      </vt:variant>
    </vt:vector>
  </HeadingPairs>
  <TitlesOfParts>
    <vt:vector size="33" baseType="lpstr">
      <vt:lpstr>Arial</vt:lpstr>
      <vt:lpstr>Arial Rounded</vt:lpstr>
      <vt:lpstr>Arial Rounded MT Bold</vt:lpstr>
      <vt:lpstr>Calibri</vt:lpstr>
      <vt:lpstr>Century Gothic</vt:lpstr>
      <vt:lpstr>Tahoma</vt:lpstr>
      <vt:lpstr>Times New Roman</vt:lpstr>
      <vt:lpstr>var(--e-global-typography-text-font-family)</vt:lpstr>
      <vt:lpstr>Wingdings 3</vt:lpstr>
      <vt:lpstr>Work Sans</vt:lpstr>
      <vt:lpstr>Thème Office</vt:lpstr>
      <vt:lpstr>Acrobat Document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AnneSoPCF</dc:creator>
  <cp:lastModifiedBy>Thierry Horold</cp:lastModifiedBy>
  <cp:revision>30</cp:revision>
  <dcterms:created xsi:type="dcterms:W3CDTF">2022-01-28T12:20:41Z</dcterms:created>
  <dcterms:modified xsi:type="dcterms:W3CDTF">2022-03-02T10:33:50Z</dcterms:modified>
</cp:coreProperties>
</file>