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8.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notesSlides/notesSlide3.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notesSlides/notesSlide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notesSlides/notesSlide5.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notesSlides/notesSlide6.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4064" r:id="rId2"/>
    <p:sldMasterId id="2147484074" r:id="rId3"/>
    <p:sldMasterId id="2147484084" r:id="rId4"/>
    <p:sldMasterId id="2147484094" r:id="rId5"/>
    <p:sldMasterId id="2147484104" r:id="rId6"/>
    <p:sldMasterId id="2147484114" r:id="rId7"/>
    <p:sldMasterId id="2147484124" r:id="rId8"/>
    <p:sldMasterId id="2147484134" r:id="rId9"/>
  </p:sldMasterIdLst>
  <p:notesMasterIdLst>
    <p:notesMasterId r:id="rId34"/>
  </p:notesMasterIdLst>
  <p:sldIdLst>
    <p:sldId id="784" r:id="rId10"/>
    <p:sldId id="703" r:id="rId11"/>
    <p:sldId id="804" r:id="rId12"/>
    <p:sldId id="786" r:id="rId13"/>
    <p:sldId id="787" r:id="rId14"/>
    <p:sldId id="826" r:id="rId15"/>
    <p:sldId id="833" r:id="rId16"/>
    <p:sldId id="837" r:id="rId17"/>
    <p:sldId id="822" r:id="rId18"/>
    <p:sldId id="832" r:id="rId19"/>
    <p:sldId id="808" r:id="rId20"/>
    <p:sldId id="834" r:id="rId21"/>
    <p:sldId id="821" r:id="rId22"/>
    <p:sldId id="836" r:id="rId23"/>
    <p:sldId id="818" r:id="rId24"/>
    <p:sldId id="819" r:id="rId25"/>
    <p:sldId id="815" r:id="rId26"/>
    <p:sldId id="816" r:id="rId27"/>
    <p:sldId id="838" r:id="rId28"/>
    <p:sldId id="820" r:id="rId29"/>
    <p:sldId id="828" r:id="rId30"/>
    <p:sldId id="830" r:id="rId31"/>
    <p:sldId id="839" r:id="rId32"/>
    <p:sldId id="823" r:id="rId33"/>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7EE"/>
    <a:srgbClr val="003366"/>
    <a:srgbClr val="A50021"/>
    <a:srgbClr val="800000"/>
    <a:srgbClr val="7F7F7F"/>
    <a:srgbClr val="002060"/>
    <a:srgbClr val="44546A"/>
    <a:srgbClr val="42BBBD"/>
    <a:srgbClr val="FFFFFF"/>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344D84-9AFB-497E-A393-DC336BA19D2E}" styleName="Style moyen 3 - Accentuation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73" autoAdjust="0"/>
    <p:restoredTop sz="95441" autoAdjust="0"/>
  </p:normalViewPr>
  <p:slideViewPr>
    <p:cSldViewPr snapToGrid="0">
      <p:cViewPr varScale="1">
        <p:scale>
          <a:sx n="59" d="100"/>
          <a:sy n="59" d="100"/>
        </p:scale>
        <p:origin x="516" y="6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7" d="100"/>
          <a:sy n="77" d="100"/>
        </p:scale>
        <p:origin x="329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de_calcul_Microsoft_Excel.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Feuille_de_calcul_Microsoft_Excel11.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Microsoft_Excel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de_calcul_Microsoft_Excel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de_calcul_Microsoft_Excel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de_calcul_Microsoft_Excel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de_calcul_Microsoft_Excel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de_calcul_Microsoft_Excel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de_calcul_Microsoft_Excel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de_calcul_Microsoft_Excel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de_calcul_Microsoft_Excel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de_calcul_Microsoft_Excel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de_calcul_Microsoft_Excel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Feuille_de_calcul_Microsoft_Excel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Feuille_de_calcul_Microsoft_Excel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Feuille_de_calcul_Microsoft_Excel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Feuille_de_calcul_Microsoft_Excel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Feuille_de_calcul_Microsoft_Excel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Feuille_de_calcul_Microsoft_Excel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Feuille_de_calcul_Microsoft_Excel35.xlsx"/></Relationships>
</file>

<file path=ppt/charts/_rels/chart37.xml.rels><?xml version="1.0" encoding="UTF-8" standalone="yes"?>
<Relationships xmlns="http://schemas.openxmlformats.org/package/2006/relationships"><Relationship Id="rId1" Type="http://schemas.openxmlformats.org/officeDocument/2006/relationships/package" Target="../embeddings/Feuille_de_calcul_Microsoft_Excel36.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de_calcul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3199883701544373E-3"/>
          <c:w val="1"/>
          <c:h val="0.99667993688850598"/>
        </c:manualLayout>
      </c:layout>
      <c:barChart>
        <c:barDir val="bar"/>
        <c:grouping val="stacked"/>
        <c:varyColors val="0"/>
        <c:ser>
          <c:idx val="0"/>
          <c:order val="0"/>
          <c:tx>
            <c:strRef>
              <c:f>Feuil1!$B$1</c:f>
              <c:strCache>
                <c:ptCount val="1"/>
                <c:pt idx="0">
                  <c:v>Oui</c:v>
                </c:pt>
              </c:strCache>
            </c:strRef>
          </c:tx>
          <c:spPr>
            <a:solidFill>
              <a:srgbClr val="003366"/>
            </a:solidFill>
            <a:ln w="9525">
              <a:solidFill>
                <a:schemeClr val="bg1"/>
              </a:solidFill>
            </a:ln>
            <a:effectLst>
              <a:softEdge rad="0"/>
            </a:effectLst>
          </c:spPr>
          <c:invertIfNegative val="0"/>
          <c:dPt>
            <c:idx val="0"/>
            <c:invertIfNegative val="0"/>
            <c:bubble3D val="0"/>
            <c:extLst>
              <c:ext xmlns:c16="http://schemas.microsoft.com/office/drawing/2014/chart" uri="{C3380CC4-5D6E-409C-BE32-E72D297353CC}">
                <c16:uniqueId val="{00000000-446C-4E73-888C-39410944EEFC}"/>
              </c:ext>
            </c:extLst>
          </c:dPt>
          <c:dPt>
            <c:idx val="1"/>
            <c:invertIfNegative val="0"/>
            <c:bubble3D val="0"/>
            <c:extLst>
              <c:ext xmlns:c16="http://schemas.microsoft.com/office/drawing/2014/chart" uri="{C3380CC4-5D6E-409C-BE32-E72D297353CC}">
                <c16:uniqueId val="{00000001-446C-4E73-888C-39410944EEFC}"/>
              </c:ext>
            </c:extLst>
          </c:dPt>
          <c:dLbls>
            <c:numFmt formatCode="#,##0%;[White]#,##0%" sourceLinked="0"/>
            <c:spPr>
              <a:noFill/>
              <a:ln w="28044">
                <a:noFill/>
              </a:ln>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Feuil1!$A$2:$A$10</c:f>
              <c:numCache>
                <c:formatCode>General</c:formatCode>
                <c:ptCount val="9"/>
              </c:numCache>
            </c:numRef>
          </c:cat>
          <c:val>
            <c:numRef>
              <c:f>Feuil1!$B$2:$B$10</c:f>
              <c:numCache>
                <c:formatCode>0%</c:formatCode>
                <c:ptCount val="9"/>
                <c:pt idx="0">
                  <c:v>-0.76</c:v>
                </c:pt>
                <c:pt idx="1">
                  <c:v>-0.76</c:v>
                </c:pt>
                <c:pt idx="2">
                  <c:v>-0.65</c:v>
                </c:pt>
                <c:pt idx="3">
                  <c:v>-0.63</c:v>
                </c:pt>
                <c:pt idx="4">
                  <c:v>-0.59</c:v>
                </c:pt>
                <c:pt idx="5">
                  <c:v>-0.57999999999999996</c:v>
                </c:pt>
                <c:pt idx="6">
                  <c:v>-0.47</c:v>
                </c:pt>
                <c:pt idx="7">
                  <c:v>-0.28999999999999998</c:v>
                </c:pt>
                <c:pt idx="8">
                  <c:v>-0.25</c:v>
                </c:pt>
              </c:numCache>
            </c:numRef>
          </c:val>
          <c:extLst>
            <c:ext xmlns:c16="http://schemas.microsoft.com/office/drawing/2014/chart" uri="{C3380CC4-5D6E-409C-BE32-E72D297353CC}">
              <c16:uniqueId val="{00000002-446C-4E73-888C-39410944EEFC}"/>
            </c:ext>
          </c:extLst>
        </c:ser>
        <c:ser>
          <c:idx val="1"/>
          <c:order val="1"/>
          <c:tx>
            <c:strRef>
              <c:f>Feuil1!$C$1</c:f>
              <c:strCache>
                <c:ptCount val="1"/>
                <c:pt idx="0">
                  <c:v>Non</c:v>
                </c:pt>
              </c:strCache>
            </c:strRef>
          </c:tx>
          <c:spPr>
            <a:solidFill>
              <a:srgbClr val="A50021"/>
            </a:solidFill>
            <a:ln>
              <a:solidFill>
                <a:schemeClr val="bg1"/>
              </a:solidFill>
            </a:ln>
            <a:effectLst>
              <a:softEdge rad="0"/>
            </a:effectLst>
          </c:spPr>
          <c:invertIfNegative val="0"/>
          <c:dLbls>
            <c:numFmt formatCode="#,##0%;[White]#,##0%" sourceLinked="0"/>
            <c:spPr>
              <a:noFill/>
              <a:ln>
                <a:noFill/>
              </a:ln>
              <a:effectLst/>
            </c:spPr>
            <c:txPr>
              <a:bodyPr/>
              <a:lstStyle/>
              <a:p>
                <a:pPr algn="ctr">
                  <a:defRPr lang="fr-FR" sz="1200" b="1" i="0" u="none" strike="noStrike" kern="1200" baseline="0">
                    <a:solidFill>
                      <a:schemeClr val="bg1"/>
                    </a:solidFill>
                    <a:latin typeface="+mn-lt"/>
                    <a:ea typeface="+mn-ea"/>
                    <a:cs typeface="Arial" panose="020B0604020202020204" pitchFamily="34"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Feuil1!$A$2:$A$10</c:f>
              <c:numCache>
                <c:formatCode>General</c:formatCode>
                <c:ptCount val="9"/>
              </c:numCache>
            </c:numRef>
          </c:cat>
          <c:val>
            <c:numRef>
              <c:f>Feuil1!$C$2:$C$10</c:f>
              <c:numCache>
                <c:formatCode>0%</c:formatCode>
                <c:ptCount val="9"/>
                <c:pt idx="0">
                  <c:v>0.24</c:v>
                </c:pt>
                <c:pt idx="1">
                  <c:v>0.24</c:v>
                </c:pt>
                <c:pt idx="2">
                  <c:v>0.35</c:v>
                </c:pt>
                <c:pt idx="3">
                  <c:v>0.37</c:v>
                </c:pt>
                <c:pt idx="4">
                  <c:v>0.41</c:v>
                </c:pt>
                <c:pt idx="5">
                  <c:v>0.42</c:v>
                </c:pt>
                <c:pt idx="6">
                  <c:v>0.53</c:v>
                </c:pt>
                <c:pt idx="7">
                  <c:v>0.71</c:v>
                </c:pt>
                <c:pt idx="8">
                  <c:v>0.75</c:v>
                </c:pt>
              </c:numCache>
            </c:numRef>
          </c:val>
          <c:extLst>
            <c:ext xmlns:c16="http://schemas.microsoft.com/office/drawing/2014/chart" uri="{C3380CC4-5D6E-409C-BE32-E72D297353CC}">
              <c16:uniqueId val="{00000003-446C-4E73-888C-39410944EEFC}"/>
            </c:ext>
          </c:extLst>
        </c:ser>
        <c:dLbls>
          <c:showLegendKey val="0"/>
          <c:showVal val="0"/>
          <c:showCatName val="0"/>
          <c:showSerName val="0"/>
          <c:showPercent val="0"/>
          <c:showBubbleSize val="0"/>
        </c:dLbls>
        <c:gapWidth val="60"/>
        <c:overlap val="100"/>
        <c:axId val="281686904"/>
        <c:axId val="196071344"/>
      </c:barChart>
      <c:catAx>
        <c:axId val="281686904"/>
        <c:scaling>
          <c:orientation val="maxMin"/>
        </c:scaling>
        <c:delete val="1"/>
        <c:axPos val="l"/>
        <c:numFmt formatCode="General" sourceLinked="1"/>
        <c:majorTickMark val="out"/>
        <c:minorTickMark val="none"/>
        <c:tickLblPos val="low"/>
        <c:crossAx val="196071344"/>
        <c:crosses val="autoZero"/>
        <c:auto val="1"/>
        <c:lblAlgn val="ctr"/>
        <c:lblOffset val="1000"/>
        <c:noMultiLvlLbl val="0"/>
      </c:catAx>
      <c:valAx>
        <c:axId val="196071344"/>
        <c:scaling>
          <c:orientation val="minMax"/>
          <c:max val="1"/>
          <c:min val="-1"/>
        </c:scaling>
        <c:delete val="1"/>
        <c:axPos val="t"/>
        <c:numFmt formatCode="0%" sourceLinked="1"/>
        <c:majorTickMark val="out"/>
        <c:minorTickMark val="none"/>
        <c:tickLblPos val="nextTo"/>
        <c:crossAx val="281686904"/>
        <c:crosses val="autoZero"/>
        <c:crossBetween val="between"/>
      </c:valAx>
    </c:plotArea>
    <c:plotVisOnly val="1"/>
    <c:dispBlanksAs val="gap"/>
    <c:showDLblsOverMax val="0"/>
  </c:chart>
  <c:spPr>
    <a:noFill/>
    <a:ln>
      <a:noFill/>
    </a:ln>
  </c:spPr>
  <c:txPr>
    <a:bodyPr/>
    <a:lstStyle/>
    <a:p>
      <a:pPr>
        <a:defRPr sz="1802"/>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436940119430043"/>
          <c:y val="8.1843342299182567E-2"/>
          <c:w val="0.63039134575347788"/>
          <c:h val="0.85572470040412496"/>
        </c:manualLayout>
      </c:layout>
      <c:barChart>
        <c:barDir val="bar"/>
        <c:grouping val="stacked"/>
        <c:varyColors val="0"/>
        <c:ser>
          <c:idx val="0"/>
          <c:order val="0"/>
          <c:tx>
            <c:strRef>
              <c:f>Feuil1!$B$1</c:f>
              <c:strCache>
                <c:ptCount val="1"/>
                <c:pt idx="0">
                  <c:v>Plutôt améliorée</c:v>
                </c:pt>
              </c:strCache>
            </c:strRef>
          </c:tx>
          <c:spPr>
            <a:solidFill>
              <a:srgbClr val="003366"/>
            </a:solidFill>
            <a:ln w="9525">
              <a:solidFill>
                <a:schemeClr val="bg1"/>
              </a:solidFill>
            </a:ln>
            <a:effectLst/>
          </c:spPr>
          <c:invertIfNegative val="1"/>
          <c:dPt>
            <c:idx val="0"/>
            <c:invertIfNegative val="1"/>
            <c:bubble3D val="0"/>
            <c:extLst>
              <c:ext xmlns:c16="http://schemas.microsoft.com/office/drawing/2014/chart" uri="{C3380CC4-5D6E-409C-BE32-E72D297353CC}">
                <c16:uniqueId val="{00000000-B0FE-4E62-A757-169D65CCC79F}"/>
              </c:ext>
            </c:extLst>
          </c:dPt>
          <c:dLbls>
            <c:spPr>
              <a:noFill/>
              <a:ln w="28044">
                <a:noFill/>
              </a:ln>
            </c:spPr>
            <c:txPr>
              <a:bodyPr/>
              <a:lstStyle/>
              <a:p>
                <a:pPr>
                  <a:defRPr sz="1800" b="1">
                    <a:solidFill>
                      <a:schemeClr val="bg1"/>
                    </a:solidFill>
                    <a:latin typeface="Calibri" pitchFamily="34" charset="0"/>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Feuil1!$B$2:$B$4</c:f>
              <c:numCache>
                <c:formatCode>0%</c:formatCode>
                <c:ptCount val="3"/>
                <c:pt idx="1">
                  <c:v>0.21</c:v>
                </c:pt>
                <c:pt idx="2">
                  <c:v>0.31</c:v>
                </c:pt>
              </c:numCache>
            </c:numRef>
          </c:val>
          <c:extLst>
            <c:ext xmlns:c14="http://schemas.microsoft.com/office/drawing/2007/8/2/chart" uri="{6F2FDCE9-48DA-4B69-8628-5D25D57E5C99}">
              <c14:invertSolidFillFmt>
                <c14:spPr xmlns:c14="http://schemas.microsoft.com/office/drawing/2007/8/2/chart">
                  <a:solidFill>
                    <a:srgbClr val="FFFFFF"/>
                  </a:solidFill>
                  <a:ln w="9525">
                    <a:solidFill>
                      <a:schemeClr val="bg1"/>
                    </a:solidFill>
                  </a:ln>
                  <a:effectLst/>
                </c14:spPr>
              </c14:invertSolidFillFmt>
            </c:ext>
            <c:ext xmlns:c16="http://schemas.microsoft.com/office/drawing/2014/chart" uri="{C3380CC4-5D6E-409C-BE32-E72D297353CC}">
              <c16:uniqueId val="{00000001-B0FE-4E62-A757-169D65CCC79F}"/>
            </c:ext>
          </c:extLst>
        </c:ser>
        <c:ser>
          <c:idx val="1"/>
          <c:order val="1"/>
          <c:tx>
            <c:strRef>
              <c:f>Feuil1!$C$1</c:f>
              <c:strCache>
                <c:ptCount val="1"/>
                <c:pt idx="0">
                  <c:v>Est restée stable</c:v>
                </c:pt>
              </c:strCache>
            </c:strRef>
          </c:tx>
          <c:spPr>
            <a:solidFill>
              <a:schemeClr val="accent1">
                <a:lumMod val="40000"/>
                <a:lumOff val="60000"/>
              </a:schemeClr>
            </a:solidFill>
            <a:ln>
              <a:solidFill>
                <a:schemeClr val="bg1"/>
              </a:solidFill>
            </a:ln>
            <a:effectLst/>
          </c:spPr>
          <c:invertIfNegative val="0"/>
          <c:dLbls>
            <c:dLbl>
              <c:idx val="0"/>
              <c:layout>
                <c:manualLayout>
                  <c:x val="5.2258858287966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FE-4E62-A757-169D65CCC79F}"/>
                </c:ext>
              </c:extLst>
            </c:dLbl>
            <c:spPr>
              <a:noFill/>
              <a:ln>
                <a:noFill/>
              </a:ln>
              <a:effectLst/>
            </c:spPr>
            <c:txPr>
              <a:bodyPr/>
              <a:lstStyle/>
              <a:p>
                <a:pPr algn="ctr">
                  <a:defRPr lang="fr-FR" sz="1800" b="1" i="0" u="none" strike="noStrike" kern="1200" baseline="0">
                    <a:solidFill>
                      <a:schemeClr val="bg1"/>
                    </a:solidFill>
                    <a:latin typeface="Calibri" pitchFamily="34" charset="0"/>
                    <a:ea typeface="+mn-ea"/>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Feuil1!$C$2:$C$4</c:f>
              <c:numCache>
                <c:formatCode>0%</c:formatCode>
                <c:ptCount val="3"/>
                <c:pt idx="1">
                  <c:v>0.71</c:v>
                </c:pt>
                <c:pt idx="2">
                  <c:v>0.62</c:v>
                </c:pt>
              </c:numCache>
            </c:numRef>
          </c:val>
          <c:extLst>
            <c:ext xmlns:c16="http://schemas.microsoft.com/office/drawing/2014/chart" uri="{C3380CC4-5D6E-409C-BE32-E72D297353CC}">
              <c16:uniqueId val="{00000003-B0FE-4E62-A757-169D65CCC79F}"/>
            </c:ext>
          </c:extLst>
        </c:ser>
        <c:ser>
          <c:idx val="2"/>
          <c:order val="2"/>
          <c:tx>
            <c:strRef>
              <c:f>Feuil1!$D$1</c:f>
              <c:strCache>
                <c:ptCount val="1"/>
                <c:pt idx="0">
                  <c:v>S’est plutôt dégradée</c:v>
                </c:pt>
              </c:strCache>
            </c:strRef>
          </c:tx>
          <c:spPr>
            <a:solidFill>
              <a:srgbClr val="A50021"/>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mn-ea"/>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Feuil1!$D$2:$D$4</c:f>
              <c:numCache>
                <c:formatCode>0%</c:formatCode>
                <c:ptCount val="3"/>
                <c:pt idx="1">
                  <c:v>0.08</c:v>
                </c:pt>
                <c:pt idx="2">
                  <c:v>0.01</c:v>
                </c:pt>
              </c:numCache>
            </c:numRef>
          </c:val>
          <c:extLst>
            <c:ext xmlns:c16="http://schemas.microsoft.com/office/drawing/2014/chart" uri="{C3380CC4-5D6E-409C-BE32-E72D297353CC}">
              <c16:uniqueId val="{00000004-B0FE-4E62-A757-169D65CCC79F}"/>
            </c:ext>
          </c:extLst>
        </c:ser>
        <c:ser>
          <c:idx val="3"/>
          <c:order val="3"/>
          <c:tx>
            <c:strRef>
              <c:f>Feuil1!$E$1</c:f>
              <c:strCache>
                <c:ptCount val="1"/>
                <c:pt idx="0">
                  <c:v>Nsp</c:v>
                </c:pt>
              </c:strCache>
            </c:strRef>
          </c:tx>
          <c:spPr>
            <a:solidFill>
              <a:schemeClr val="tx1">
                <a:lumMod val="50000"/>
                <a:lumOff val="50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Feuil1!$A$2:$A$4</c:f>
              <c:numCache>
                <c:formatCode>General</c:formatCode>
                <c:ptCount val="3"/>
              </c:numCache>
            </c:numRef>
          </c:cat>
          <c:val>
            <c:numRef>
              <c:f>Feuil1!$E$2:$E$4</c:f>
              <c:numCache>
                <c:formatCode>General</c:formatCode>
                <c:ptCount val="3"/>
                <c:pt idx="2" formatCode="0%">
                  <c:v>0.06</c:v>
                </c:pt>
              </c:numCache>
            </c:numRef>
          </c:val>
          <c:extLst>
            <c:ext xmlns:c16="http://schemas.microsoft.com/office/drawing/2014/chart" uri="{C3380CC4-5D6E-409C-BE32-E72D297353CC}">
              <c16:uniqueId val="{00000005-B0FE-4E62-A757-169D65CCC79F}"/>
            </c:ext>
          </c:extLst>
        </c:ser>
        <c:dLbls>
          <c:showLegendKey val="0"/>
          <c:showVal val="0"/>
          <c:showCatName val="0"/>
          <c:showSerName val="0"/>
          <c:showPercent val="0"/>
          <c:showBubbleSize val="0"/>
        </c:dLbls>
        <c:gapWidth val="60"/>
        <c:overlap val="100"/>
        <c:axId val="405800200"/>
        <c:axId val="405800592"/>
      </c:barChart>
      <c:catAx>
        <c:axId val="405800200"/>
        <c:scaling>
          <c:orientation val="maxMin"/>
        </c:scaling>
        <c:delete val="0"/>
        <c:axPos val="l"/>
        <c:numFmt formatCode="General" sourceLinked="1"/>
        <c:majorTickMark val="out"/>
        <c:minorTickMark val="none"/>
        <c:tickLblPos val="nextTo"/>
        <c:spPr>
          <a:ln>
            <a:noFill/>
          </a:ln>
        </c:spPr>
        <c:txPr>
          <a:bodyPr/>
          <a:lstStyle/>
          <a:p>
            <a:pPr>
              <a:defRPr sz="1400">
                <a:latin typeface="Calibri" panose="020F0502020204030204" pitchFamily="34" charset="0"/>
                <a:cs typeface="Calibri" panose="020F0502020204030204" pitchFamily="34" charset="0"/>
              </a:defRPr>
            </a:pPr>
            <a:endParaRPr lang="fr-FR"/>
          </a:p>
        </c:txPr>
        <c:crossAx val="405800592"/>
        <c:crosses val="autoZero"/>
        <c:auto val="1"/>
        <c:lblAlgn val="ctr"/>
        <c:lblOffset val="100"/>
        <c:noMultiLvlLbl val="0"/>
      </c:catAx>
      <c:valAx>
        <c:axId val="405800592"/>
        <c:scaling>
          <c:orientation val="minMax"/>
          <c:max val="1.05"/>
          <c:min val="0"/>
        </c:scaling>
        <c:delete val="1"/>
        <c:axPos val="t"/>
        <c:numFmt formatCode="0%" sourceLinked="1"/>
        <c:majorTickMark val="out"/>
        <c:minorTickMark val="none"/>
        <c:tickLblPos val="nextTo"/>
        <c:crossAx val="405800200"/>
        <c:crosses val="autoZero"/>
        <c:crossBetween val="between"/>
      </c:valAx>
    </c:plotArea>
    <c:plotVisOnly val="1"/>
    <c:dispBlanksAs val="gap"/>
    <c:showDLblsOverMax val="0"/>
  </c:chart>
  <c:spPr>
    <a:noFill/>
    <a:ln>
      <a:noFill/>
    </a:ln>
  </c:spPr>
  <c:txPr>
    <a:bodyPr/>
    <a:lstStyle/>
    <a:p>
      <a:pPr>
        <a:defRPr sz="1802"/>
      </a:pPr>
      <a:endParaRPr lang="fr-F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97507420646658"/>
          <c:y val="0"/>
          <c:w val="0.60994451094581426"/>
          <c:h val="0.87013214274260675"/>
        </c:manualLayout>
      </c:layout>
      <c:barChart>
        <c:barDir val="bar"/>
        <c:grouping val="stacked"/>
        <c:varyColors val="0"/>
        <c:ser>
          <c:idx val="0"/>
          <c:order val="0"/>
          <c:tx>
            <c:strRef>
              <c:f>Feuil1!$B$1</c:f>
              <c:strCache>
                <c:ptCount val="1"/>
                <c:pt idx="0">
                  <c:v>Plutôt amélioré</c:v>
                </c:pt>
              </c:strCache>
            </c:strRef>
          </c:tx>
          <c:spPr>
            <a:solidFill>
              <a:srgbClr val="003366"/>
            </a:solidFill>
            <a:ln w="9525">
              <a:solidFill>
                <a:schemeClr val="bg1"/>
              </a:solidFill>
            </a:ln>
            <a:effectLst/>
          </c:spPr>
          <c:invertIfNegative val="1"/>
          <c:dPt>
            <c:idx val="0"/>
            <c:invertIfNegative val="1"/>
            <c:bubble3D val="0"/>
            <c:extLst>
              <c:ext xmlns:c16="http://schemas.microsoft.com/office/drawing/2014/chart" uri="{C3380CC4-5D6E-409C-BE32-E72D297353CC}">
                <c16:uniqueId val="{00000000-1651-4C57-ABE4-008E5E7C2CA3}"/>
              </c:ext>
            </c:extLst>
          </c:dPt>
          <c:dLbls>
            <c:spPr>
              <a:noFill/>
              <a:ln w="28044">
                <a:noFill/>
              </a:ln>
            </c:spPr>
            <c:txPr>
              <a:bodyPr/>
              <a:lstStyle/>
              <a:p>
                <a:pPr>
                  <a:defRPr sz="1800" b="1">
                    <a:solidFill>
                      <a:schemeClr val="bg1"/>
                    </a:solidFill>
                    <a:latin typeface="Calibri" pitchFamily="34" charset="0"/>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Dans la société française</c:v>
                </c:pt>
              </c:strCache>
            </c:strRef>
          </c:cat>
          <c:val>
            <c:numRef>
              <c:f>Feuil1!$B$2</c:f>
              <c:numCache>
                <c:formatCode>0%</c:formatCode>
                <c:ptCount val="1"/>
                <c:pt idx="0">
                  <c:v>0.36</c:v>
                </c:pt>
              </c:numCache>
            </c:numRef>
          </c:val>
          <c:extLst>
            <c:ext xmlns:c14="http://schemas.microsoft.com/office/drawing/2007/8/2/chart" uri="{6F2FDCE9-48DA-4B69-8628-5D25D57E5C99}">
              <c14:invertSolidFillFmt>
                <c14:spPr xmlns:c14="http://schemas.microsoft.com/office/drawing/2007/8/2/chart">
                  <a:solidFill>
                    <a:srgbClr val="FFFFFF"/>
                  </a:solidFill>
                  <a:ln w="9525">
                    <a:solidFill>
                      <a:schemeClr val="bg1"/>
                    </a:solidFill>
                  </a:ln>
                  <a:effectLst/>
                </c14:spPr>
              </c14:invertSolidFillFmt>
            </c:ext>
            <c:ext xmlns:c16="http://schemas.microsoft.com/office/drawing/2014/chart" uri="{C3380CC4-5D6E-409C-BE32-E72D297353CC}">
              <c16:uniqueId val="{00000002-1651-4C57-ABE4-008E5E7C2CA3}"/>
            </c:ext>
          </c:extLst>
        </c:ser>
        <c:ser>
          <c:idx val="1"/>
          <c:order val="1"/>
          <c:tx>
            <c:strRef>
              <c:f>Feuil1!$C$1</c:f>
              <c:strCache>
                <c:ptCount val="1"/>
                <c:pt idx="0">
                  <c:v>Est restée stable </c:v>
                </c:pt>
              </c:strCache>
            </c:strRef>
          </c:tx>
          <c:spPr>
            <a:solidFill>
              <a:srgbClr val="BDD7EE"/>
            </a:solidFill>
            <a:ln>
              <a:solidFill>
                <a:schemeClr val="bg1"/>
              </a:solidFill>
            </a:ln>
            <a:effectLst/>
          </c:spPr>
          <c:invertIfNegative val="0"/>
          <c:dLbls>
            <c:dLbl>
              <c:idx val="0"/>
              <c:layout>
                <c:manualLayout>
                  <c:x val="5.2258858287966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651-4C57-ABE4-008E5E7C2CA3}"/>
                </c:ext>
              </c:extLst>
            </c:dLbl>
            <c:spPr>
              <a:noFill/>
              <a:ln>
                <a:noFill/>
              </a:ln>
              <a:effectLst/>
            </c:spPr>
            <c:txPr>
              <a:bodyPr/>
              <a:lstStyle/>
              <a:p>
                <a:pPr algn="ctr">
                  <a:defRPr lang="fr-FR" sz="1800" b="1" i="0" u="none" strike="noStrike" kern="1200" baseline="0">
                    <a:solidFill>
                      <a:schemeClr val="bg1"/>
                    </a:solidFill>
                    <a:latin typeface="Calibri" pitchFamily="34" charset="0"/>
                    <a:ea typeface="+mn-ea"/>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Dans la société française</c:v>
                </c:pt>
              </c:strCache>
            </c:strRef>
          </c:cat>
          <c:val>
            <c:numRef>
              <c:f>Feuil1!$C$2</c:f>
              <c:numCache>
                <c:formatCode>0%</c:formatCode>
                <c:ptCount val="1"/>
                <c:pt idx="0">
                  <c:v>0.54</c:v>
                </c:pt>
              </c:numCache>
            </c:numRef>
          </c:val>
          <c:extLst>
            <c:ext xmlns:c16="http://schemas.microsoft.com/office/drawing/2014/chart" uri="{C3380CC4-5D6E-409C-BE32-E72D297353CC}">
              <c16:uniqueId val="{00000004-1651-4C57-ABE4-008E5E7C2CA3}"/>
            </c:ext>
          </c:extLst>
        </c:ser>
        <c:ser>
          <c:idx val="2"/>
          <c:order val="2"/>
          <c:tx>
            <c:strRef>
              <c:f>Feuil1!$D$1</c:f>
              <c:strCache>
                <c:ptCount val="1"/>
                <c:pt idx="0">
                  <c:v>S'est plutôt dégradé</c:v>
                </c:pt>
              </c:strCache>
            </c:strRef>
          </c:tx>
          <c:spPr>
            <a:solidFill>
              <a:srgbClr val="A50021"/>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mn-ea"/>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c:f>
              <c:strCache>
                <c:ptCount val="1"/>
                <c:pt idx="0">
                  <c:v>Dans la société française</c:v>
                </c:pt>
              </c:strCache>
            </c:strRef>
          </c:cat>
          <c:val>
            <c:numRef>
              <c:f>Feuil1!$D$2</c:f>
              <c:numCache>
                <c:formatCode>0%</c:formatCode>
                <c:ptCount val="1"/>
                <c:pt idx="0">
                  <c:v>0.1</c:v>
                </c:pt>
              </c:numCache>
            </c:numRef>
          </c:val>
          <c:extLst>
            <c:ext xmlns:c16="http://schemas.microsoft.com/office/drawing/2014/chart" uri="{C3380CC4-5D6E-409C-BE32-E72D297353CC}">
              <c16:uniqueId val="{00000005-1651-4C57-ABE4-008E5E7C2CA3}"/>
            </c:ext>
          </c:extLst>
        </c:ser>
        <c:dLbls>
          <c:showLegendKey val="0"/>
          <c:showVal val="0"/>
          <c:showCatName val="0"/>
          <c:showSerName val="0"/>
          <c:showPercent val="0"/>
          <c:showBubbleSize val="0"/>
        </c:dLbls>
        <c:gapWidth val="60"/>
        <c:overlap val="100"/>
        <c:axId val="405800200"/>
        <c:axId val="405800592"/>
      </c:barChart>
      <c:catAx>
        <c:axId val="405800200"/>
        <c:scaling>
          <c:orientation val="maxMin"/>
        </c:scaling>
        <c:delete val="1"/>
        <c:axPos val="l"/>
        <c:numFmt formatCode="General" sourceLinked="1"/>
        <c:majorTickMark val="out"/>
        <c:minorTickMark val="none"/>
        <c:tickLblPos val="nextTo"/>
        <c:crossAx val="405800592"/>
        <c:crosses val="autoZero"/>
        <c:auto val="1"/>
        <c:lblAlgn val="ctr"/>
        <c:lblOffset val="100"/>
        <c:noMultiLvlLbl val="0"/>
      </c:catAx>
      <c:valAx>
        <c:axId val="405800592"/>
        <c:scaling>
          <c:orientation val="minMax"/>
          <c:max val="1.05"/>
          <c:min val="0"/>
        </c:scaling>
        <c:delete val="1"/>
        <c:axPos val="t"/>
        <c:numFmt formatCode="0%" sourceLinked="1"/>
        <c:majorTickMark val="out"/>
        <c:minorTickMark val="none"/>
        <c:tickLblPos val="nextTo"/>
        <c:crossAx val="405800200"/>
        <c:crosses val="autoZero"/>
        <c:crossBetween val="between"/>
      </c:valAx>
    </c:plotArea>
    <c:legend>
      <c:legendPos val="b"/>
      <c:legendEntry>
        <c:idx val="0"/>
        <c:txPr>
          <a:bodyPr/>
          <a:lstStyle/>
          <a:p>
            <a:pPr>
              <a:defRPr sz="1200" b="1">
                <a:solidFill>
                  <a:srgbClr val="003366"/>
                </a:solidFill>
                <a:latin typeface="Calibri" pitchFamily="34" charset="0"/>
                <a:cs typeface="Calibri" pitchFamily="34" charset="0"/>
              </a:defRPr>
            </a:pPr>
            <a:endParaRPr lang="fr-FR"/>
          </a:p>
        </c:txPr>
      </c:legendEntry>
      <c:legendEntry>
        <c:idx val="1"/>
        <c:txPr>
          <a:bodyPr/>
          <a:lstStyle/>
          <a:p>
            <a:pPr>
              <a:defRPr sz="1200" b="1">
                <a:solidFill>
                  <a:srgbClr val="BDD7EE"/>
                </a:solidFill>
                <a:latin typeface="Calibri" pitchFamily="34" charset="0"/>
                <a:cs typeface="Calibri" pitchFamily="34" charset="0"/>
              </a:defRPr>
            </a:pPr>
            <a:endParaRPr lang="fr-FR"/>
          </a:p>
        </c:txPr>
      </c:legendEntry>
      <c:legendEntry>
        <c:idx val="2"/>
        <c:txPr>
          <a:bodyPr/>
          <a:lstStyle/>
          <a:p>
            <a:pPr>
              <a:defRPr sz="1200" b="1">
                <a:solidFill>
                  <a:srgbClr val="A50021"/>
                </a:solidFill>
                <a:latin typeface="Calibri" pitchFamily="34" charset="0"/>
                <a:cs typeface="Calibri" pitchFamily="34" charset="0"/>
              </a:defRPr>
            </a:pPr>
            <a:endParaRPr lang="fr-FR"/>
          </a:p>
        </c:txPr>
      </c:legendEntry>
      <c:layout>
        <c:manualLayout>
          <c:xMode val="edge"/>
          <c:yMode val="edge"/>
          <c:x val="0.34814726325833345"/>
          <c:y val="0.78009522028873257"/>
          <c:w val="0.59809782157430524"/>
          <c:h val="6.488463071862853E-2"/>
        </c:manualLayout>
      </c:layout>
      <c:overlay val="0"/>
      <c:txPr>
        <a:bodyPr/>
        <a:lstStyle/>
        <a:p>
          <a:pPr>
            <a:defRPr sz="1200" b="1">
              <a:solidFill>
                <a:srgbClr val="A50021"/>
              </a:solidFill>
              <a:latin typeface="Calibri" pitchFamily="34" charset="0"/>
              <a:cs typeface="Calibri" pitchFamily="34" charset="0"/>
            </a:defRPr>
          </a:pPr>
          <a:endParaRPr lang="fr-FR"/>
        </a:p>
      </c:txPr>
    </c:legend>
    <c:plotVisOnly val="1"/>
    <c:dispBlanksAs val="gap"/>
    <c:showDLblsOverMax val="0"/>
  </c:chart>
  <c:spPr>
    <a:noFill/>
    <a:ln>
      <a:noFill/>
    </a:ln>
  </c:spPr>
  <c:txPr>
    <a:bodyPr/>
    <a:lstStyle/>
    <a:p>
      <a:pPr>
        <a:defRPr sz="1802"/>
      </a:pPr>
      <a:endParaRPr lang="fr-F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Feuil1!$B$1</c:f>
              <c:strCache>
                <c:ptCount val="1"/>
                <c:pt idx="0">
                  <c:v>Particuliers</c:v>
                </c:pt>
              </c:strCache>
            </c:strRef>
          </c:tx>
          <c:spPr>
            <a:ln w="28575" cap="rnd">
              <a:solidFill>
                <a:srgbClr val="00336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3366"/>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2020</c:v>
                </c:pt>
                <c:pt idx="1">
                  <c:v> 2019</c:v>
                </c:pt>
                <c:pt idx="2">
                  <c:v> 2018</c:v>
                </c:pt>
              </c:strCache>
            </c:strRef>
          </c:cat>
          <c:val>
            <c:numRef>
              <c:f>Feuil1!$B$2:$B$4</c:f>
              <c:numCache>
                <c:formatCode>0%</c:formatCode>
                <c:ptCount val="3"/>
                <c:pt idx="0">
                  <c:v>0.67</c:v>
                </c:pt>
                <c:pt idx="1">
                  <c:v>0.57999999999999996</c:v>
                </c:pt>
                <c:pt idx="2">
                  <c:v>0.61</c:v>
                </c:pt>
              </c:numCache>
            </c:numRef>
          </c:val>
          <c:smooth val="0"/>
          <c:extLst>
            <c:ext xmlns:c16="http://schemas.microsoft.com/office/drawing/2014/chart" uri="{C3380CC4-5D6E-409C-BE32-E72D297353CC}">
              <c16:uniqueId val="{00000000-1930-414C-B96C-3E4B635C36AF}"/>
            </c:ext>
          </c:extLst>
        </c:ser>
        <c:dLbls>
          <c:showLegendKey val="0"/>
          <c:showVal val="0"/>
          <c:showCatName val="0"/>
          <c:showSerName val="0"/>
          <c:showPercent val="0"/>
          <c:showBubbleSize val="0"/>
        </c:dLbls>
        <c:smooth val="0"/>
        <c:axId val="316891832"/>
        <c:axId val="316892224"/>
      </c:lineChart>
      <c:catAx>
        <c:axId val="316891832"/>
        <c:scaling>
          <c:orientation val="maxMin"/>
        </c:scaling>
        <c:delete val="0"/>
        <c:axPos val="b"/>
        <c:numFmt formatCode="@"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r-FR"/>
          </a:p>
        </c:txPr>
        <c:crossAx val="316892224"/>
        <c:crosses val="autoZero"/>
        <c:auto val="1"/>
        <c:lblAlgn val="ctr"/>
        <c:lblOffset val="100"/>
        <c:noMultiLvlLbl val="0"/>
      </c:catAx>
      <c:valAx>
        <c:axId val="316892224"/>
        <c:scaling>
          <c:orientation val="minMax"/>
          <c:max val="0.8"/>
          <c:min val="0.30000000000000004"/>
        </c:scaling>
        <c:delete val="1"/>
        <c:axPos val="r"/>
        <c:numFmt formatCode="0%" sourceLinked="1"/>
        <c:majorTickMark val="out"/>
        <c:minorTickMark val="none"/>
        <c:tickLblPos val="nextTo"/>
        <c:crossAx val="316891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1649635968638"/>
          <c:y val="0.179664964005361"/>
          <c:w val="0.44634309414839202"/>
          <c:h val="0.67801072145026797"/>
        </c:manualLayout>
      </c:layout>
      <c:pieChart>
        <c:varyColors val="1"/>
        <c:ser>
          <c:idx val="0"/>
          <c:order val="0"/>
          <c:tx>
            <c:strRef>
              <c:f>Feuil1!$B$1</c:f>
              <c:strCache>
                <c:ptCount val="1"/>
                <c:pt idx="0">
                  <c:v>Ensemble</c:v>
                </c:pt>
              </c:strCache>
            </c:strRef>
          </c:tx>
          <c:spPr>
            <a:solidFill>
              <a:srgbClr val="92D050"/>
            </a:solidFill>
            <a:ln>
              <a:noFill/>
            </a:ln>
            <a:effectLst/>
          </c:spPr>
          <c:explosion val="2"/>
          <c:dPt>
            <c:idx val="0"/>
            <c:bubble3D val="0"/>
            <c:spPr>
              <a:solidFill>
                <a:srgbClr val="003366"/>
              </a:solidFill>
              <a:ln>
                <a:noFill/>
              </a:ln>
              <a:effectLst/>
            </c:spPr>
            <c:extLst>
              <c:ext xmlns:c16="http://schemas.microsoft.com/office/drawing/2014/chart" uri="{C3380CC4-5D6E-409C-BE32-E72D297353CC}">
                <c16:uniqueId val="{00000001-E539-4236-97D0-4C275C253401}"/>
              </c:ext>
            </c:extLst>
          </c:dPt>
          <c:dPt>
            <c:idx val="1"/>
            <c:bubble3D val="0"/>
            <c:spPr>
              <a:solidFill>
                <a:srgbClr val="A50021"/>
              </a:solidFill>
              <a:ln>
                <a:noFill/>
              </a:ln>
              <a:effectLst/>
            </c:spPr>
            <c:extLst>
              <c:ext xmlns:c16="http://schemas.microsoft.com/office/drawing/2014/chart" uri="{C3380CC4-5D6E-409C-BE32-E72D297353CC}">
                <c16:uniqueId val="{00000003-E539-4236-97D0-4C275C253401}"/>
              </c:ext>
            </c:extLst>
          </c:dPt>
          <c:dPt>
            <c:idx val="3"/>
            <c:bubble3D val="0"/>
            <c: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2700000" scaled="1"/>
                <a:tileRect/>
              </a:gradFill>
              <a:ln>
                <a:noFill/>
              </a:ln>
              <a:effectLst/>
            </c:spPr>
            <c:extLst>
              <c:ext xmlns:c16="http://schemas.microsoft.com/office/drawing/2014/chart" uri="{C3380CC4-5D6E-409C-BE32-E72D297353CC}">
                <c16:uniqueId val="{00000005-E539-4236-97D0-4C275C253401}"/>
              </c:ext>
            </c:extLst>
          </c:dPt>
          <c:dLbls>
            <c:dLbl>
              <c:idx val="0"/>
              <c:layout>
                <c:manualLayout>
                  <c:x val="-1.1763911749602585E-2"/>
                  <c:y val="-9.5899862701499295E-4"/>
                </c:manualLayout>
              </c:layout>
              <c:tx>
                <c:rich>
                  <a:bodyPr/>
                  <a:lstStyle/>
                  <a:p>
                    <a:pPr>
                      <a:defRPr sz="1400" b="1">
                        <a:solidFill>
                          <a:srgbClr val="6699FF"/>
                        </a:solidFill>
                        <a:latin typeface="Calibri" panose="020F0502020204030204" pitchFamily="34" charset="0"/>
                        <a:cs typeface="Arial" panose="020B0604020202020204" pitchFamily="34" charset="0"/>
                      </a:defRPr>
                    </a:pPr>
                    <a:fld id="{61F9E9A1-9246-4BE4-B623-D1A740D59D25}" type="CATEGORYNAME">
                      <a:rPr lang="en-US">
                        <a:solidFill>
                          <a:srgbClr val="003366"/>
                        </a:solidFill>
                      </a:rPr>
                      <a:pPr>
                        <a:defRPr sz="1400" b="1">
                          <a:solidFill>
                            <a:srgbClr val="6699FF"/>
                          </a:solidFill>
                          <a:latin typeface="Calibri" panose="020F0502020204030204" pitchFamily="34" charset="0"/>
                          <a:cs typeface="Arial" panose="020B0604020202020204" pitchFamily="34" charset="0"/>
                        </a:defRPr>
                      </a:pPr>
                      <a:t>[NOM DE CATÉGORIE]</a:t>
                    </a:fld>
                    <a:r>
                      <a:rPr lang="en-US" baseline="0" dirty="0">
                        <a:solidFill>
                          <a:srgbClr val="003366"/>
                        </a:solidFill>
                      </a:rPr>
                      <a:t>
</a:t>
                    </a:r>
                    <a:fld id="{9F99B59A-2B1B-4971-A994-B1ABB701A3A4}" type="VALUE">
                      <a:rPr lang="en-US" sz="1800" baseline="0">
                        <a:solidFill>
                          <a:srgbClr val="003366"/>
                        </a:solidFill>
                      </a:rPr>
                      <a:pPr>
                        <a:defRPr sz="1400" b="1">
                          <a:solidFill>
                            <a:srgbClr val="6699FF"/>
                          </a:solidFill>
                          <a:latin typeface="Calibri" panose="020F0502020204030204" pitchFamily="34" charset="0"/>
                          <a:cs typeface="Arial" panose="020B0604020202020204" pitchFamily="34" charset="0"/>
                        </a:defRPr>
                      </a:pPr>
                      <a:t>[VALEUR]</a:t>
                    </a:fld>
                    <a:endParaRPr lang="en-US" baseline="0" dirty="0">
                      <a:solidFill>
                        <a:srgbClr val="003366"/>
                      </a:solidFill>
                    </a:endParaRPr>
                  </a:p>
                </c:rich>
              </c:tx>
              <c:sp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307593866532112"/>
                      <c:h val="0.15968813959377301"/>
                    </c:manualLayout>
                  </c15:layout>
                  <c15:dlblFieldTable/>
                  <c15:showDataLabelsRange val="0"/>
                </c:ext>
                <c:ext xmlns:c16="http://schemas.microsoft.com/office/drawing/2014/chart" uri="{C3380CC4-5D6E-409C-BE32-E72D297353CC}">
                  <c16:uniqueId val="{00000001-E539-4236-97D0-4C275C253401}"/>
                </c:ext>
              </c:extLst>
            </c:dLbl>
            <c:dLbl>
              <c:idx val="1"/>
              <c:layout>
                <c:manualLayout>
                  <c:x val="-1.7344970889374173E-2"/>
                  <c:y val="-4.1243329639515949E-2"/>
                </c:manualLayout>
              </c:layout>
              <c:tx>
                <c:rich>
                  <a:bodyPr/>
                  <a:lstStyle/>
                  <a:p>
                    <a:pPr>
                      <a:defRPr sz="1400" b="1">
                        <a:solidFill>
                          <a:schemeClr val="accent1">
                            <a:lumMod val="50000"/>
                          </a:schemeClr>
                        </a:solidFill>
                        <a:latin typeface="Calibri" panose="020F0502020204030204" pitchFamily="34" charset="0"/>
                        <a:cs typeface="Arial" panose="020B0604020202020204" pitchFamily="34" charset="0"/>
                      </a:defRPr>
                    </a:pPr>
                    <a:fld id="{69AAF8CA-2A71-4100-AD33-12901D80A887}" type="CATEGORYNAME">
                      <a:rPr lang="en-US">
                        <a:solidFill>
                          <a:srgbClr val="A50021"/>
                        </a:solidFill>
                      </a:rPr>
                      <a:pPr>
                        <a:defRPr sz="1400" b="1">
                          <a:solidFill>
                            <a:schemeClr val="accent1">
                              <a:lumMod val="50000"/>
                            </a:schemeClr>
                          </a:solidFill>
                          <a:latin typeface="Calibri" panose="020F0502020204030204" pitchFamily="34" charset="0"/>
                          <a:cs typeface="Arial" panose="020B0604020202020204" pitchFamily="34" charset="0"/>
                        </a:defRPr>
                      </a:pPr>
                      <a:t>[NOM DE CATÉGORIE]</a:t>
                    </a:fld>
                    <a:r>
                      <a:rPr lang="en-US" baseline="0" dirty="0"/>
                      <a:t>
</a:t>
                    </a:r>
                    <a:fld id="{2278397A-B253-4985-ADF7-5CAE82463DE1}" type="PERCENTAGE">
                      <a:rPr lang="en-US" sz="1800" baseline="0">
                        <a:solidFill>
                          <a:srgbClr val="A50021"/>
                        </a:solidFill>
                      </a:rPr>
                      <a:pPr>
                        <a:defRPr sz="1400" b="1">
                          <a:solidFill>
                            <a:schemeClr val="accent1">
                              <a:lumMod val="50000"/>
                            </a:schemeClr>
                          </a:solidFill>
                          <a:latin typeface="Calibri" panose="020F0502020204030204" pitchFamily="34" charset="0"/>
                          <a:cs typeface="Arial" panose="020B0604020202020204" pitchFamily="34" charset="0"/>
                        </a:defRPr>
                      </a:pPr>
                      <a:t>[POURCENTAGE]</a:t>
                    </a:fld>
                    <a:endParaRPr lang="en-US" baseline="0" dirty="0"/>
                  </a:p>
                </c:rich>
              </c:tx>
              <c:spPr/>
              <c:dLblPos val="bestFit"/>
              <c:showLegendKey val="0"/>
              <c:showVal val="0"/>
              <c:showCatName val="1"/>
              <c:showSerName val="0"/>
              <c:showPercent val="1"/>
              <c:showBubbleSize val="0"/>
              <c:extLst>
                <c:ext xmlns:c15="http://schemas.microsoft.com/office/drawing/2012/chart" uri="{CE6537A1-D6FC-4f65-9D91-7224C49458BB}">
                  <c15:layout>
                    <c:manualLayout>
                      <c:w val="0.20722615189406646"/>
                      <c:h val="0.15776758686859532"/>
                    </c:manualLayout>
                  </c15:layout>
                  <c15:dlblFieldTable/>
                  <c15:showDataLabelsRange val="0"/>
                </c:ext>
                <c:ext xmlns:c16="http://schemas.microsoft.com/office/drawing/2014/chart" uri="{C3380CC4-5D6E-409C-BE32-E72D297353CC}">
                  <c16:uniqueId val="{00000003-E539-4236-97D0-4C275C253401}"/>
                </c:ext>
              </c:extLst>
            </c:dLbl>
            <c:dLbl>
              <c:idx val="3"/>
              <c:spPr/>
              <c:txPr>
                <a:bodyPr/>
                <a:lstStyle/>
                <a:p>
                  <a:pPr>
                    <a:defRPr sz="1400" b="1">
                      <a:solidFill>
                        <a:schemeClr val="tx1"/>
                      </a:solidFill>
                      <a:latin typeface="Calibri" panose="020F0502020204030204" pitchFamily="34" charset="0"/>
                      <a:cs typeface="Arial" panose="020B0604020202020204" pitchFamily="34" charset="0"/>
                    </a:defRPr>
                  </a:pPr>
                  <a:endParaRPr lang="fr-FR"/>
                </a:p>
              </c:txPr>
              <c:dLblPos val="outEnd"/>
              <c:showLegendKey val="0"/>
              <c:showVal val="0"/>
              <c:showCatName val="1"/>
              <c:showSerName val="0"/>
              <c:showPercent val="1"/>
              <c:showBubbleSize val="0"/>
              <c:extLst>
                <c:ext xmlns:c16="http://schemas.microsoft.com/office/drawing/2014/chart" uri="{C3380CC4-5D6E-409C-BE32-E72D297353CC}">
                  <c16:uniqueId val="{00000005-E539-4236-97D0-4C275C253401}"/>
                </c:ext>
              </c:extLst>
            </c:dLbl>
            <c:spPr>
              <a:noFill/>
              <a:ln>
                <a:noFill/>
              </a:ln>
              <a:effectLst/>
            </c:spPr>
            <c:txPr>
              <a:bodyPr/>
              <a:lstStyle/>
              <a:p>
                <a:pPr>
                  <a:defRPr sz="1400" b="1">
                    <a:solidFill>
                      <a:schemeClr val="tx1"/>
                    </a:solidFill>
                    <a:latin typeface="Calibri" panose="020F0502020204030204" pitchFamily="34" charset="0"/>
                    <a:cs typeface="Arial" panose="020B0604020202020204" pitchFamily="34" charset="0"/>
                  </a:defRPr>
                </a:pPr>
                <a:endParaRPr lang="fr-FR"/>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Feuil1!$A$2:$A$3</c:f>
              <c:strCache>
                <c:ptCount val="2"/>
                <c:pt idx="0">
                  <c:v>Oui</c:v>
                </c:pt>
                <c:pt idx="1">
                  <c:v>Non</c:v>
                </c:pt>
              </c:strCache>
            </c:strRef>
          </c:cat>
          <c:val>
            <c:numRef>
              <c:f>Feuil1!$B$2:$B$3</c:f>
              <c:numCache>
                <c:formatCode>0%</c:formatCode>
                <c:ptCount val="2"/>
                <c:pt idx="0">
                  <c:v>0.67</c:v>
                </c:pt>
                <c:pt idx="1">
                  <c:v>0.33</c:v>
                </c:pt>
              </c:numCache>
            </c:numRef>
          </c:val>
          <c:extLst>
            <c:ext xmlns:c16="http://schemas.microsoft.com/office/drawing/2014/chart" uri="{C3380CC4-5D6E-409C-BE32-E72D297353CC}">
              <c16:uniqueId val="{00000006-E539-4236-97D0-4C275C253401}"/>
            </c:ext>
          </c:extLst>
        </c:ser>
        <c:dLbls>
          <c:showLegendKey val="0"/>
          <c:showVal val="0"/>
          <c:showCatName val="0"/>
          <c:showSerName val="0"/>
          <c:showPercent val="0"/>
          <c:showBubbleSize val="0"/>
          <c:showLeaderLines val="0"/>
        </c:dLbls>
        <c:firstSliceAng val="150"/>
      </c:pieChart>
      <c:spPr>
        <a:noFill/>
        <a:ln w="25389">
          <a:noFill/>
        </a:ln>
      </c:spPr>
    </c:plotArea>
    <c:plotVisOnly val="1"/>
    <c:dispBlanksAs val="zero"/>
    <c:showDLblsOverMax val="0"/>
  </c:chart>
  <c:spPr>
    <a:effectLst/>
  </c:spPr>
  <c:txPr>
    <a:bodyPr/>
    <a:lstStyle/>
    <a:p>
      <a:pPr>
        <a:defRPr sz="1798"/>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37307581098095"/>
          <c:y val="3.6587271656472138E-2"/>
          <c:w val="0.61147273021952953"/>
          <c:h val="0.96077688935114236"/>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a:lstStyle/>
              <a:p>
                <a:pPr>
                  <a:defRPr sz="1100" b="1" i="0" u="none" strike="noStrike" baseline="0">
                    <a:solidFill>
                      <a:schemeClr val="bg1">
                        <a:lumMod val="50000"/>
                      </a:schemeClr>
                    </a:solidFill>
                    <a:latin typeface="Calibri" panose="020F0502020204030204" pitchFamily="34" charset="0"/>
                    <a:ea typeface="Trebuchet MS"/>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1 à 9 salariés</c:v>
                </c:pt>
                <c:pt idx="1">
                  <c:v>10 à 19 salariés</c:v>
                </c:pt>
                <c:pt idx="2">
                  <c:v>20 à 49 salariés</c:v>
                </c:pt>
                <c:pt idx="3">
                  <c:v>50 à 99 salariés</c:v>
                </c:pt>
                <c:pt idx="4">
                  <c:v>100 salariés et plus</c:v>
                </c:pt>
              </c:strCache>
            </c:strRef>
          </c:cat>
          <c:val>
            <c:numRef>
              <c:f>Feuil1!$B$2:$B$6</c:f>
              <c:numCache>
                <c:formatCode>General</c:formatCode>
                <c:ptCount val="5"/>
                <c:pt idx="0">
                  <c:v>64</c:v>
                </c:pt>
                <c:pt idx="1">
                  <c:v>76</c:v>
                </c:pt>
                <c:pt idx="2">
                  <c:v>80</c:v>
                </c:pt>
                <c:pt idx="3">
                  <c:v>95</c:v>
                </c:pt>
                <c:pt idx="4">
                  <c:v>91</c:v>
                </c:pt>
              </c:numCache>
            </c:numRef>
          </c:val>
          <c:extLst>
            <c:ext xmlns:c16="http://schemas.microsoft.com/office/drawing/2014/chart" uri="{C3380CC4-5D6E-409C-BE32-E72D297353CC}">
              <c16:uniqueId val="{00000000-8AC2-40FB-A503-166E631F958F}"/>
            </c:ext>
          </c:extLst>
        </c:ser>
        <c:dLbls>
          <c:showLegendKey val="0"/>
          <c:showVal val="0"/>
          <c:showCatName val="0"/>
          <c:showSerName val="0"/>
          <c:showPercent val="0"/>
          <c:showBubbleSize val="0"/>
        </c:dLbls>
        <c:gapWidth val="100"/>
        <c:axId val="841908496"/>
        <c:axId val="841908888"/>
      </c:barChart>
      <c:catAx>
        <c:axId val="841908496"/>
        <c:scaling>
          <c:orientation val="maxMin"/>
        </c:scaling>
        <c:delete val="0"/>
        <c:axPos val="l"/>
        <c:numFmt formatCode="General" sourceLinked="1"/>
        <c:majorTickMark val="out"/>
        <c:minorTickMark val="none"/>
        <c:tickLblPos val="nextTo"/>
        <c:spPr>
          <a:ln>
            <a:noFill/>
          </a:ln>
        </c:spPr>
        <c:txPr>
          <a:bodyPr/>
          <a:lstStyle/>
          <a:p>
            <a:pPr>
              <a:defRPr sz="1000">
                <a:solidFill>
                  <a:schemeClr val="bg1">
                    <a:lumMod val="50000"/>
                  </a:schemeClr>
                </a:solidFill>
                <a:latin typeface="Calibri" panose="020F0502020204030204" pitchFamily="34" charset="0"/>
                <a:cs typeface="Calibri" panose="020F0502020204030204" pitchFamily="34" charset="0"/>
              </a:defRPr>
            </a:pPr>
            <a:endParaRPr lang="fr-FR"/>
          </a:p>
        </c:txPr>
        <c:crossAx val="841908888"/>
        <c:crossesAt val="0"/>
        <c:auto val="1"/>
        <c:lblAlgn val="ctr"/>
        <c:lblOffset val="100"/>
        <c:noMultiLvlLbl val="0"/>
      </c:catAx>
      <c:valAx>
        <c:axId val="841908888"/>
        <c:scaling>
          <c:orientation val="minMax"/>
          <c:max val="110"/>
          <c:min val="0"/>
        </c:scaling>
        <c:delete val="1"/>
        <c:axPos val="t"/>
        <c:numFmt formatCode="General" sourceLinked="1"/>
        <c:majorTickMark val="out"/>
        <c:minorTickMark val="none"/>
        <c:tickLblPos val="nextTo"/>
        <c:crossAx val="841908496"/>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4837214670658E-2"/>
          <c:y val="0"/>
          <c:w val="0.94505180663960986"/>
          <c:h val="0.99885800357366128"/>
        </c:manualLayout>
      </c:layout>
      <c:barChart>
        <c:barDir val="bar"/>
        <c:grouping val="clustered"/>
        <c:varyColors val="0"/>
        <c:ser>
          <c:idx val="0"/>
          <c:order val="0"/>
          <c:tx>
            <c:strRef>
              <c:f>Feuil1!$B$1</c:f>
              <c:strCache>
                <c:ptCount val="1"/>
              </c:strCache>
            </c:strRef>
          </c:tx>
          <c:spPr>
            <a:solidFill>
              <a:srgbClr val="002060"/>
            </a:solidFill>
            <a:ln w="9525">
              <a:noFill/>
            </a:ln>
            <a:effectLst>
              <a:softEdge rad="12700"/>
            </a:effectLst>
          </c:spPr>
          <c:invertIfNegative val="0"/>
          <c:dPt>
            <c:idx val="0"/>
            <c:invertIfNegative val="0"/>
            <c:bubble3D val="0"/>
            <c:extLst>
              <c:ext xmlns:c16="http://schemas.microsoft.com/office/drawing/2014/chart" uri="{C3380CC4-5D6E-409C-BE32-E72D297353CC}">
                <c16:uniqueId val="{00000000-9A33-4BAB-BB72-FD5AD6F59D44}"/>
              </c:ext>
            </c:extLst>
          </c:dPt>
          <c:dPt>
            <c:idx val="1"/>
            <c:invertIfNegative val="0"/>
            <c:bubble3D val="0"/>
            <c:extLst>
              <c:ext xmlns:c16="http://schemas.microsoft.com/office/drawing/2014/chart" uri="{C3380CC4-5D6E-409C-BE32-E72D297353CC}">
                <c16:uniqueId val="{00000001-9A33-4BAB-BB72-FD5AD6F59D44}"/>
              </c:ext>
            </c:extLst>
          </c:dPt>
          <c:dPt>
            <c:idx val="2"/>
            <c:invertIfNegative val="0"/>
            <c:bubble3D val="0"/>
            <c:extLst>
              <c:ext xmlns:c16="http://schemas.microsoft.com/office/drawing/2014/chart" uri="{C3380CC4-5D6E-409C-BE32-E72D297353CC}">
                <c16:uniqueId val="{00000002-9A33-4BAB-BB72-FD5AD6F59D44}"/>
              </c:ext>
            </c:extLst>
          </c:dPt>
          <c:dPt>
            <c:idx val="3"/>
            <c:invertIfNegative val="0"/>
            <c:bubble3D val="0"/>
            <c:extLst>
              <c:ext xmlns:c16="http://schemas.microsoft.com/office/drawing/2014/chart" uri="{C3380CC4-5D6E-409C-BE32-E72D297353CC}">
                <c16:uniqueId val="{00000003-9A33-4BAB-BB72-FD5AD6F59D44}"/>
              </c:ext>
            </c:extLst>
          </c:dPt>
          <c:dPt>
            <c:idx val="4"/>
            <c:invertIfNegative val="0"/>
            <c:bubble3D val="0"/>
            <c:extLst>
              <c:ext xmlns:c16="http://schemas.microsoft.com/office/drawing/2014/chart" uri="{C3380CC4-5D6E-409C-BE32-E72D297353CC}">
                <c16:uniqueId val="{00000004-9A33-4BAB-BB72-FD5AD6F59D44}"/>
              </c:ext>
            </c:extLst>
          </c:dPt>
          <c:dLbls>
            <c:spPr>
              <a:noFill/>
              <a:ln>
                <a:noFill/>
              </a:ln>
              <a:effectLst/>
            </c:spPr>
            <c:txPr>
              <a:bodyPr wrap="square" lIns="38100" tIns="19050" rIns="38100" bIns="19050" anchor="ctr">
                <a:spAutoFit/>
              </a:bodyPr>
              <a:lstStyle/>
              <a:p>
                <a:pPr>
                  <a:defRPr sz="1000" b="1">
                    <a:solidFill>
                      <a:schemeClr val="bg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Feuil1!$A$2:$A$7</c:f>
              <c:strCache>
                <c:ptCount val="6"/>
                <c:pt idx="0">
                  <c:v>Un handicap auditif </c:v>
                </c:pt>
                <c:pt idx="1">
                  <c:v>Une maladie invalidante (cancer, sclérose en plaques, asthme par exemple) </c:v>
                </c:pt>
                <c:pt idx="2">
                  <c:v>Un handicap moteur </c:v>
                </c:pt>
                <c:pt idx="3">
                  <c:v>Un handicap visuel </c:v>
                </c:pt>
                <c:pt idx="4">
                  <c:v>Un handicap lié à des troubles cognitifs </c:v>
                </c:pt>
                <c:pt idx="5">
                  <c:v>Un handicap psychique, mental </c:v>
                </c:pt>
              </c:strCache>
            </c:strRef>
          </c:cat>
          <c:val>
            <c:numRef>
              <c:f>Feuil1!$B$2:$B$7</c:f>
              <c:numCache>
                <c:formatCode>0%</c:formatCode>
                <c:ptCount val="6"/>
                <c:pt idx="0">
                  <c:v>0.51</c:v>
                </c:pt>
                <c:pt idx="1">
                  <c:v>0.48</c:v>
                </c:pt>
                <c:pt idx="2">
                  <c:v>0.38</c:v>
                </c:pt>
                <c:pt idx="3">
                  <c:v>0.28000000000000003</c:v>
                </c:pt>
                <c:pt idx="4">
                  <c:v>0.2</c:v>
                </c:pt>
                <c:pt idx="5">
                  <c:v>0.1</c:v>
                </c:pt>
              </c:numCache>
            </c:numRef>
          </c:val>
          <c:extLst>
            <c:ext xmlns:c16="http://schemas.microsoft.com/office/drawing/2014/chart" uri="{C3380CC4-5D6E-409C-BE32-E72D297353CC}">
              <c16:uniqueId val="{00000005-9A33-4BAB-BB72-FD5AD6F59D44}"/>
            </c:ext>
          </c:extLst>
        </c:ser>
        <c:dLbls>
          <c:showLegendKey val="0"/>
          <c:showVal val="0"/>
          <c:showCatName val="0"/>
          <c:showSerName val="0"/>
          <c:showPercent val="0"/>
          <c:showBubbleSize val="0"/>
        </c:dLbls>
        <c:gapWidth val="35"/>
        <c:axId val="195091168"/>
        <c:axId val="195090776"/>
      </c:barChart>
      <c:valAx>
        <c:axId val="195090776"/>
        <c:scaling>
          <c:orientation val="minMax"/>
          <c:max val="0.85000000000000009"/>
          <c:min val="0"/>
        </c:scaling>
        <c:delete val="1"/>
        <c:axPos val="t"/>
        <c:numFmt formatCode="0%" sourceLinked="1"/>
        <c:majorTickMark val="out"/>
        <c:minorTickMark val="none"/>
        <c:tickLblPos val="nextTo"/>
        <c:crossAx val="195091168"/>
        <c:crosses val="autoZero"/>
        <c:crossBetween val="between"/>
      </c:valAx>
      <c:catAx>
        <c:axId val="195091168"/>
        <c:scaling>
          <c:orientation val="maxMin"/>
        </c:scaling>
        <c:delete val="1"/>
        <c:axPos val="l"/>
        <c:numFmt formatCode="General" sourceLinked="1"/>
        <c:majorTickMark val="out"/>
        <c:minorTickMark val="none"/>
        <c:tickLblPos val="nextTo"/>
        <c:crossAx val="195090776"/>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886259225957272E-2"/>
          <c:y val="0"/>
          <c:w val="0.90011374077404271"/>
          <c:h val="0.99885800357366128"/>
        </c:manualLayout>
      </c:layout>
      <c:barChart>
        <c:barDir val="bar"/>
        <c:grouping val="clustered"/>
        <c:varyColors val="0"/>
        <c:ser>
          <c:idx val="0"/>
          <c:order val="0"/>
          <c:tx>
            <c:strRef>
              <c:f>Feuil1!$B$1</c:f>
              <c:strCache>
                <c:ptCount val="1"/>
              </c:strCache>
            </c:strRef>
          </c:tx>
          <c:spPr>
            <a:solidFill>
              <a:srgbClr val="002060"/>
            </a:solidFill>
            <a:ln w="9525">
              <a:noFill/>
            </a:ln>
            <a:effectLst>
              <a:softEdge rad="12700"/>
            </a:effectLst>
          </c:spPr>
          <c:invertIfNegative val="0"/>
          <c:dPt>
            <c:idx val="0"/>
            <c:invertIfNegative val="0"/>
            <c:bubble3D val="0"/>
            <c:extLst>
              <c:ext xmlns:c16="http://schemas.microsoft.com/office/drawing/2014/chart" uri="{C3380CC4-5D6E-409C-BE32-E72D297353CC}">
                <c16:uniqueId val="{00000000-8F7B-44EF-B5E3-E77D02AD2D41}"/>
              </c:ext>
            </c:extLst>
          </c:dPt>
          <c:dPt>
            <c:idx val="1"/>
            <c:invertIfNegative val="0"/>
            <c:bubble3D val="0"/>
            <c:extLst>
              <c:ext xmlns:c16="http://schemas.microsoft.com/office/drawing/2014/chart" uri="{C3380CC4-5D6E-409C-BE32-E72D297353CC}">
                <c16:uniqueId val="{00000001-8F7B-44EF-B5E3-E77D02AD2D41}"/>
              </c:ext>
            </c:extLst>
          </c:dPt>
          <c:dPt>
            <c:idx val="2"/>
            <c:invertIfNegative val="0"/>
            <c:bubble3D val="0"/>
            <c:extLst>
              <c:ext xmlns:c16="http://schemas.microsoft.com/office/drawing/2014/chart" uri="{C3380CC4-5D6E-409C-BE32-E72D297353CC}">
                <c16:uniqueId val="{00000002-8F7B-44EF-B5E3-E77D02AD2D41}"/>
              </c:ext>
            </c:extLst>
          </c:dPt>
          <c:dPt>
            <c:idx val="3"/>
            <c:invertIfNegative val="0"/>
            <c:bubble3D val="0"/>
            <c:extLst>
              <c:ext xmlns:c16="http://schemas.microsoft.com/office/drawing/2014/chart" uri="{C3380CC4-5D6E-409C-BE32-E72D297353CC}">
                <c16:uniqueId val="{00000003-8F7B-44EF-B5E3-E77D02AD2D41}"/>
              </c:ext>
            </c:extLst>
          </c:dPt>
          <c:dPt>
            <c:idx val="4"/>
            <c:invertIfNegative val="0"/>
            <c:bubble3D val="0"/>
            <c:extLst>
              <c:ext xmlns:c16="http://schemas.microsoft.com/office/drawing/2014/chart" uri="{C3380CC4-5D6E-409C-BE32-E72D297353CC}">
                <c16:uniqueId val="{00000004-8F7B-44EF-B5E3-E77D02AD2D41}"/>
              </c:ext>
            </c:extLst>
          </c:dPt>
          <c:dLbls>
            <c:spPr>
              <a:noFill/>
              <a:ln>
                <a:noFill/>
              </a:ln>
              <a:effectLst/>
            </c:spPr>
            <c:txPr>
              <a:bodyPr wrap="square" lIns="38100" tIns="19050" rIns="38100" bIns="19050" anchor="ctr">
                <a:spAutoFit/>
              </a:bodyPr>
              <a:lstStyle/>
              <a:p>
                <a:pPr>
                  <a:defRPr sz="1000" b="1">
                    <a:solidFill>
                      <a:schemeClr val="bg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Feuil1!$A$2:$A$7</c:f>
              <c:strCache>
                <c:ptCount val="6"/>
                <c:pt idx="0">
                  <c:v>Un handicap auditif  </c:v>
                </c:pt>
                <c:pt idx="1">
                  <c:v>Une maladie invalidante  </c:v>
                </c:pt>
                <c:pt idx="2">
                  <c:v>Un handicap moteur  </c:v>
                </c:pt>
                <c:pt idx="3">
                  <c:v>Un handicap visuel  </c:v>
                </c:pt>
                <c:pt idx="4">
                  <c:v>Un handicap lié à des troubles cognitifs  </c:v>
                </c:pt>
                <c:pt idx="5">
                  <c:v>Un handicap psychique, mental  </c:v>
                </c:pt>
              </c:strCache>
            </c:strRef>
          </c:cat>
          <c:val>
            <c:numRef>
              <c:f>Feuil1!$B$2:$B$7</c:f>
              <c:numCache>
                <c:formatCode>0%</c:formatCode>
                <c:ptCount val="6"/>
                <c:pt idx="0">
                  <c:v>0.49</c:v>
                </c:pt>
                <c:pt idx="1">
                  <c:v>0.52</c:v>
                </c:pt>
                <c:pt idx="2">
                  <c:v>0.35</c:v>
                </c:pt>
                <c:pt idx="3">
                  <c:v>0.23</c:v>
                </c:pt>
                <c:pt idx="4">
                  <c:v>0.26</c:v>
                </c:pt>
                <c:pt idx="5">
                  <c:v>0.14000000000000001</c:v>
                </c:pt>
              </c:numCache>
            </c:numRef>
          </c:val>
          <c:extLst>
            <c:ext xmlns:c16="http://schemas.microsoft.com/office/drawing/2014/chart" uri="{C3380CC4-5D6E-409C-BE32-E72D297353CC}">
              <c16:uniqueId val="{00000005-8F7B-44EF-B5E3-E77D02AD2D41}"/>
            </c:ext>
          </c:extLst>
        </c:ser>
        <c:dLbls>
          <c:showLegendKey val="0"/>
          <c:showVal val="0"/>
          <c:showCatName val="0"/>
          <c:showSerName val="0"/>
          <c:showPercent val="0"/>
          <c:showBubbleSize val="0"/>
        </c:dLbls>
        <c:gapWidth val="35"/>
        <c:axId val="195092344"/>
        <c:axId val="195091952"/>
      </c:barChart>
      <c:valAx>
        <c:axId val="195091952"/>
        <c:scaling>
          <c:orientation val="minMax"/>
          <c:max val="0.85000000000000009"/>
          <c:min val="0"/>
        </c:scaling>
        <c:delete val="1"/>
        <c:axPos val="t"/>
        <c:numFmt formatCode="0%" sourceLinked="1"/>
        <c:majorTickMark val="out"/>
        <c:minorTickMark val="none"/>
        <c:tickLblPos val="nextTo"/>
        <c:crossAx val="195092344"/>
        <c:crosses val="autoZero"/>
        <c:crossBetween val="between"/>
      </c:valAx>
      <c:catAx>
        <c:axId val="195092344"/>
        <c:scaling>
          <c:orientation val="maxMin"/>
        </c:scaling>
        <c:delete val="1"/>
        <c:axPos val="l"/>
        <c:numFmt formatCode="General" sourceLinked="1"/>
        <c:majorTickMark val="out"/>
        <c:minorTickMark val="none"/>
        <c:tickLblPos val="nextTo"/>
        <c:crossAx val="195091952"/>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4837214670658E-2"/>
          <c:y val="0"/>
          <c:w val="0.94505180663960986"/>
          <c:h val="0.99885800357366128"/>
        </c:manualLayout>
      </c:layout>
      <c:barChart>
        <c:barDir val="bar"/>
        <c:grouping val="clustered"/>
        <c:varyColors val="0"/>
        <c:ser>
          <c:idx val="0"/>
          <c:order val="0"/>
          <c:tx>
            <c:strRef>
              <c:f>Feuil1!$B$1</c:f>
              <c:strCache>
                <c:ptCount val="1"/>
              </c:strCache>
            </c:strRef>
          </c:tx>
          <c:spPr>
            <a:solidFill>
              <a:srgbClr val="002060"/>
            </a:solidFill>
            <a:ln w="9525">
              <a:noFill/>
            </a:ln>
            <a:effectLst>
              <a:softEdge rad="12700"/>
            </a:effectLst>
          </c:spPr>
          <c:invertIfNegative val="0"/>
          <c:dPt>
            <c:idx val="0"/>
            <c:invertIfNegative val="0"/>
            <c:bubble3D val="0"/>
            <c:extLst>
              <c:ext xmlns:c16="http://schemas.microsoft.com/office/drawing/2014/chart" uri="{C3380CC4-5D6E-409C-BE32-E72D297353CC}">
                <c16:uniqueId val="{00000000-BAC1-4DFB-91CF-FE42A653EEBC}"/>
              </c:ext>
            </c:extLst>
          </c:dPt>
          <c:dPt>
            <c:idx val="1"/>
            <c:invertIfNegative val="0"/>
            <c:bubble3D val="0"/>
            <c:extLst>
              <c:ext xmlns:c16="http://schemas.microsoft.com/office/drawing/2014/chart" uri="{C3380CC4-5D6E-409C-BE32-E72D297353CC}">
                <c16:uniqueId val="{00000001-BAC1-4DFB-91CF-FE42A653EEBC}"/>
              </c:ext>
            </c:extLst>
          </c:dPt>
          <c:dPt>
            <c:idx val="2"/>
            <c:invertIfNegative val="0"/>
            <c:bubble3D val="0"/>
            <c:extLst>
              <c:ext xmlns:c16="http://schemas.microsoft.com/office/drawing/2014/chart" uri="{C3380CC4-5D6E-409C-BE32-E72D297353CC}">
                <c16:uniqueId val="{00000002-BAC1-4DFB-91CF-FE42A653EEBC}"/>
              </c:ext>
            </c:extLst>
          </c:dPt>
          <c:dPt>
            <c:idx val="3"/>
            <c:invertIfNegative val="0"/>
            <c:bubble3D val="0"/>
            <c:extLst>
              <c:ext xmlns:c16="http://schemas.microsoft.com/office/drawing/2014/chart" uri="{C3380CC4-5D6E-409C-BE32-E72D297353CC}">
                <c16:uniqueId val="{00000003-BAC1-4DFB-91CF-FE42A653EEBC}"/>
              </c:ext>
            </c:extLst>
          </c:dPt>
          <c:dPt>
            <c:idx val="4"/>
            <c:invertIfNegative val="0"/>
            <c:bubble3D val="0"/>
            <c:extLst>
              <c:ext xmlns:c16="http://schemas.microsoft.com/office/drawing/2014/chart" uri="{C3380CC4-5D6E-409C-BE32-E72D297353CC}">
                <c16:uniqueId val="{00000004-BAC1-4DFB-91CF-FE42A653EEBC}"/>
              </c:ext>
            </c:extLst>
          </c:dPt>
          <c:dLbls>
            <c:spPr>
              <a:noFill/>
              <a:ln>
                <a:noFill/>
              </a:ln>
              <a:effectLst/>
            </c:spPr>
            <c:txPr>
              <a:bodyPr wrap="square" lIns="38100" tIns="19050" rIns="38100" bIns="19050" anchor="ctr">
                <a:spAutoFit/>
              </a:bodyPr>
              <a:lstStyle/>
              <a:p>
                <a:pPr>
                  <a:defRPr sz="1000" b="1">
                    <a:solidFill>
                      <a:schemeClr val="bg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Feuil1!$A$2:$A$7</c:f>
              <c:strCache>
                <c:ptCount val="6"/>
                <c:pt idx="0">
                  <c:v>Un handicap auditif  </c:v>
                </c:pt>
                <c:pt idx="1">
                  <c:v>Une maladie invalidante (cancer, sclérose en plaques, asthme par exemple)  </c:v>
                </c:pt>
                <c:pt idx="2">
                  <c:v>Un handicap moteur  </c:v>
                </c:pt>
                <c:pt idx="3">
                  <c:v>Un handicap visuel  </c:v>
                </c:pt>
                <c:pt idx="4">
                  <c:v>Un handicap lié à des troubles cognitifs  </c:v>
                </c:pt>
                <c:pt idx="5">
                  <c:v>Un handicap psychique, mental  </c:v>
                </c:pt>
              </c:strCache>
            </c:strRef>
          </c:cat>
          <c:val>
            <c:numRef>
              <c:f>Feuil1!$B$2:$B$7</c:f>
              <c:numCache>
                <c:formatCode>0%</c:formatCode>
                <c:ptCount val="6"/>
                <c:pt idx="0">
                  <c:v>0.48</c:v>
                </c:pt>
                <c:pt idx="1">
                  <c:v>0.55000000000000004</c:v>
                </c:pt>
                <c:pt idx="2">
                  <c:v>0.23</c:v>
                </c:pt>
                <c:pt idx="3">
                  <c:v>0.1</c:v>
                </c:pt>
                <c:pt idx="4">
                  <c:v>0.21</c:v>
                </c:pt>
                <c:pt idx="5">
                  <c:v>0.08</c:v>
                </c:pt>
              </c:numCache>
            </c:numRef>
          </c:val>
          <c:extLst>
            <c:ext xmlns:c16="http://schemas.microsoft.com/office/drawing/2014/chart" uri="{C3380CC4-5D6E-409C-BE32-E72D297353CC}">
              <c16:uniqueId val="{00000005-BAC1-4DFB-91CF-FE42A653EEBC}"/>
            </c:ext>
          </c:extLst>
        </c:ser>
        <c:dLbls>
          <c:showLegendKey val="0"/>
          <c:showVal val="0"/>
          <c:showCatName val="0"/>
          <c:showSerName val="0"/>
          <c:showPercent val="0"/>
          <c:showBubbleSize val="0"/>
        </c:dLbls>
        <c:gapWidth val="35"/>
        <c:axId val="195093520"/>
        <c:axId val="195093128"/>
      </c:barChart>
      <c:valAx>
        <c:axId val="195093128"/>
        <c:scaling>
          <c:orientation val="minMax"/>
          <c:max val="0.85000000000000009"/>
          <c:min val="0"/>
        </c:scaling>
        <c:delete val="1"/>
        <c:axPos val="t"/>
        <c:numFmt formatCode="0%" sourceLinked="1"/>
        <c:majorTickMark val="out"/>
        <c:minorTickMark val="none"/>
        <c:tickLblPos val="nextTo"/>
        <c:crossAx val="195093520"/>
        <c:crosses val="autoZero"/>
        <c:crossBetween val="between"/>
      </c:valAx>
      <c:catAx>
        <c:axId val="195093520"/>
        <c:scaling>
          <c:orientation val="maxMin"/>
        </c:scaling>
        <c:delete val="1"/>
        <c:axPos val="l"/>
        <c:numFmt formatCode="General" sourceLinked="1"/>
        <c:majorTickMark val="out"/>
        <c:minorTickMark val="none"/>
        <c:tickLblPos val="nextTo"/>
        <c:crossAx val="195093128"/>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357009829197636"/>
          <c:w val="0.97733775697463221"/>
          <c:h val="0.56941023383864209"/>
        </c:manualLayout>
      </c:layout>
      <c:lineChart>
        <c:grouping val="standard"/>
        <c:varyColors val="0"/>
        <c:ser>
          <c:idx val="1"/>
          <c:order val="0"/>
          <c:tx>
            <c:strRef>
              <c:f>Sheet1!$A$2</c:f>
              <c:strCache>
                <c:ptCount val="1"/>
                <c:pt idx="0">
                  <c:v>Dirigeants</c:v>
                </c:pt>
              </c:strCache>
            </c:strRef>
          </c:tx>
          <c:spPr>
            <a:ln w="38100">
              <a:solidFill>
                <a:srgbClr val="002060"/>
              </a:solidFill>
            </a:ln>
          </c:spPr>
          <c:marker>
            <c:symbol val="square"/>
            <c:size val="5"/>
            <c:spPr>
              <a:solidFill>
                <a:srgbClr val="002060"/>
              </a:solidFill>
              <a:ln>
                <a:solidFill>
                  <a:srgbClr val="002060"/>
                </a:solidFill>
              </a:ln>
            </c:spPr>
          </c:marker>
          <c:dLbls>
            <c:spPr>
              <a:noFill/>
              <a:ln>
                <a:noFill/>
              </a:ln>
              <a:effectLst/>
            </c:spPr>
            <c:txPr>
              <a:bodyPr wrap="square" lIns="38100" tIns="19050" rIns="38100" bIns="19050" anchor="ctr">
                <a:spAutoFit/>
              </a:bodyPr>
              <a:lstStyle/>
              <a:p>
                <a:pPr>
                  <a:defRPr sz="1400">
                    <a:solidFill>
                      <a:srgbClr val="003366"/>
                    </a:solidFill>
                    <a:latin typeface="+mn-lt"/>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2018</c:v>
                </c:pt>
                <c:pt idx="1">
                  <c:v>2019</c:v>
                </c:pt>
                <c:pt idx="2">
                  <c:v>2020</c:v>
                </c:pt>
              </c:numCache>
            </c:numRef>
          </c:cat>
          <c:val>
            <c:numRef>
              <c:f>Sheet1!$B$2:$D$2</c:f>
              <c:numCache>
                <c:formatCode>General</c:formatCode>
                <c:ptCount val="3"/>
                <c:pt idx="0">
                  <c:v>11</c:v>
                </c:pt>
                <c:pt idx="1">
                  <c:v>15</c:v>
                </c:pt>
                <c:pt idx="2">
                  <c:v>21</c:v>
                </c:pt>
              </c:numCache>
            </c:numRef>
          </c:val>
          <c:smooth val="1"/>
          <c:extLst>
            <c:ext xmlns:c16="http://schemas.microsoft.com/office/drawing/2014/chart" uri="{C3380CC4-5D6E-409C-BE32-E72D297353CC}">
              <c16:uniqueId val="{00000000-5074-4321-B5D0-3E6C5744E5A9}"/>
            </c:ext>
          </c:extLst>
        </c:ser>
        <c:dLbls>
          <c:showLegendKey val="0"/>
          <c:showVal val="0"/>
          <c:showCatName val="0"/>
          <c:showSerName val="0"/>
          <c:showPercent val="0"/>
          <c:showBubbleSize val="0"/>
        </c:dLbls>
        <c:marker val="1"/>
        <c:smooth val="0"/>
        <c:axId val="195237672"/>
        <c:axId val="195238064"/>
      </c:lineChart>
      <c:catAx>
        <c:axId val="195237672"/>
        <c:scaling>
          <c:orientation val="minMax"/>
        </c:scaling>
        <c:delete val="0"/>
        <c:axPos val="b"/>
        <c:numFmt formatCode="General" sourceLinked="1"/>
        <c:majorTickMark val="out"/>
        <c:minorTickMark val="none"/>
        <c:tickLblPos val="nextTo"/>
        <c:spPr>
          <a:ln w="3399">
            <a:noFill/>
            <a:prstDash val="solid"/>
          </a:ln>
        </c:spPr>
        <c:txPr>
          <a:bodyPr rot="0" vert="horz"/>
          <a:lstStyle/>
          <a:p>
            <a:pPr>
              <a:defRPr sz="1000" b="0" i="0" u="none" strike="noStrike" baseline="0">
                <a:solidFill>
                  <a:schemeClr val="tx1"/>
                </a:solidFill>
                <a:latin typeface="+mn-lt"/>
                <a:ea typeface="Trebuchet MS"/>
                <a:cs typeface="Trebuchet MS"/>
              </a:defRPr>
            </a:pPr>
            <a:endParaRPr lang="fr-FR"/>
          </a:p>
        </c:txPr>
        <c:crossAx val="195238064"/>
        <c:crossesAt val="0"/>
        <c:auto val="1"/>
        <c:lblAlgn val="ctr"/>
        <c:lblOffset val="100"/>
        <c:tickLblSkip val="1"/>
        <c:tickMarkSkip val="1"/>
        <c:noMultiLvlLbl val="0"/>
      </c:catAx>
      <c:valAx>
        <c:axId val="195238064"/>
        <c:scaling>
          <c:orientation val="minMax"/>
        </c:scaling>
        <c:delete val="1"/>
        <c:axPos val="l"/>
        <c:numFmt formatCode="General" sourceLinked="1"/>
        <c:majorTickMark val="out"/>
        <c:minorTickMark val="none"/>
        <c:tickLblPos val="nextTo"/>
        <c:crossAx val="195237672"/>
        <c:crosses val="autoZero"/>
        <c:crossBetween val="between"/>
      </c:valAx>
      <c:spPr>
        <a:noFill/>
        <a:ln w="25466">
          <a:noFill/>
        </a:ln>
      </c:spPr>
    </c:plotArea>
    <c:plotVisOnly val="1"/>
    <c:dispBlanksAs val="gap"/>
    <c:showDLblsOverMax val="0"/>
  </c:chart>
  <c:spPr>
    <a:noFill/>
    <a:ln>
      <a:noFill/>
    </a:ln>
  </c:spPr>
  <c:txPr>
    <a:bodyPr/>
    <a:lstStyle/>
    <a:p>
      <a:pPr>
        <a:defRPr sz="1926" b="1" i="0" u="none" strike="noStrike" baseline="0">
          <a:solidFill>
            <a:schemeClr val="tx1"/>
          </a:solidFill>
          <a:latin typeface="Verdana"/>
          <a:ea typeface="Verdana"/>
          <a:cs typeface="Verdana"/>
        </a:defRPr>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4837214670658E-2"/>
          <c:y val="0"/>
          <c:w val="0.94505180663960986"/>
          <c:h val="1"/>
        </c:manualLayout>
      </c:layout>
      <c:barChart>
        <c:barDir val="bar"/>
        <c:grouping val="clustered"/>
        <c:varyColors val="0"/>
        <c:ser>
          <c:idx val="0"/>
          <c:order val="0"/>
          <c:tx>
            <c:strRef>
              <c:f>Feuil1!$B$1</c:f>
              <c:strCache>
                <c:ptCount val="1"/>
              </c:strCache>
            </c:strRef>
          </c:tx>
          <c:spPr>
            <a:solidFill>
              <a:srgbClr val="A50021"/>
            </a:solidFill>
            <a:ln w="9525">
              <a:noFill/>
            </a:ln>
            <a:effectLst>
              <a:softEdge rad="12700"/>
            </a:effectLst>
          </c:spPr>
          <c:invertIfNegative val="0"/>
          <c:dPt>
            <c:idx val="0"/>
            <c:invertIfNegative val="0"/>
            <c:bubble3D val="0"/>
            <c:extLst>
              <c:ext xmlns:c16="http://schemas.microsoft.com/office/drawing/2014/chart" uri="{C3380CC4-5D6E-409C-BE32-E72D297353CC}">
                <c16:uniqueId val="{00000000-BD17-4FC2-B608-7672B710F5F0}"/>
              </c:ext>
            </c:extLst>
          </c:dPt>
          <c:dPt>
            <c:idx val="1"/>
            <c:invertIfNegative val="0"/>
            <c:bubble3D val="0"/>
            <c:extLst>
              <c:ext xmlns:c16="http://schemas.microsoft.com/office/drawing/2014/chart" uri="{C3380CC4-5D6E-409C-BE32-E72D297353CC}">
                <c16:uniqueId val="{00000001-BD17-4FC2-B608-7672B710F5F0}"/>
              </c:ext>
            </c:extLst>
          </c:dPt>
          <c:dPt>
            <c:idx val="2"/>
            <c:invertIfNegative val="0"/>
            <c:bubble3D val="0"/>
            <c:extLst>
              <c:ext xmlns:c16="http://schemas.microsoft.com/office/drawing/2014/chart" uri="{C3380CC4-5D6E-409C-BE32-E72D297353CC}">
                <c16:uniqueId val="{00000002-BD17-4FC2-B608-7672B710F5F0}"/>
              </c:ext>
            </c:extLst>
          </c:dPt>
          <c:dPt>
            <c:idx val="3"/>
            <c:invertIfNegative val="0"/>
            <c:bubble3D val="0"/>
            <c:extLst>
              <c:ext xmlns:c16="http://schemas.microsoft.com/office/drawing/2014/chart" uri="{C3380CC4-5D6E-409C-BE32-E72D297353CC}">
                <c16:uniqueId val="{00000003-BD17-4FC2-B608-7672B710F5F0}"/>
              </c:ext>
            </c:extLst>
          </c:dPt>
          <c:dPt>
            <c:idx val="4"/>
            <c:invertIfNegative val="0"/>
            <c:bubble3D val="0"/>
            <c:extLst>
              <c:ext xmlns:c16="http://schemas.microsoft.com/office/drawing/2014/chart" uri="{C3380CC4-5D6E-409C-BE32-E72D297353CC}">
                <c16:uniqueId val="{00000004-BD17-4FC2-B608-7672B710F5F0}"/>
              </c:ext>
            </c:extLst>
          </c:dPt>
          <c:dLbls>
            <c:spPr>
              <a:noFill/>
              <a:ln>
                <a:noFill/>
              </a:ln>
              <a:effectLst/>
            </c:spPr>
            <c:txPr>
              <a:bodyPr wrap="square" lIns="38100" tIns="19050" rIns="38100" bIns="19050" anchor="ctr">
                <a:spAutoFit/>
              </a:bodyPr>
              <a:lstStyle/>
              <a:p>
                <a:pPr>
                  <a:defRPr sz="1000" b="1">
                    <a:solidFill>
                      <a:schemeClr val="bg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Progresser au sein de la hiérarchie  </c:v>
                </c:pt>
                <c:pt idx="1">
                  <c:v>Encadrer une équipe  </c:v>
                </c:pt>
                <c:pt idx="2">
                  <c:v>Se faire respecter par les autres salariés  </c:v>
                </c:pt>
                <c:pt idx="3">
                  <c:v>Accomplir les tâches courantes  </c:v>
                </c:pt>
                <c:pt idx="4">
                  <c:v>S’épanouir professionnellement  </c:v>
                </c:pt>
              </c:strCache>
            </c:strRef>
          </c:cat>
          <c:val>
            <c:numRef>
              <c:f>Feuil1!$B$2:$B$6</c:f>
              <c:numCache>
                <c:formatCode>0%</c:formatCode>
                <c:ptCount val="5"/>
                <c:pt idx="0">
                  <c:v>0.67</c:v>
                </c:pt>
                <c:pt idx="1">
                  <c:v>0.56000000000000005</c:v>
                </c:pt>
                <c:pt idx="2">
                  <c:v>0.52</c:v>
                </c:pt>
                <c:pt idx="3">
                  <c:v>0.5</c:v>
                </c:pt>
                <c:pt idx="4">
                  <c:v>0.47</c:v>
                </c:pt>
              </c:numCache>
            </c:numRef>
          </c:val>
          <c:extLst>
            <c:ext xmlns:c16="http://schemas.microsoft.com/office/drawing/2014/chart" uri="{C3380CC4-5D6E-409C-BE32-E72D297353CC}">
              <c16:uniqueId val="{00000005-BD17-4FC2-B608-7672B710F5F0}"/>
            </c:ext>
          </c:extLst>
        </c:ser>
        <c:dLbls>
          <c:showLegendKey val="0"/>
          <c:showVal val="0"/>
          <c:showCatName val="0"/>
          <c:showSerName val="0"/>
          <c:showPercent val="0"/>
          <c:showBubbleSize val="0"/>
        </c:dLbls>
        <c:gapWidth val="70"/>
        <c:axId val="198921328"/>
        <c:axId val="198920936"/>
      </c:barChart>
      <c:valAx>
        <c:axId val="198920936"/>
        <c:scaling>
          <c:orientation val="minMax"/>
          <c:max val="0.85000000000000009"/>
          <c:min val="0"/>
        </c:scaling>
        <c:delete val="1"/>
        <c:axPos val="t"/>
        <c:numFmt formatCode="0%" sourceLinked="1"/>
        <c:majorTickMark val="out"/>
        <c:minorTickMark val="none"/>
        <c:tickLblPos val="nextTo"/>
        <c:crossAx val="198921328"/>
        <c:crosses val="autoZero"/>
        <c:crossBetween val="between"/>
      </c:valAx>
      <c:catAx>
        <c:axId val="198921328"/>
        <c:scaling>
          <c:orientation val="maxMin"/>
        </c:scaling>
        <c:delete val="1"/>
        <c:axPos val="l"/>
        <c:numFmt formatCode="General" sourceLinked="1"/>
        <c:majorTickMark val="out"/>
        <c:minorTickMark val="none"/>
        <c:tickLblPos val="nextTo"/>
        <c:crossAx val="198920936"/>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8.2116911736022632E-2"/>
          <c:w val="0.92470216987839171"/>
          <c:h val="0.87351646730809496"/>
        </c:manualLayout>
      </c:layout>
      <c:barChart>
        <c:barDir val="bar"/>
        <c:grouping val="stacked"/>
        <c:varyColors val="0"/>
        <c:ser>
          <c:idx val="0"/>
          <c:order val="0"/>
          <c:tx>
            <c:strRef>
              <c:f>Sheet1!$B$1</c:f>
              <c:strCache>
                <c:ptCount val="1"/>
                <c:pt idx="0">
                  <c:v>Plutôt pas </c:v>
                </c:pt>
              </c:strCache>
            </c:strRef>
          </c:tx>
          <c:spPr>
            <a:solidFill>
              <a:srgbClr val="A50021">
                <a:alpha val="50196"/>
              </a:srgbClr>
            </a:solidFill>
            <a:ln w="9525">
              <a:solidFill>
                <a:schemeClr val="bg1"/>
              </a:solidFill>
            </a:ln>
            <a:effectLst/>
          </c:spPr>
          <c:invertIfNegative val="0"/>
          <c:dLbls>
            <c:dLbl>
              <c:idx val="0"/>
              <c:layout>
                <c:manualLayout>
                  <c:x val="2.347016924548488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EF-45B5-8444-96E6477E8A32}"/>
                </c:ext>
              </c:extLst>
            </c:dLbl>
            <c:dLbl>
              <c:idx val="1"/>
              <c:layout>
                <c:manualLayout>
                  <c:x val="-2.7381864119732358E-2"/>
                  <c:y val="-3.31600432315675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EF-45B5-8444-96E6477E8A32}"/>
                </c:ext>
              </c:extLst>
            </c:dLbl>
            <c:dLbl>
              <c:idx val="2"/>
              <c:layout>
                <c:manualLayout>
                  <c:x val="-2.1514321808361141E-2"/>
                  <c:y val="2.6112326361925232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EF-45B5-8444-96E6477E8A32}"/>
                </c:ext>
              </c:extLst>
            </c:dLbl>
            <c:spPr>
              <a:noFill/>
              <a:ln>
                <a:noFill/>
              </a:ln>
              <a:effectLst/>
            </c:spPr>
            <c:txPr>
              <a:bodyPr wrap="square" lIns="38100" tIns="19050" rIns="38100" bIns="19050" anchor="ctr" anchorCtr="0">
                <a:spAutoFit/>
              </a:bodyPr>
              <a:lstStyle/>
              <a:p>
                <a:pPr algn="ctr">
                  <a:defRPr lang="fr-FR" sz="1100" b="1" i="0" u="none" strike="noStrike" kern="1200" baseline="0">
                    <a:solidFill>
                      <a:schemeClr val="bg1"/>
                    </a:solidFill>
                    <a:latin typeface="+mn-lt"/>
                    <a:ea typeface="Arial"/>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numCache>
            </c:numRef>
          </c:cat>
          <c:val>
            <c:numRef>
              <c:f>Sheet1!$B$2:$B$4</c:f>
              <c:numCache>
                <c:formatCode>0%</c:formatCode>
                <c:ptCount val="3"/>
                <c:pt idx="0">
                  <c:v>0.54</c:v>
                </c:pt>
                <c:pt idx="1">
                  <c:v>0.48</c:v>
                </c:pt>
                <c:pt idx="2">
                  <c:v>0.61</c:v>
                </c:pt>
              </c:numCache>
            </c:numRef>
          </c:val>
          <c:extLst>
            <c:ext xmlns:c16="http://schemas.microsoft.com/office/drawing/2014/chart" uri="{C3380CC4-5D6E-409C-BE32-E72D297353CC}">
              <c16:uniqueId val="{00000003-EDEF-45B5-8444-96E6477E8A32}"/>
            </c:ext>
          </c:extLst>
        </c:ser>
        <c:ser>
          <c:idx val="1"/>
          <c:order val="1"/>
          <c:tx>
            <c:strRef>
              <c:f>Sheet1!$C$1</c:f>
              <c:strCache>
                <c:ptCount val="1"/>
                <c:pt idx="0">
                  <c:v>Pas du tout</c:v>
                </c:pt>
              </c:strCache>
            </c:strRef>
          </c:tx>
          <c:spPr>
            <a:solidFill>
              <a:srgbClr val="A50021"/>
            </a:solidFill>
            <a:ln w="9525">
              <a:solidFill>
                <a:schemeClr val="bg1"/>
              </a:solidFill>
            </a:ln>
            <a:effectLst/>
          </c:spPr>
          <c:invertIfNegative val="0"/>
          <c:dLbls>
            <c:spPr>
              <a:noFill/>
              <a:ln>
                <a:noFill/>
              </a:ln>
              <a:effectLst/>
            </c:spPr>
            <c:txPr>
              <a:bodyPr wrap="square" lIns="38100" tIns="19050" rIns="38100" bIns="19050" anchor="ctr" anchorCtr="0">
                <a:spAutoFit/>
              </a:bodyPr>
              <a:lstStyle/>
              <a:p>
                <a:pPr algn="ctr">
                  <a:defRPr lang="fr-FR" sz="1100" b="1" i="0" u="none" strike="noStrike" kern="1200" baseline="0">
                    <a:solidFill>
                      <a:schemeClr val="bg1"/>
                    </a:solidFill>
                    <a:latin typeface="+mn-lt"/>
                    <a:ea typeface="Trebuchet MS"/>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numCache>
            </c:numRef>
          </c:cat>
          <c:val>
            <c:numRef>
              <c:f>Sheet1!$C$2:$C$4</c:f>
              <c:numCache>
                <c:formatCode>0%</c:formatCode>
                <c:ptCount val="3"/>
                <c:pt idx="0">
                  <c:v>0.09</c:v>
                </c:pt>
                <c:pt idx="1">
                  <c:v>0.14000000000000001</c:v>
                </c:pt>
                <c:pt idx="2">
                  <c:v>0.11</c:v>
                </c:pt>
              </c:numCache>
            </c:numRef>
          </c:val>
          <c:extLst>
            <c:ext xmlns:c16="http://schemas.microsoft.com/office/drawing/2014/chart" uri="{C3380CC4-5D6E-409C-BE32-E72D297353CC}">
              <c16:uniqueId val="{00000004-EDEF-45B5-8444-96E6477E8A32}"/>
            </c:ext>
          </c:extLst>
        </c:ser>
        <c:ser>
          <c:idx val="2"/>
          <c:order val="2"/>
          <c:tx>
            <c:strRef>
              <c:f>Sheet1!$D$1</c:f>
              <c:strCache>
                <c:ptCount val="1"/>
                <c:pt idx="0">
                  <c:v>Plutôt </c:v>
                </c:pt>
              </c:strCache>
            </c:strRef>
          </c:tx>
          <c:spPr>
            <a:solidFill>
              <a:srgbClr val="003366">
                <a:alpha val="50000"/>
              </a:srgbClr>
            </a:solidFill>
            <a:ln w="9525">
              <a:solidFill>
                <a:schemeClr val="bg1"/>
              </a:solidFill>
            </a:ln>
            <a:effectLst/>
          </c:spPr>
          <c:invertIfNegative val="0"/>
          <c:dLbls>
            <c:numFmt formatCode="0;0%" sourceLinked="0"/>
            <c:spPr>
              <a:noFill/>
              <a:ln>
                <a:noFill/>
              </a:ln>
              <a:effectLst/>
            </c:spPr>
            <c:txPr>
              <a:bodyPr wrap="square" lIns="38100" tIns="19050" rIns="38100" bIns="19050" anchor="ctr" anchorCtr="0">
                <a:spAutoFit/>
              </a:bodyPr>
              <a:lstStyle/>
              <a:p>
                <a:pPr algn="ctr">
                  <a:defRPr lang="fr-FR" sz="1100" b="1" i="0" u="none" strike="noStrike" kern="1200" baseline="0">
                    <a:solidFill>
                      <a:schemeClr val="bg1"/>
                    </a:solidFill>
                    <a:latin typeface="+mn-lt"/>
                    <a:ea typeface="Arial"/>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Sheet1!$A$2:$A$4</c:f>
              <c:numCache>
                <c:formatCode>General</c:formatCode>
                <c:ptCount val="3"/>
              </c:numCache>
            </c:numRef>
          </c:cat>
          <c:val>
            <c:numRef>
              <c:f>Sheet1!$D$2:$D$4</c:f>
              <c:numCache>
                <c:formatCode>0%</c:formatCode>
                <c:ptCount val="3"/>
                <c:pt idx="0">
                  <c:v>-0.32</c:v>
                </c:pt>
                <c:pt idx="1">
                  <c:v>-0.33</c:v>
                </c:pt>
                <c:pt idx="2">
                  <c:v>-0.25</c:v>
                </c:pt>
              </c:numCache>
            </c:numRef>
          </c:val>
          <c:extLst>
            <c:ext xmlns:c16="http://schemas.microsoft.com/office/drawing/2014/chart" uri="{C3380CC4-5D6E-409C-BE32-E72D297353CC}">
              <c16:uniqueId val="{00000005-EDEF-45B5-8444-96E6477E8A32}"/>
            </c:ext>
          </c:extLst>
        </c:ser>
        <c:ser>
          <c:idx val="3"/>
          <c:order val="3"/>
          <c:tx>
            <c:strRef>
              <c:f>Sheet1!$E$1</c:f>
              <c:strCache>
                <c:ptCount val="1"/>
                <c:pt idx="0">
                  <c:v>Très</c:v>
                </c:pt>
              </c:strCache>
            </c:strRef>
          </c:tx>
          <c:spPr>
            <a:solidFill>
              <a:srgbClr val="003366"/>
            </a:solidFill>
            <a:ln w="9525">
              <a:solidFill>
                <a:schemeClr val="bg1"/>
              </a:solidFill>
            </a:ln>
            <a:effectLst/>
          </c:spPr>
          <c:invertIfNegative val="0"/>
          <c:dLbls>
            <c:dLbl>
              <c:idx val="0"/>
              <c:layout>
                <c:manualLayout>
                  <c:x val="5.8675423113712204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EF-45B5-8444-96E6477E8A32}"/>
                </c:ext>
              </c:extLst>
            </c:dLbl>
            <c:dLbl>
              <c:idx val="1"/>
              <c:layout>
                <c:manualLayout>
                  <c:x val="7.823389748494924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EF-45B5-8444-96E6477E8A32}"/>
                </c:ext>
              </c:extLst>
            </c:dLbl>
            <c:dLbl>
              <c:idx val="2"/>
              <c:layout>
                <c:manualLayout>
                  <c:x val="9.7792371856187006E-3"/>
                  <c:y val="-1.074856554175679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EF-45B5-8444-96E6477E8A32}"/>
                </c:ext>
              </c:extLst>
            </c:dLbl>
            <c:numFmt formatCode="#,##0%;[White]#,##0%" sourceLinked="0"/>
            <c:spPr>
              <a:noFill/>
              <a:ln>
                <a:noFill/>
              </a:ln>
              <a:effectLst/>
            </c:spPr>
            <c:txPr>
              <a:bodyPr/>
              <a:lstStyle/>
              <a:p>
                <a:pPr>
                  <a:defRPr sz="1100">
                    <a:solidFill>
                      <a:schemeClr val="bg1"/>
                    </a:solidFill>
                    <a:latin typeface="+mn-lt"/>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Sheet1!$A$2:$A$4</c:f>
              <c:numCache>
                <c:formatCode>General</c:formatCode>
                <c:ptCount val="3"/>
              </c:numCache>
            </c:numRef>
          </c:cat>
          <c:val>
            <c:numRef>
              <c:f>Sheet1!$E$2:$E$4</c:f>
              <c:numCache>
                <c:formatCode>0%</c:formatCode>
                <c:ptCount val="3"/>
                <c:pt idx="0">
                  <c:v>-0.05</c:v>
                </c:pt>
                <c:pt idx="1">
                  <c:v>-0.02</c:v>
                </c:pt>
                <c:pt idx="2">
                  <c:v>-0.03</c:v>
                </c:pt>
              </c:numCache>
            </c:numRef>
          </c:val>
          <c:extLst>
            <c:ext xmlns:c16="http://schemas.microsoft.com/office/drawing/2014/chart" uri="{C3380CC4-5D6E-409C-BE32-E72D297353CC}">
              <c16:uniqueId val="{00000009-EDEF-45B5-8444-96E6477E8A32}"/>
            </c:ext>
          </c:extLst>
        </c:ser>
        <c:dLbls>
          <c:dLblPos val="ctr"/>
          <c:showLegendKey val="0"/>
          <c:showVal val="1"/>
          <c:showCatName val="0"/>
          <c:showSerName val="0"/>
          <c:showPercent val="0"/>
          <c:showBubbleSize val="0"/>
        </c:dLbls>
        <c:gapWidth val="92"/>
        <c:overlap val="100"/>
        <c:axId val="195236496"/>
        <c:axId val="195236888"/>
      </c:barChart>
      <c:catAx>
        <c:axId val="195236496"/>
        <c:scaling>
          <c:orientation val="maxMin"/>
        </c:scaling>
        <c:delete val="1"/>
        <c:axPos val="l"/>
        <c:numFmt formatCode="General" sourceLinked="0"/>
        <c:majorTickMark val="out"/>
        <c:minorTickMark val="none"/>
        <c:tickLblPos val="none"/>
        <c:crossAx val="195236888"/>
        <c:crosses val="autoZero"/>
        <c:auto val="1"/>
        <c:lblAlgn val="ctr"/>
        <c:lblOffset val="100"/>
        <c:noMultiLvlLbl val="0"/>
      </c:catAx>
      <c:valAx>
        <c:axId val="195236888"/>
        <c:scaling>
          <c:orientation val="minMax"/>
          <c:max val="0.8"/>
          <c:min val="-0.8"/>
        </c:scaling>
        <c:delete val="1"/>
        <c:axPos val="t"/>
        <c:numFmt formatCode="0%" sourceLinked="1"/>
        <c:majorTickMark val="out"/>
        <c:minorTickMark val="none"/>
        <c:tickLblPos val="nextTo"/>
        <c:crossAx val="195236496"/>
        <c:crosses val="autoZero"/>
        <c:crossBetween val="between"/>
      </c:valAx>
      <c:spPr>
        <a:noFill/>
        <a:ln w="25384">
          <a:noFill/>
        </a:ln>
      </c:spPr>
    </c:plotArea>
    <c:plotVisOnly val="1"/>
    <c:dispBlanksAs val="gap"/>
    <c:showDLblsOverMax val="0"/>
  </c:chart>
  <c:spPr>
    <a:noFill/>
    <a:ln>
      <a:noFill/>
    </a:ln>
  </c:spPr>
  <c:txPr>
    <a:bodyPr/>
    <a:lstStyle/>
    <a:p>
      <a:pPr>
        <a:defRPr sz="1878" b="1" i="0" u="none" strike="noStrike" baseline="0">
          <a:solidFill>
            <a:schemeClr val="tx1"/>
          </a:solidFill>
          <a:latin typeface="Arial"/>
          <a:ea typeface="Arial"/>
          <a:cs typeface="Arial"/>
        </a:defRPr>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4837214670658E-2"/>
          <c:y val="0"/>
          <c:w val="0.94505180663960986"/>
          <c:h val="1"/>
        </c:manualLayout>
      </c:layout>
      <c:barChart>
        <c:barDir val="bar"/>
        <c:grouping val="clustered"/>
        <c:varyColors val="0"/>
        <c:ser>
          <c:idx val="0"/>
          <c:order val="0"/>
          <c:tx>
            <c:strRef>
              <c:f>Feuil1!$B$1</c:f>
              <c:strCache>
                <c:ptCount val="1"/>
              </c:strCache>
            </c:strRef>
          </c:tx>
          <c:spPr>
            <a:solidFill>
              <a:srgbClr val="A50021"/>
            </a:solidFill>
            <a:ln w="9525">
              <a:noFill/>
            </a:ln>
            <a:effectLst>
              <a:softEdge rad="12700"/>
            </a:effectLst>
          </c:spPr>
          <c:invertIfNegative val="0"/>
          <c:dPt>
            <c:idx val="0"/>
            <c:invertIfNegative val="0"/>
            <c:bubble3D val="0"/>
            <c:extLst>
              <c:ext xmlns:c16="http://schemas.microsoft.com/office/drawing/2014/chart" uri="{C3380CC4-5D6E-409C-BE32-E72D297353CC}">
                <c16:uniqueId val="{00000000-4067-40CB-A7DA-F62DA1FC77E5}"/>
              </c:ext>
            </c:extLst>
          </c:dPt>
          <c:dPt>
            <c:idx val="1"/>
            <c:invertIfNegative val="0"/>
            <c:bubble3D val="0"/>
            <c:extLst>
              <c:ext xmlns:c16="http://schemas.microsoft.com/office/drawing/2014/chart" uri="{C3380CC4-5D6E-409C-BE32-E72D297353CC}">
                <c16:uniqueId val="{00000001-4067-40CB-A7DA-F62DA1FC77E5}"/>
              </c:ext>
            </c:extLst>
          </c:dPt>
          <c:dPt>
            <c:idx val="2"/>
            <c:invertIfNegative val="0"/>
            <c:bubble3D val="0"/>
            <c:extLst>
              <c:ext xmlns:c16="http://schemas.microsoft.com/office/drawing/2014/chart" uri="{C3380CC4-5D6E-409C-BE32-E72D297353CC}">
                <c16:uniqueId val="{00000002-4067-40CB-A7DA-F62DA1FC77E5}"/>
              </c:ext>
            </c:extLst>
          </c:dPt>
          <c:dPt>
            <c:idx val="3"/>
            <c:invertIfNegative val="0"/>
            <c:bubble3D val="0"/>
            <c:extLst>
              <c:ext xmlns:c16="http://schemas.microsoft.com/office/drawing/2014/chart" uri="{C3380CC4-5D6E-409C-BE32-E72D297353CC}">
                <c16:uniqueId val="{00000003-4067-40CB-A7DA-F62DA1FC77E5}"/>
              </c:ext>
            </c:extLst>
          </c:dPt>
          <c:dPt>
            <c:idx val="4"/>
            <c:invertIfNegative val="0"/>
            <c:bubble3D val="0"/>
            <c:extLst>
              <c:ext xmlns:c16="http://schemas.microsoft.com/office/drawing/2014/chart" uri="{C3380CC4-5D6E-409C-BE32-E72D297353CC}">
                <c16:uniqueId val="{00000004-4067-40CB-A7DA-F62DA1FC77E5}"/>
              </c:ext>
            </c:extLst>
          </c:dPt>
          <c:dLbls>
            <c:spPr>
              <a:noFill/>
              <a:ln>
                <a:noFill/>
              </a:ln>
              <a:effectLst/>
            </c:spPr>
            <c:txPr>
              <a:bodyPr wrap="square" lIns="38100" tIns="19050" rIns="38100" bIns="19050" anchor="ctr">
                <a:spAutoFit/>
              </a:bodyPr>
              <a:lstStyle/>
              <a:p>
                <a:pPr>
                  <a:defRPr sz="1000" b="1">
                    <a:solidFill>
                      <a:schemeClr val="bg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Progresser au sein de la hiérarchie  </c:v>
                </c:pt>
                <c:pt idx="1">
                  <c:v>Encadrer une équipe  </c:v>
                </c:pt>
                <c:pt idx="2">
                  <c:v>Se faire respecter par les autres salariés  </c:v>
                </c:pt>
                <c:pt idx="3">
                  <c:v>S’épanouir professionnellement  </c:v>
                </c:pt>
                <c:pt idx="4">
                  <c:v>Accomplir les tâches courantes  </c:v>
                </c:pt>
              </c:strCache>
            </c:strRef>
          </c:cat>
          <c:val>
            <c:numRef>
              <c:f>Feuil1!$B$2:$B$6</c:f>
              <c:numCache>
                <c:formatCode>0%</c:formatCode>
                <c:ptCount val="5"/>
                <c:pt idx="0">
                  <c:v>0.61</c:v>
                </c:pt>
                <c:pt idx="1">
                  <c:v>0.59</c:v>
                </c:pt>
                <c:pt idx="2">
                  <c:v>0.46</c:v>
                </c:pt>
                <c:pt idx="3">
                  <c:v>0.57999999999999996</c:v>
                </c:pt>
                <c:pt idx="4">
                  <c:v>0.5</c:v>
                </c:pt>
              </c:numCache>
            </c:numRef>
          </c:val>
          <c:extLst>
            <c:ext xmlns:c16="http://schemas.microsoft.com/office/drawing/2014/chart" uri="{C3380CC4-5D6E-409C-BE32-E72D297353CC}">
              <c16:uniqueId val="{00000005-4067-40CB-A7DA-F62DA1FC77E5}"/>
            </c:ext>
          </c:extLst>
        </c:ser>
        <c:dLbls>
          <c:showLegendKey val="0"/>
          <c:showVal val="0"/>
          <c:showCatName val="0"/>
          <c:showSerName val="0"/>
          <c:showPercent val="0"/>
          <c:showBubbleSize val="0"/>
        </c:dLbls>
        <c:gapWidth val="70"/>
        <c:axId val="198922504"/>
        <c:axId val="198922112"/>
      </c:barChart>
      <c:valAx>
        <c:axId val="198922112"/>
        <c:scaling>
          <c:orientation val="minMax"/>
          <c:max val="0.85000000000000009"/>
          <c:min val="0"/>
        </c:scaling>
        <c:delete val="1"/>
        <c:axPos val="t"/>
        <c:numFmt formatCode="0%" sourceLinked="1"/>
        <c:majorTickMark val="out"/>
        <c:minorTickMark val="none"/>
        <c:tickLblPos val="nextTo"/>
        <c:crossAx val="198922504"/>
        <c:crosses val="autoZero"/>
        <c:crossBetween val="between"/>
      </c:valAx>
      <c:catAx>
        <c:axId val="198922504"/>
        <c:scaling>
          <c:orientation val="maxMin"/>
        </c:scaling>
        <c:delete val="1"/>
        <c:axPos val="l"/>
        <c:numFmt formatCode="General" sourceLinked="1"/>
        <c:majorTickMark val="out"/>
        <c:minorTickMark val="none"/>
        <c:tickLblPos val="nextTo"/>
        <c:crossAx val="198922112"/>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4837214670658E-2"/>
          <c:y val="0"/>
          <c:w val="0.94505180663960986"/>
          <c:h val="1"/>
        </c:manualLayout>
      </c:layout>
      <c:barChart>
        <c:barDir val="bar"/>
        <c:grouping val="clustered"/>
        <c:varyColors val="0"/>
        <c:ser>
          <c:idx val="0"/>
          <c:order val="0"/>
          <c:tx>
            <c:strRef>
              <c:f>Feuil1!$B$1</c:f>
              <c:strCache>
                <c:ptCount val="1"/>
              </c:strCache>
            </c:strRef>
          </c:tx>
          <c:spPr>
            <a:solidFill>
              <a:srgbClr val="A50021"/>
            </a:solidFill>
            <a:ln w="9525">
              <a:noFill/>
            </a:ln>
            <a:effectLst>
              <a:softEdge rad="12700"/>
            </a:effectLst>
          </c:spPr>
          <c:invertIfNegative val="0"/>
          <c:dPt>
            <c:idx val="0"/>
            <c:invertIfNegative val="0"/>
            <c:bubble3D val="0"/>
            <c:extLst>
              <c:ext xmlns:c16="http://schemas.microsoft.com/office/drawing/2014/chart" uri="{C3380CC4-5D6E-409C-BE32-E72D297353CC}">
                <c16:uniqueId val="{00000000-F94F-457B-8FA5-182C19DBF61F}"/>
              </c:ext>
            </c:extLst>
          </c:dPt>
          <c:dPt>
            <c:idx val="1"/>
            <c:invertIfNegative val="0"/>
            <c:bubble3D val="0"/>
            <c:extLst>
              <c:ext xmlns:c16="http://schemas.microsoft.com/office/drawing/2014/chart" uri="{C3380CC4-5D6E-409C-BE32-E72D297353CC}">
                <c16:uniqueId val="{00000001-F94F-457B-8FA5-182C19DBF61F}"/>
              </c:ext>
            </c:extLst>
          </c:dPt>
          <c:dPt>
            <c:idx val="2"/>
            <c:invertIfNegative val="0"/>
            <c:bubble3D val="0"/>
            <c:extLst>
              <c:ext xmlns:c16="http://schemas.microsoft.com/office/drawing/2014/chart" uri="{C3380CC4-5D6E-409C-BE32-E72D297353CC}">
                <c16:uniqueId val="{00000002-F94F-457B-8FA5-182C19DBF61F}"/>
              </c:ext>
            </c:extLst>
          </c:dPt>
          <c:dPt>
            <c:idx val="3"/>
            <c:invertIfNegative val="0"/>
            <c:bubble3D val="0"/>
            <c:extLst>
              <c:ext xmlns:c16="http://schemas.microsoft.com/office/drawing/2014/chart" uri="{C3380CC4-5D6E-409C-BE32-E72D297353CC}">
                <c16:uniqueId val="{00000003-F94F-457B-8FA5-182C19DBF61F}"/>
              </c:ext>
            </c:extLst>
          </c:dPt>
          <c:dPt>
            <c:idx val="4"/>
            <c:invertIfNegative val="0"/>
            <c:bubble3D val="0"/>
            <c:extLst>
              <c:ext xmlns:c16="http://schemas.microsoft.com/office/drawing/2014/chart" uri="{C3380CC4-5D6E-409C-BE32-E72D297353CC}">
                <c16:uniqueId val="{00000004-F94F-457B-8FA5-182C19DBF61F}"/>
              </c:ext>
            </c:extLst>
          </c:dPt>
          <c:dLbls>
            <c:spPr>
              <a:noFill/>
              <a:ln>
                <a:noFill/>
              </a:ln>
              <a:effectLst/>
            </c:spPr>
            <c:txPr>
              <a:bodyPr wrap="square" lIns="38100" tIns="19050" rIns="38100" bIns="19050" anchor="ctr">
                <a:spAutoFit/>
              </a:bodyPr>
              <a:lstStyle/>
              <a:p>
                <a:pPr>
                  <a:defRPr sz="1000" b="1">
                    <a:solidFill>
                      <a:schemeClr val="bg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Feuil1!$A$2:$A$6</c:f>
              <c:numCache>
                <c:formatCode>General</c:formatCode>
                <c:ptCount val="5"/>
                <c:pt idx="0">
                  <c:v>57</c:v>
                </c:pt>
                <c:pt idx="1">
                  <c:v>60</c:v>
                </c:pt>
                <c:pt idx="2">
                  <c:v>31</c:v>
                </c:pt>
                <c:pt idx="3">
                  <c:v>49</c:v>
                </c:pt>
                <c:pt idx="4">
                  <c:v>60</c:v>
                </c:pt>
              </c:numCache>
            </c:numRef>
          </c:cat>
          <c:val>
            <c:numRef>
              <c:f>Feuil1!$B$2:$B$6</c:f>
              <c:numCache>
                <c:formatCode>0%</c:formatCode>
                <c:ptCount val="5"/>
                <c:pt idx="0">
                  <c:v>0.46</c:v>
                </c:pt>
                <c:pt idx="1">
                  <c:v>0.54</c:v>
                </c:pt>
                <c:pt idx="2">
                  <c:v>0.16</c:v>
                </c:pt>
                <c:pt idx="3">
                  <c:v>0.54</c:v>
                </c:pt>
                <c:pt idx="4">
                  <c:v>0.34</c:v>
                </c:pt>
              </c:numCache>
            </c:numRef>
          </c:val>
          <c:extLst>
            <c:ext xmlns:c16="http://schemas.microsoft.com/office/drawing/2014/chart" uri="{C3380CC4-5D6E-409C-BE32-E72D297353CC}">
              <c16:uniqueId val="{00000005-F94F-457B-8FA5-182C19DBF61F}"/>
            </c:ext>
          </c:extLst>
        </c:ser>
        <c:dLbls>
          <c:showLegendKey val="0"/>
          <c:showVal val="0"/>
          <c:showCatName val="0"/>
          <c:showSerName val="0"/>
          <c:showPercent val="0"/>
          <c:showBubbleSize val="0"/>
        </c:dLbls>
        <c:gapWidth val="70"/>
        <c:axId val="199234232"/>
        <c:axId val="199233840"/>
      </c:barChart>
      <c:valAx>
        <c:axId val="199233840"/>
        <c:scaling>
          <c:orientation val="minMax"/>
          <c:max val="0.85000000000000009"/>
          <c:min val="0"/>
        </c:scaling>
        <c:delete val="1"/>
        <c:axPos val="t"/>
        <c:numFmt formatCode="0%" sourceLinked="1"/>
        <c:majorTickMark val="out"/>
        <c:minorTickMark val="none"/>
        <c:tickLblPos val="nextTo"/>
        <c:crossAx val="199234232"/>
        <c:crosses val="autoZero"/>
        <c:crossBetween val="between"/>
      </c:valAx>
      <c:catAx>
        <c:axId val="199234232"/>
        <c:scaling>
          <c:orientation val="maxMin"/>
        </c:scaling>
        <c:delete val="1"/>
        <c:axPos val="l"/>
        <c:numFmt formatCode="General" sourceLinked="1"/>
        <c:majorTickMark val="out"/>
        <c:minorTickMark val="none"/>
        <c:tickLblPos val="nextTo"/>
        <c:crossAx val="199233840"/>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92501833290416E-2"/>
          <c:y val="0.15995213765429009"/>
          <c:w val="0.97733775697463221"/>
          <c:h val="0.45384908195592599"/>
        </c:manualLayout>
      </c:layout>
      <c:lineChart>
        <c:grouping val="standard"/>
        <c:varyColors val="0"/>
        <c:ser>
          <c:idx val="1"/>
          <c:order val="0"/>
          <c:tx>
            <c:strRef>
              <c:f>Sheet1!$A$2</c:f>
              <c:strCache>
                <c:ptCount val="1"/>
                <c:pt idx="0">
                  <c:v>Dirigeants</c:v>
                </c:pt>
              </c:strCache>
            </c:strRef>
          </c:tx>
          <c:spPr>
            <a:ln w="38100">
              <a:solidFill>
                <a:srgbClr val="A50021"/>
              </a:solidFill>
            </a:ln>
          </c:spPr>
          <c:marker>
            <c:symbol val="square"/>
            <c:size val="5"/>
            <c:spPr>
              <a:solidFill>
                <a:srgbClr val="A50021"/>
              </a:solidFill>
              <a:ln>
                <a:solidFill>
                  <a:srgbClr val="A50021"/>
                </a:solidFill>
              </a:ln>
            </c:spPr>
          </c:marker>
          <c:dLbls>
            <c:spPr>
              <a:noFill/>
              <a:ln>
                <a:noFill/>
              </a:ln>
              <a:effectLst/>
            </c:spPr>
            <c:txPr>
              <a:bodyPr wrap="square" lIns="38100" tIns="19050" rIns="38100" bIns="19050" anchor="ctr">
                <a:spAutoFit/>
              </a:bodyPr>
              <a:lstStyle/>
              <a:p>
                <a:pPr>
                  <a:defRPr sz="1400">
                    <a:solidFill>
                      <a:srgbClr val="A50021"/>
                    </a:solidFill>
                    <a:latin typeface="+mn-lt"/>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2018</c:v>
                </c:pt>
                <c:pt idx="1">
                  <c:v>2019</c:v>
                </c:pt>
                <c:pt idx="2">
                  <c:v>2020</c:v>
                </c:pt>
              </c:numCache>
            </c:numRef>
          </c:cat>
          <c:val>
            <c:numRef>
              <c:f>Sheet1!$B$2:$D$2</c:f>
              <c:numCache>
                <c:formatCode>General</c:formatCode>
                <c:ptCount val="3"/>
                <c:pt idx="0">
                  <c:v>66</c:v>
                </c:pt>
                <c:pt idx="1">
                  <c:v>64</c:v>
                </c:pt>
                <c:pt idx="2">
                  <c:v>61</c:v>
                </c:pt>
              </c:numCache>
            </c:numRef>
          </c:val>
          <c:smooth val="1"/>
          <c:extLst>
            <c:ext xmlns:c16="http://schemas.microsoft.com/office/drawing/2014/chart" uri="{C3380CC4-5D6E-409C-BE32-E72D297353CC}">
              <c16:uniqueId val="{00000000-60A0-4DDC-8F34-66E6CCFA9C86}"/>
            </c:ext>
          </c:extLst>
        </c:ser>
        <c:dLbls>
          <c:showLegendKey val="0"/>
          <c:showVal val="0"/>
          <c:showCatName val="0"/>
          <c:showSerName val="0"/>
          <c:showPercent val="0"/>
          <c:showBubbleSize val="0"/>
        </c:dLbls>
        <c:marker val="1"/>
        <c:smooth val="0"/>
        <c:axId val="195237672"/>
        <c:axId val="195238064"/>
      </c:lineChart>
      <c:catAx>
        <c:axId val="195237672"/>
        <c:scaling>
          <c:orientation val="minMax"/>
        </c:scaling>
        <c:delete val="0"/>
        <c:axPos val="b"/>
        <c:numFmt formatCode="General" sourceLinked="1"/>
        <c:majorTickMark val="out"/>
        <c:minorTickMark val="none"/>
        <c:tickLblPos val="nextTo"/>
        <c:spPr>
          <a:ln w="3399">
            <a:noFill/>
            <a:prstDash val="solid"/>
          </a:ln>
        </c:spPr>
        <c:txPr>
          <a:bodyPr rot="0" vert="horz"/>
          <a:lstStyle/>
          <a:p>
            <a:pPr>
              <a:defRPr sz="1000" b="0" i="0" u="none" strike="noStrike" baseline="0">
                <a:solidFill>
                  <a:schemeClr val="tx1"/>
                </a:solidFill>
                <a:latin typeface="+mn-lt"/>
                <a:ea typeface="Trebuchet MS"/>
                <a:cs typeface="Trebuchet MS"/>
              </a:defRPr>
            </a:pPr>
            <a:endParaRPr lang="fr-FR"/>
          </a:p>
        </c:txPr>
        <c:crossAx val="195238064"/>
        <c:crossesAt val="0"/>
        <c:auto val="1"/>
        <c:lblAlgn val="ctr"/>
        <c:lblOffset val="100"/>
        <c:tickLblSkip val="1"/>
        <c:tickMarkSkip val="1"/>
        <c:noMultiLvlLbl val="0"/>
      </c:catAx>
      <c:valAx>
        <c:axId val="195238064"/>
        <c:scaling>
          <c:orientation val="minMax"/>
        </c:scaling>
        <c:delete val="1"/>
        <c:axPos val="l"/>
        <c:numFmt formatCode="General" sourceLinked="1"/>
        <c:majorTickMark val="out"/>
        <c:minorTickMark val="none"/>
        <c:tickLblPos val="nextTo"/>
        <c:crossAx val="195237672"/>
        <c:crosses val="autoZero"/>
        <c:crossBetween val="between"/>
      </c:valAx>
      <c:spPr>
        <a:noFill/>
        <a:ln w="25466">
          <a:noFill/>
        </a:ln>
      </c:spPr>
    </c:plotArea>
    <c:plotVisOnly val="1"/>
    <c:dispBlanksAs val="gap"/>
    <c:showDLblsOverMax val="0"/>
  </c:chart>
  <c:spPr>
    <a:noFill/>
    <a:ln>
      <a:noFill/>
    </a:ln>
  </c:spPr>
  <c:txPr>
    <a:bodyPr/>
    <a:lstStyle/>
    <a:p>
      <a:pPr>
        <a:defRPr sz="1926" b="1" i="0" u="none" strike="noStrike" baseline="0">
          <a:solidFill>
            <a:schemeClr val="tx1"/>
          </a:solidFill>
          <a:latin typeface="Verdana"/>
          <a:ea typeface="Verdana"/>
          <a:cs typeface="Verdana"/>
        </a:defRPr>
      </a:pPr>
      <a:endParaRPr lang="fr-F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92501833290416E-2"/>
          <c:y val="0.15995213765429009"/>
          <c:w val="0.97733775697463221"/>
          <c:h val="0.45384908195592599"/>
        </c:manualLayout>
      </c:layout>
      <c:lineChart>
        <c:grouping val="standard"/>
        <c:varyColors val="0"/>
        <c:ser>
          <c:idx val="1"/>
          <c:order val="0"/>
          <c:tx>
            <c:strRef>
              <c:f>Sheet1!$A$2</c:f>
              <c:strCache>
                <c:ptCount val="1"/>
                <c:pt idx="0">
                  <c:v>Dirigeants</c:v>
                </c:pt>
              </c:strCache>
            </c:strRef>
          </c:tx>
          <c:spPr>
            <a:ln w="38100">
              <a:solidFill>
                <a:srgbClr val="A50021"/>
              </a:solidFill>
            </a:ln>
          </c:spPr>
          <c:marker>
            <c:symbol val="square"/>
            <c:size val="5"/>
            <c:spPr>
              <a:solidFill>
                <a:srgbClr val="A50021"/>
              </a:solidFill>
              <a:ln>
                <a:solidFill>
                  <a:srgbClr val="A50021"/>
                </a:solidFill>
              </a:ln>
            </c:spPr>
          </c:marker>
          <c:dLbls>
            <c:spPr>
              <a:noFill/>
              <a:ln>
                <a:noFill/>
              </a:ln>
              <a:effectLst/>
            </c:spPr>
            <c:txPr>
              <a:bodyPr wrap="square" lIns="38100" tIns="19050" rIns="38100" bIns="19050" anchor="ctr">
                <a:spAutoFit/>
              </a:bodyPr>
              <a:lstStyle/>
              <a:p>
                <a:pPr>
                  <a:defRPr sz="1400">
                    <a:solidFill>
                      <a:srgbClr val="A50021"/>
                    </a:solidFill>
                    <a:latin typeface="+mn-lt"/>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2018</c:v>
                </c:pt>
                <c:pt idx="1">
                  <c:v>2019</c:v>
                </c:pt>
                <c:pt idx="2">
                  <c:v>2020</c:v>
                </c:pt>
              </c:numCache>
            </c:numRef>
          </c:cat>
          <c:val>
            <c:numRef>
              <c:f>Sheet1!$B$2:$D$2</c:f>
              <c:numCache>
                <c:formatCode>General</c:formatCode>
                <c:ptCount val="3"/>
                <c:pt idx="0">
                  <c:v>55</c:v>
                </c:pt>
                <c:pt idx="1">
                  <c:v>52</c:v>
                </c:pt>
                <c:pt idx="2">
                  <c:v>50</c:v>
                </c:pt>
              </c:numCache>
            </c:numRef>
          </c:val>
          <c:smooth val="1"/>
          <c:extLst>
            <c:ext xmlns:c16="http://schemas.microsoft.com/office/drawing/2014/chart" uri="{C3380CC4-5D6E-409C-BE32-E72D297353CC}">
              <c16:uniqueId val="{00000000-5298-48A3-A564-2EDFFD95416E}"/>
            </c:ext>
          </c:extLst>
        </c:ser>
        <c:dLbls>
          <c:showLegendKey val="0"/>
          <c:showVal val="0"/>
          <c:showCatName val="0"/>
          <c:showSerName val="0"/>
          <c:showPercent val="0"/>
          <c:showBubbleSize val="0"/>
        </c:dLbls>
        <c:marker val="1"/>
        <c:smooth val="0"/>
        <c:axId val="195237672"/>
        <c:axId val="195238064"/>
      </c:lineChart>
      <c:catAx>
        <c:axId val="195237672"/>
        <c:scaling>
          <c:orientation val="minMax"/>
        </c:scaling>
        <c:delete val="0"/>
        <c:axPos val="b"/>
        <c:numFmt formatCode="General" sourceLinked="1"/>
        <c:majorTickMark val="out"/>
        <c:minorTickMark val="none"/>
        <c:tickLblPos val="nextTo"/>
        <c:spPr>
          <a:ln w="3399">
            <a:noFill/>
            <a:prstDash val="solid"/>
          </a:ln>
        </c:spPr>
        <c:txPr>
          <a:bodyPr rot="0" vert="horz"/>
          <a:lstStyle/>
          <a:p>
            <a:pPr>
              <a:defRPr sz="1000" b="0" i="0" u="none" strike="noStrike" baseline="0">
                <a:solidFill>
                  <a:schemeClr val="tx1"/>
                </a:solidFill>
                <a:latin typeface="+mn-lt"/>
                <a:ea typeface="Trebuchet MS"/>
                <a:cs typeface="Trebuchet MS"/>
              </a:defRPr>
            </a:pPr>
            <a:endParaRPr lang="fr-FR"/>
          </a:p>
        </c:txPr>
        <c:crossAx val="195238064"/>
        <c:crossesAt val="0"/>
        <c:auto val="1"/>
        <c:lblAlgn val="ctr"/>
        <c:lblOffset val="100"/>
        <c:tickLblSkip val="1"/>
        <c:tickMarkSkip val="1"/>
        <c:noMultiLvlLbl val="0"/>
      </c:catAx>
      <c:valAx>
        <c:axId val="195238064"/>
        <c:scaling>
          <c:orientation val="minMax"/>
        </c:scaling>
        <c:delete val="1"/>
        <c:axPos val="l"/>
        <c:numFmt formatCode="General" sourceLinked="1"/>
        <c:majorTickMark val="out"/>
        <c:minorTickMark val="none"/>
        <c:tickLblPos val="nextTo"/>
        <c:crossAx val="195237672"/>
        <c:crosses val="autoZero"/>
        <c:crossBetween val="between"/>
      </c:valAx>
      <c:spPr>
        <a:noFill/>
        <a:ln w="25466">
          <a:noFill/>
        </a:ln>
      </c:spPr>
    </c:plotArea>
    <c:plotVisOnly val="1"/>
    <c:dispBlanksAs val="gap"/>
    <c:showDLblsOverMax val="0"/>
  </c:chart>
  <c:spPr>
    <a:noFill/>
    <a:ln>
      <a:noFill/>
    </a:ln>
  </c:spPr>
  <c:txPr>
    <a:bodyPr/>
    <a:lstStyle/>
    <a:p>
      <a:pPr>
        <a:defRPr sz="1926" b="1" i="0" u="none" strike="noStrike" baseline="0">
          <a:solidFill>
            <a:schemeClr val="tx1"/>
          </a:solidFill>
          <a:latin typeface="Verdana"/>
          <a:ea typeface="Verdana"/>
          <a:cs typeface="Verdana"/>
        </a:defRPr>
      </a:pPr>
      <a:endParaRPr lang="fr-F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92501833290416E-2"/>
          <c:y val="0.15995213765429009"/>
          <c:w val="0.97733775697463221"/>
          <c:h val="0.45384908195592599"/>
        </c:manualLayout>
      </c:layout>
      <c:lineChart>
        <c:grouping val="standard"/>
        <c:varyColors val="0"/>
        <c:ser>
          <c:idx val="1"/>
          <c:order val="0"/>
          <c:tx>
            <c:strRef>
              <c:f>Sheet1!$A$2</c:f>
              <c:strCache>
                <c:ptCount val="1"/>
                <c:pt idx="0">
                  <c:v>Dirigeants</c:v>
                </c:pt>
              </c:strCache>
            </c:strRef>
          </c:tx>
          <c:spPr>
            <a:ln w="38100">
              <a:solidFill>
                <a:srgbClr val="A50021"/>
              </a:solidFill>
            </a:ln>
          </c:spPr>
          <c:marker>
            <c:symbol val="square"/>
            <c:size val="5"/>
            <c:spPr>
              <a:solidFill>
                <a:srgbClr val="A50021"/>
              </a:solidFill>
              <a:ln>
                <a:solidFill>
                  <a:srgbClr val="A50021"/>
                </a:solidFill>
              </a:ln>
            </c:spPr>
          </c:marker>
          <c:dLbls>
            <c:spPr>
              <a:noFill/>
              <a:ln>
                <a:noFill/>
              </a:ln>
              <a:effectLst/>
            </c:spPr>
            <c:txPr>
              <a:bodyPr wrap="square" lIns="38100" tIns="19050" rIns="38100" bIns="19050" anchor="ctr">
                <a:spAutoFit/>
              </a:bodyPr>
              <a:lstStyle/>
              <a:p>
                <a:pPr>
                  <a:defRPr sz="1400">
                    <a:solidFill>
                      <a:srgbClr val="A50021"/>
                    </a:solidFill>
                    <a:latin typeface="+mn-lt"/>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2018</c:v>
                </c:pt>
                <c:pt idx="1">
                  <c:v>2019</c:v>
                </c:pt>
                <c:pt idx="2">
                  <c:v>2020</c:v>
                </c:pt>
              </c:numCache>
            </c:numRef>
          </c:cat>
          <c:val>
            <c:numRef>
              <c:f>Sheet1!$B$2:$D$2</c:f>
              <c:numCache>
                <c:formatCode>General</c:formatCode>
                <c:ptCount val="3"/>
                <c:pt idx="0">
                  <c:v>21</c:v>
                </c:pt>
                <c:pt idx="1">
                  <c:v>31</c:v>
                </c:pt>
                <c:pt idx="2">
                  <c:v>16</c:v>
                </c:pt>
              </c:numCache>
            </c:numRef>
          </c:val>
          <c:smooth val="1"/>
          <c:extLst>
            <c:ext xmlns:c16="http://schemas.microsoft.com/office/drawing/2014/chart" uri="{C3380CC4-5D6E-409C-BE32-E72D297353CC}">
              <c16:uniqueId val="{00000000-1105-471F-81A0-1165CDAF2D32}"/>
            </c:ext>
          </c:extLst>
        </c:ser>
        <c:dLbls>
          <c:showLegendKey val="0"/>
          <c:showVal val="0"/>
          <c:showCatName val="0"/>
          <c:showSerName val="0"/>
          <c:showPercent val="0"/>
          <c:showBubbleSize val="0"/>
        </c:dLbls>
        <c:marker val="1"/>
        <c:smooth val="0"/>
        <c:axId val="195237672"/>
        <c:axId val="195238064"/>
      </c:lineChart>
      <c:catAx>
        <c:axId val="195237672"/>
        <c:scaling>
          <c:orientation val="minMax"/>
        </c:scaling>
        <c:delete val="0"/>
        <c:axPos val="b"/>
        <c:numFmt formatCode="General" sourceLinked="1"/>
        <c:majorTickMark val="out"/>
        <c:minorTickMark val="none"/>
        <c:tickLblPos val="nextTo"/>
        <c:spPr>
          <a:ln w="3399">
            <a:noFill/>
            <a:prstDash val="solid"/>
          </a:ln>
        </c:spPr>
        <c:txPr>
          <a:bodyPr rot="0" vert="horz"/>
          <a:lstStyle/>
          <a:p>
            <a:pPr>
              <a:defRPr sz="1000" b="0" i="0" u="none" strike="noStrike" baseline="0">
                <a:solidFill>
                  <a:schemeClr val="tx1"/>
                </a:solidFill>
                <a:latin typeface="+mn-lt"/>
                <a:ea typeface="Trebuchet MS"/>
                <a:cs typeface="Trebuchet MS"/>
              </a:defRPr>
            </a:pPr>
            <a:endParaRPr lang="fr-FR"/>
          </a:p>
        </c:txPr>
        <c:crossAx val="195238064"/>
        <c:crossesAt val="0"/>
        <c:auto val="1"/>
        <c:lblAlgn val="ctr"/>
        <c:lblOffset val="100"/>
        <c:tickLblSkip val="1"/>
        <c:tickMarkSkip val="1"/>
        <c:noMultiLvlLbl val="0"/>
      </c:catAx>
      <c:valAx>
        <c:axId val="195238064"/>
        <c:scaling>
          <c:orientation val="minMax"/>
        </c:scaling>
        <c:delete val="1"/>
        <c:axPos val="l"/>
        <c:numFmt formatCode="General" sourceLinked="1"/>
        <c:majorTickMark val="out"/>
        <c:minorTickMark val="none"/>
        <c:tickLblPos val="nextTo"/>
        <c:crossAx val="195237672"/>
        <c:crosses val="autoZero"/>
        <c:crossBetween val="between"/>
      </c:valAx>
      <c:spPr>
        <a:noFill/>
        <a:ln w="25466">
          <a:noFill/>
        </a:ln>
      </c:spPr>
    </c:plotArea>
    <c:plotVisOnly val="1"/>
    <c:dispBlanksAs val="gap"/>
    <c:showDLblsOverMax val="0"/>
  </c:chart>
  <c:spPr>
    <a:noFill/>
    <a:ln>
      <a:noFill/>
    </a:ln>
  </c:spPr>
  <c:txPr>
    <a:bodyPr/>
    <a:lstStyle/>
    <a:p>
      <a:pPr>
        <a:defRPr sz="1926" b="1" i="0" u="none" strike="noStrike" baseline="0">
          <a:solidFill>
            <a:schemeClr val="tx1"/>
          </a:solidFill>
          <a:latin typeface="Verdana"/>
          <a:ea typeface="Verdana"/>
          <a:cs typeface="Verdana"/>
        </a:defRPr>
      </a:pPr>
      <a:endParaRPr lang="fr-F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092501833290416E-2"/>
          <c:y val="0.15995213765429009"/>
          <c:w val="0.97733775697463221"/>
          <c:h val="0.45384908195592599"/>
        </c:manualLayout>
      </c:layout>
      <c:lineChart>
        <c:grouping val="standard"/>
        <c:varyColors val="0"/>
        <c:ser>
          <c:idx val="1"/>
          <c:order val="0"/>
          <c:tx>
            <c:strRef>
              <c:f>Sheet1!$A$2</c:f>
              <c:strCache>
                <c:ptCount val="1"/>
                <c:pt idx="0">
                  <c:v>Dirigeants</c:v>
                </c:pt>
              </c:strCache>
            </c:strRef>
          </c:tx>
          <c:spPr>
            <a:ln w="38100">
              <a:solidFill>
                <a:srgbClr val="A50021"/>
              </a:solidFill>
            </a:ln>
          </c:spPr>
          <c:marker>
            <c:symbol val="square"/>
            <c:size val="5"/>
            <c:spPr>
              <a:solidFill>
                <a:srgbClr val="A50021"/>
              </a:solidFill>
              <a:ln>
                <a:solidFill>
                  <a:srgbClr val="A50021"/>
                </a:solidFill>
              </a:ln>
            </c:spPr>
          </c:marker>
          <c:dLbls>
            <c:spPr>
              <a:noFill/>
              <a:ln>
                <a:noFill/>
              </a:ln>
              <a:effectLst/>
            </c:spPr>
            <c:txPr>
              <a:bodyPr wrap="square" lIns="38100" tIns="19050" rIns="38100" bIns="19050" anchor="ctr">
                <a:spAutoFit/>
              </a:bodyPr>
              <a:lstStyle/>
              <a:p>
                <a:pPr>
                  <a:defRPr sz="1400">
                    <a:solidFill>
                      <a:srgbClr val="A50021"/>
                    </a:solidFill>
                    <a:latin typeface="+mn-lt"/>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2018</c:v>
                </c:pt>
                <c:pt idx="1">
                  <c:v>2019</c:v>
                </c:pt>
                <c:pt idx="2">
                  <c:v>2020</c:v>
                </c:pt>
              </c:numCache>
            </c:numRef>
          </c:cat>
          <c:val>
            <c:numRef>
              <c:f>Sheet1!$B$2:$D$2</c:f>
              <c:numCache>
                <c:formatCode>General</c:formatCode>
                <c:ptCount val="3"/>
                <c:pt idx="0">
                  <c:v>40</c:v>
                </c:pt>
                <c:pt idx="1">
                  <c:v>49</c:v>
                </c:pt>
                <c:pt idx="2">
                  <c:v>34</c:v>
                </c:pt>
              </c:numCache>
            </c:numRef>
          </c:val>
          <c:smooth val="1"/>
          <c:extLst>
            <c:ext xmlns:c16="http://schemas.microsoft.com/office/drawing/2014/chart" uri="{C3380CC4-5D6E-409C-BE32-E72D297353CC}">
              <c16:uniqueId val="{00000000-C111-4980-9BFF-168596532830}"/>
            </c:ext>
          </c:extLst>
        </c:ser>
        <c:dLbls>
          <c:showLegendKey val="0"/>
          <c:showVal val="0"/>
          <c:showCatName val="0"/>
          <c:showSerName val="0"/>
          <c:showPercent val="0"/>
          <c:showBubbleSize val="0"/>
        </c:dLbls>
        <c:marker val="1"/>
        <c:smooth val="0"/>
        <c:axId val="195237672"/>
        <c:axId val="195238064"/>
      </c:lineChart>
      <c:catAx>
        <c:axId val="195237672"/>
        <c:scaling>
          <c:orientation val="minMax"/>
        </c:scaling>
        <c:delete val="0"/>
        <c:axPos val="b"/>
        <c:numFmt formatCode="General" sourceLinked="1"/>
        <c:majorTickMark val="out"/>
        <c:minorTickMark val="none"/>
        <c:tickLblPos val="nextTo"/>
        <c:spPr>
          <a:ln w="3399">
            <a:noFill/>
            <a:prstDash val="solid"/>
          </a:ln>
        </c:spPr>
        <c:txPr>
          <a:bodyPr rot="0" vert="horz"/>
          <a:lstStyle/>
          <a:p>
            <a:pPr>
              <a:defRPr sz="1000" b="0" i="0" u="none" strike="noStrike" baseline="0">
                <a:solidFill>
                  <a:schemeClr val="tx1"/>
                </a:solidFill>
                <a:latin typeface="+mn-lt"/>
                <a:ea typeface="Trebuchet MS"/>
                <a:cs typeface="Trebuchet MS"/>
              </a:defRPr>
            </a:pPr>
            <a:endParaRPr lang="fr-FR"/>
          </a:p>
        </c:txPr>
        <c:crossAx val="195238064"/>
        <c:crossesAt val="0"/>
        <c:auto val="1"/>
        <c:lblAlgn val="ctr"/>
        <c:lblOffset val="100"/>
        <c:tickLblSkip val="1"/>
        <c:tickMarkSkip val="1"/>
        <c:noMultiLvlLbl val="0"/>
      </c:catAx>
      <c:valAx>
        <c:axId val="195238064"/>
        <c:scaling>
          <c:orientation val="minMax"/>
        </c:scaling>
        <c:delete val="1"/>
        <c:axPos val="l"/>
        <c:numFmt formatCode="General" sourceLinked="1"/>
        <c:majorTickMark val="out"/>
        <c:minorTickMark val="none"/>
        <c:tickLblPos val="nextTo"/>
        <c:crossAx val="195237672"/>
        <c:crosses val="autoZero"/>
        <c:crossBetween val="between"/>
      </c:valAx>
      <c:spPr>
        <a:noFill/>
        <a:ln w="25466">
          <a:noFill/>
        </a:ln>
      </c:spPr>
    </c:plotArea>
    <c:plotVisOnly val="1"/>
    <c:dispBlanksAs val="gap"/>
    <c:showDLblsOverMax val="0"/>
  </c:chart>
  <c:spPr>
    <a:noFill/>
    <a:ln>
      <a:noFill/>
    </a:ln>
  </c:spPr>
  <c:txPr>
    <a:bodyPr/>
    <a:lstStyle/>
    <a:p>
      <a:pPr>
        <a:defRPr sz="1926" b="1" i="0" u="none" strike="noStrike" baseline="0">
          <a:solidFill>
            <a:schemeClr val="tx1"/>
          </a:solidFill>
          <a:latin typeface="Verdana"/>
          <a:ea typeface="Verdana"/>
          <a:cs typeface="Verdana"/>
        </a:defRPr>
      </a:pPr>
      <a:endParaRPr lang="fr-F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4837214670658E-2"/>
          <c:y val="0"/>
          <c:w val="0.78127305568185945"/>
          <c:h val="0.99885800357366128"/>
        </c:manualLayout>
      </c:layout>
      <c:barChart>
        <c:barDir val="bar"/>
        <c:grouping val="clustered"/>
        <c:varyColors val="0"/>
        <c:ser>
          <c:idx val="0"/>
          <c:order val="0"/>
          <c:tx>
            <c:strRef>
              <c:f>Feuil1!$B$1</c:f>
              <c:strCache>
                <c:ptCount val="1"/>
              </c:strCache>
            </c:strRef>
          </c:tx>
          <c:spPr>
            <a:solidFill>
              <a:schemeClr val="accent5">
                <a:lumMod val="75000"/>
              </a:schemeClr>
            </a:solidFill>
            <a:ln w="9525">
              <a:noFill/>
            </a:ln>
            <a:effectLst/>
          </c:spPr>
          <c:invertIfNegative val="0"/>
          <c:dPt>
            <c:idx val="0"/>
            <c:invertIfNegative val="0"/>
            <c:bubble3D val="0"/>
            <c:spPr>
              <a:solidFill>
                <a:srgbClr val="003366"/>
              </a:solidFill>
              <a:ln w="9525">
                <a:noFill/>
              </a:ln>
              <a:effectLst/>
            </c:spPr>
            <c:extLst>
              <c:ext xmlns:c16="http://schemas.microsoft.com/office/drawing/2014/chart" uri="{C3380CC4-5D6E-409C-BE32-E72D297353CC}">
                <c16:uniqueId val="{00000001-353A-4932-80C7-1AA0F475F540}"/>
              </c:ext>
            </c:extLst>
          </c:dPt>
          <c:dPt>
            <c:idx val="1"/>
            <c:invertIfNegative val="0"/>
            <c:bubble3D val="0"/>
            <c:spPr>
              <a:solidFill>
                <a:srgbClr val="003366"/>
              </a:solidFill>
              <a:ln w="9525">
                <a:noFill/>
              </a:ln>
              <a:effectLst/>
            </c:spPr>
            <c:extLst>
              <c:ext xmlns:c16="http://schemas.microsoft.com/office/drawing/2014/chart" uri="{C3380CC4-5D6E-409C-BE32-E72D297353CC}">
                <c16:uniqueId val="{00000003-353A-4932-80C7-1AA0F475F540}"/>
              </c:ext>
            </c:extLst>
          </c:dPt>
          <c:dPt>
            <c:idx val="2"/>
            <c:invertIfNegative val="0"/>
            <c:bubble3D val="0"/>
            <c:spPr>
              <a:solidFill>
                <a:srgbClr val="A50021"/>
              </a:solidFill>
              <a:ln w="9525">
                <a:noFill/>
              </a:ln>
              <a:effectLst/>
            </c:spPr>
            <c:extLst>
              <c:ext xmlns:c16="http://schemas.microsoft.com/office/drawing/2014/chart" uri="{C3380CC4-5D6E-409C-BE32-E72D297353CC}">
                <c16:uniqueId val="{00000005-353A-4932-80C7-1AA0F475F540}"/>
              </c:ext>
            </c:extLst>
          </c:dPt>
          <c:dPt>
            <c:idx val="3"/>
            <c:invertIfNegative val="0"/>
            <c:bubble3D val="0"/>
            <c:spPr>
              <a:solidFill>
                <a:srgbClr val="A50021"/>
              </a:solidFill>
              <a:ln w="9525">
                <a:noFill/>
              </a:ln>
              <a:effectLst/>
            </c:spPr>
            <c:extLst>
              <c:ext xmlns:c16="http://schemas.microsoft.com/office/drawing/2014/chart" uri="{C3380CC4-5D6E-409C-BE32-E72D297353CC}">
                <c16:uniqueId val="{00000007-353A-4932-80C7-1AA0F475F540}"/>
              </c:ext>
            </c:extLst>
          </c:dPt>
          <c:dPt>
            <c:idx val="4"/>
            <c:invertIfNegative val="0"/>
            <c:bubble3D val="0"/>
            <c:spPr>
              <a:solidFill>
                <a:schemeClr val="tx1">
                  <a:lumMod val="50000"/>
                  <a:lumOff val="50000"/>
                </a:schemeClr>
              </a:solidFill>
              <a:ln w="9525">
                <a:noFill/>
              </a:ln>
              <a:effectLst/>
            </c:spPr>
            <c:extLst>
              <c:ext xmlns:c16="http://schemas.microsoft.com/office/drawing/2014/chart" uri="{C3380CC4-5D6E-409C-BE32-E72D297353CC}">
                <c16:uniqueId val="{00000009-353A-4932-80C7-1AA0F475F540}"/>
              </c:ext>
            </c:extLst>
          </c:dPt>
          <c:dLbls>
            <c:dLbl>
              <c:idx val="1"/>
              <c:layout>
                <c:manualLayout>
                  <c:x val="-0.13816624266132557"/>
                  <c:y val="-3.76173023003424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3A-4932-80C7-1AA0F475F540}"/>
                </c:ext>
              </c:extLst>
            </c:dLbl>
            <c:dLbl>
              <c:idx val="4"/>
              <c:layout>
                <c:manualLayout>
                  <c:x val="1.7965425715141062E-3"/>
                  <c:y val="0"/>
                </c:manualLayout>
              </c:layout>
              <c:spPr>
                <a:noFill/>
                <a:ln>
                  <a:noFill/>
                </a:ln>
                <a:effectLst/>
              </c:spPr>
              <c:txPr>
                <a:bodyPr wrap="square" lIns="38100" tIns="19050" rIns="38100" bIns="19050" anchor="ctr">
                  <a:spAutoFit/>
                </a:bodyPr>
                <a:lstStyle/>
                <a:p>
                  <a:pPr>
                    <a:defRPr sz="1400" b="1">
                      <a:solidFill>
                        <a:schemeClr val="tx1">
                          <a:lumMod val="65000"/>
                          <a:lumOff val="35000"/>
                        </a:schemeClr>
                      </a:solidFill>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53A-4932-80C7-1AA0F475F540}"/>
                </c:ext>
              </c:extLst>
            </c:dLbl>
            <c:spPr>
              <a:noFill/>
              <a:ln>
                <a:noFill/>
              </a:ln>
              <a:effectLst/>
            </c:spPr>
            <c:txPr>
              <a:bodyPr wrap="square" lIns="38100" tIns="19050" rIns="38100" bIns="19050" anchor="ctr">
                <a:spAutoFit/>
              </a:bodyPr>
              <a:lstStyle/>
              <a:p>
                <a:pPr>
                  <a:defRPr sz="14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Feuil1!$A$2:$A$6</c:f>
              <c:strCache>
                <c:ptCount val="5"/>
                <c:pt idx="0">
                  <c:v>Oui, tout à fait</c:v>
                </c:pt>
                <c:pt idx="1">
                  <c:v>Oui, plutôt</c:v>
                </c:pt>
                <c:pt idx="2">
                  <c:v>Non, plutôt pas</c:v>
                </c:pt>
                <c:pt idx="3">
                  <c:v>Non, pas du tout</c:v>
                </c:pt>
                <c:pt idx="4">
                  <c:v> Ne se prononcent pas </c:v>
                </c:pt>
              </c:strCache>
            </c:strRef>
          </c:cat>
          <c:val>
            <c:numRef>
              <c:f>Feuil1!$B$2:$B$6</c:f>
              <c:numCache>
                <c:formatCode>0%</c:formatCode>
                <c:ptCount val="5"/>
                <c:pt idx="0">
                  <c:v>0.25</c:v>
                </c:pt>
                <c:pt idx="1">
                  <c:v>0.13</c:v>
                </c:pt>
                <c:pt idx="2">
                  <c:v>0.18</c:v>
                </c:pt>
                <c:pt idx="3">
                  <c:v>0.42</c:v>
                </c:pt>
                <c:pt idx="4">
                  <c:v>0.02</c:v>
                </c:pt>
              </c:numCache>
            </c:numRef>
          </c:val>
          <c:extLst>
            <c:ext xmlns:c16="http://schemas.microsoft.com/office/drawing/2014/chart" uri="{C3380CC4-5D6E-409C-BE32-E72D297353CC}">
              <c16:uniqueId val="{00000008-353A-4932-80C7-1AA0F475F540}"/>
            </c:ext>
          </c:extLst>
        </c:ser>
        <c:dLbls>
          <c:dLblPos val="ctr"/>
          <c:showLegendKey val="0"/>
          <c:showVal val="1"/>
          <c:showCatName val="0"/>
          <c:showSerName val="0"/>
          <c:showPercent val="0"/>
          <c:showBubbleSize val="0"/>
        </c:dLbls>
        <c:gapWidth val="80"/>
        <c:axId val="281684160"/>
        <c:axId val="281683768"/>
      </c:barChart>
      <c:valAx>
        <c:axId val="281683768"/>
        <c:scaling>
          <c:orientation val="minMax"/>
          <c:max val="0.60000000000000009"/>
          <c:min val="0"/>
        </c:scaling>
        <c:delete val="1"/>
        <c:axPos val="t"/>
        <c:numFmt formatCode="0%" sourceLinked="1"/>
        <c:majorTickMark val="out"/>
        <c:minorTickMark val="none"/>
        <c:tickLblPos val="nextTo"/>
        <c:crossAx val="281684160"/>
        <c:crosses val="autoZero"/>
        <c:crossBetween val="between"/>
      </c:valAx>
      <c:catAx>
        <c:axId val="281684160"/>
        <c:scaling>
          <c:orientation val="maxMin"/>
        </c:scaling>
        <c:delete val="1"/>
        <c:axPos val="l"/>
        <c:numFmt formatCode="General" sourceLinked="1"/>
        <c:majorTickMark val="out"/>
        <c:minorTickMark val="none"/>
        <c:tickLblPos val="nextTo"/>
        <c:crossAx val="281683768"/>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4837214670658E-2"/>
          <c:y val="0"/>
          <c:w val="0.885452246296759"/>
          <c:h val="0.99885800357366128"/>
        </c:manualLayout>
      </c:layout>
      <c:barChart>
        <c:barDir val="bar"/>
        <c:grouping val="clustered"/>
        <c:varyColors val="0"/>
        <c:ser>
          <c:idx val="0"/>
          <c:order val="0"/>
          <c:tx>
            <c:strRef>
              <c:f>Feuil1!$B$1</c:f>
              <c:strCache>
                <c:ptCount val="1"/>
              </c:strCache>
            </c:strRef>
          </c:tx>
          <c:spPr>
            <a:solidFill>
              <a:schemeClr val="accent4">
                <a:lumMod val="75000"/>
              </a:schemeClr>
            </a:solidFill>
            <a:ln w="9525">
              <a:noFill/>
            </a:ln>
            <a:effectLst/>
          </c:spPr>
          <c:invertIfNegative val="0"/>
          <c:dPt>
            <c:idx val="0"/>
            <c:invertIfNegative val="0"/>
            <c:bubble3D val="0"/>
            <c:spPr>
              <a:solidFill>
                <a:srgbClr val="003366"/>
              </a:solidFill>
              <a:ln w="9525">
                <a:noFill/>
              </a:ln>
              <a:effectLst/>
            </c:spPr>
            <c:extLst>
              <c:ext xmlns:c16="http://schemas.microsoft.com/office/drawing/2014/chart" uri="{C3380CC4-5D6E-409C-BE32-E72D297353CC}">
                <c16:uniqueId val="{00000001-0B87-498C-9273-992E49BD5047}"/>
              </c:ext>
            </c:extLst>
          </c:dPt>
          <c:dPt>
            <c:idx val="1"/>
            <c:invertIfNegative val="0"/>
            <c:bubble3D val="0"/>
            <c:spPr>
              <a:solidFill>
                <a:srgbClr val="003366"/>
              </a:solidFill>
              <a:ln w="9525">
                <a:noFill/>
              </a:ln>
              <a:effectLst/>
            </c:spPr>
            <c:extLst>
              <c:ext xmlns:c16="http://schemas.microsoft.com/office/drawing/2014/chart" uri="{C3380CC4-5D6E-409C-BE32-E72D297353CC}">
                <c16:uniqueId val="{00000003-0B87-498C-9273-992E49BD5047}"/>
              </c:ext>
            </c:extLst>
          </c:dPt>
          <c:dPt>
            <c:idx val="2"/>
            <c:invertIfNegative val="0"/>
            <c:bubble3D val="0"/>
            <c:spPr>
              <a:solidFill>
                <a:srgbClr val="A50021"/>
              </a:solidFill>
              <a:ln w="9525">
                <a:noFill/>
              </a:ln>
              <a:effectLst/>
            </c:spPr>
            <c:extLst>
              <c:ext xmlns:c16="http://schemas.microsoft.com/office/drawing/2014/chart" uri="{C3380CC4-5D6E-409C-BE32-E72D297353CC}">
                <c16:uniqueId val="{00000005-0B87-498C-9273-992E49BD5047}"/>
              </c:ext>
            </c:extLst>
          </c:dPt>
          <c:dPt>
            <c:idx val="3"/>
            <c:invertIfNegative val="0"/>
            <c:bubble3D val="0"/>
            <c:spPr>
              <a:solidFill>
                <a:srgbClr val="A50021"/>
              </a:solidFill>
              <a:ln w="9525">
                <a:noFill/>
              </a:ln>
              <a:effectLst/>
            </c:spPr>
            <c:extLst>
              <c:ext xmlns:c16="http://schemas.microsoft.com/office/drawing/2014/chart" uri="{C3380CC4-5D6E-409C-BE32-E72D297353CC}">
                <c16:uniqueId val="{00000007-0B87-498C-9273-992E49BD5047}"/>
              </c:ext>
            </c:extLst>
          </c:dPt>
          <c:dPt>
            <c:idx val="4"/>
            <c:invertIfNegative val="0"/>
            <c:bubble3D val="0"/>
            <c:extLst>
              <c:ext xmlns:c16="http://schemas.microsoft.com/office/drawing/2014/chart" uri="{C3380CC4-5D6E-409C-BE32-E72D297353CC}">
                <c16:uniqueId val="{00000008-0B87-498C-9273-992E49BD5047}"/>
              </c:ext>
            </c:extLst>
          </c:dPt>
          <c:dLbls>
            <c:spPr>
              <a:noFill/>
              <a:ln>
                <a:noFill/>
              </a:ln>
              <a:effectLst/>
            </c:spPr>
            <c:txPr>
              <a:bodyPr wrap="square" lIns="38100" tIns="19050" rIns="38100" bIns="19050" anchor="ctr">
                <a:spAutoFit/>
              </a:bodyPr>
              <a:lstStyle/>
              <a:p>
                <a:pPr>
                  <a:defRPr sz="1400"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Oui, tout à fait</c:v>
                </c:pt>
                <c:pt idx="1">
                  <c:v>Oui, plutôt</c:v>
                </c:pt>
                <c:pt idx="2">
                  <c:v>Non, plutôt pas</c:v>
                </c:pt>
                <c:pt idx="3">
                  <c:v>Non, pas du tout</c:v>
                </c:pt>
              </c:strCache>
            </c:strRef>
          </c:cat>
          <c:val>
            <c:numRef>
              <c:f>Feuil1!$B$2:$B$5</c:f>
              <c:numCache>
                <c:formatCode>0%</c:formatCode>
                <c:ptCount val="4"/>
                <c:pt idx="0">
                  <c:v>0.15</c:v>
                </c:pt>
                <c:pt idx="1">
                  <c:v>0.37</c:v>
                </c:pt>
                <c:pt idx="2">
                  <c:v>0.31</c:v>
                </c:pt>
                <c:pt idx="3">
                  <c:v>0.17</c:v>
                </c:pt>
              </c:numCache>
            </c:numRef>
          </c:val>
          <c:extLst>
            <c:ext xmlns:c16="http://schemas.microsoft.com/office/drawing/2014/chart" uri="{C3380CC4-5D6E-409C-BE32-E72D297353CC}">
              <c16:uniqueId val="{00000009-0B87-498C-9273-992E49BD5047}"/>
            </c:ext>
          </c:extLst>
        </c:ser>
        <c:dLbls>
          <c:showLegendKey val="0"/>
          <c:showVal val="0"/>
          <c:showCatName val="0"/>
          <c:showSerName val="0"/>
          <c:showPercent val="0"/>
          <c:showBubbleSize val="0"/>
        </c:dLbls>
        <c:gapWidth val="80"/>
        <c:overlap val="7"/>
        <c:axId val="281685336"/>
        <c:axId val="281684944"/>
      </c:barChart>
      <c:valAx>
        <c:axId val="281684944"/>
        <c:scaling>
          <c:orientation val="maxMin"/>
          <c:max val="0.60000000000000009"/>
          <c:min val="0"/>
        </c:scaling>
        <c:delete val="1"/>
        <c:axPos val="t"/>
        <c:numFmt formatCode="0%" sourceLinked="1"/>
        <c:majorTickMark val="out"/>
        <c:minorTickMark val="none"/>
        <c:tickLblPos val="nextTo"/>
        <c:crossAx val="281685336"/>
        <c:crosses val="autoZero"/>
        <c:crossBetween val="between"/>
      </c:valAx>
      <c:catAx>
        <c:axId val="281685336"/>
        <c:scaling>
          <c:orientation val="maxMin"/>
        </c:scaling>
        <c:delete val="1"/>
        <c:axPos val="r"/>
        <c:numFmt formatCode="General" sourceLinked="1"/>
        <c:majorTickMark val="out"/>
        <c:minorTickMark val="none"/>
        <c:tickLblPos val="nextTo"/>
        <c:crossAx val="281684944"/>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3199883701544373E-3"/>
          <c:w val="1"/>
          <c:h val="0.99667993688850598"/>
        </c:manualLayout>
      </c:layout>
      <c:barChart>
        <c:barDir val="bar"/>
        <c:grouping val="stacked"/>
        <c:varyColors val="0"/>
        <c:ser>
          <c:idx val="0"/>
          <c:order val="0"/>
          <c:tx>
            <c:strRef>
              <c:f>Feuil1!$B$1</c:f>
              <c:strCache>
                <c:ptCount val="1"/>
                <c:pt idx="0">
                  <c:v>Oui</c:v>
                </c:pt>
              </c:strCache>
            </c:strRef>
          </c:tx>
          <c:spPr>
            <a:solidFill>
              <a:srgbClr val="003366"/>
            </a:solidFill>
            <a:ln w="9525">
              <a:solidFill>
                <a:schemeClr val="bg1"/>
              </a:solidFill>
            </a:ln>
            <a:effectLst>
              <a:softEdge rad="0"/>
            </a:effectLst>
          </c:spPr>
          <c:invertIfNegative val="0"/>
          <c:dPt>
            <c:idx val="0"/>
            <c:invertIfNegative val="0"/>
            <c:bubble3D val="0"/>
            <c:extLst>
              <c:ext xmlns:c16="http://schemas.microsoft.com/office/drawing/2014/chart" uri="{C3380CC4-5D6E-409C-BE32-E72D297353CC}">
                <c16:uniqueId val="{00000000-446C-4E73-888C-39410944EEFC}"/>
              </c:ext>
            </c:extLst>
          </c:dPt>
          <c:dPt>
            <c:idx val="1"/>
            <c:invertIfNegative val="0"/>
            <c:bubble3D val="0"/>
            <c:extLst>
              <c:ext xmlns:c16="http://schemas.microsoft.com/office/drawing/2014/chart" uri="{C3380CC4-5D6E-409C-BE32-E72D297353CC}">
                <c16:uniqueId val="{00000001-446C-4E73-888C-39410944EEFC}"/>
              </c:ext>
            </c:extLst>
          </c:dPt>
          <c:dLbls>
            <c:dLbl>
              <c:idx val="4"/>
              <c:layout>
                <c:manualLayout>
                  <c:x val="1.0167638428603713E-2"/>
                  <c:y val="2.79823697850337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FA-4B1C-843F-E08A2B3510B9}"/>
                </c:ext>
              </c:extLst>
            </c:dLbl>
            <c:numFmt formatCode="#,##0%;[White]#,##0%" sourceLinked="0"/>
            <c:spPr>
              <a:noFill/>
              <a:ln w="28044">
                <a:noFill/>
              </a:ln>
            </c:spPr>
            <c:txPr>
              <a:bodyPr/>
              <a:lstStyle/>
              <a:p>
                <a:pPr>
                  <a:defRPr sz="1200" b="1">
                    <a:solidFill>
                      <a:schemeClr val="bg1"/>
                    </a:solidFill>
                    <a:latin typeface="Arial" panose="020B0604020202020204" pitchFamily="34" charset="0"/>
                    <a:cs typeface="Arial" panose="020B060402020202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numCache>
            </c:numRef>
          </c:cat>
          <c:val>
            <c:numRef>
              <c:f>Feuil1!$B$2:$B$6</c:f>
              <c:numCache>
                <c:formatCode>0%</c:formatCode>
                <c:ptCount val="5"/>
                <c:pt idx="0">
                  <c:v>-0.8</c:v>
                </c:pt>
                <c:pt idx="1">
                  <c:v>-0.78</c:v>
                </c:pt>
                <c:pt idx="2">
                  <c:v>-0.63</c:v>
                </c:pt>
                <c:pt idx="3">
                  <c:v>-0.17</c:v>
                </c:pt>
                <c:pt idx="4">
                  <c:v>-0.14000000000000001</c:v>
                </c:pt>
              </c:numCache>
            </c:numRef>
          </c:val>
          <c:extLst>
            <c:ext xmlns:c16="http://schemas.microsoft.com/office/drawing/2014/chart" uri="{C3380CC4-5D6E-409C-BE32-E72D297353CC}">
              <c16:uniqueId val="{00000002-446C-4E73-888C-39410944EEFC}"/>
            </c:ext>
          </c:extLst>
        </c:ser>
        <c:ser>
          <c:idx val="1"/>
          <c:order val="1"/>
          <c:tx>
            <c:strRef>
              <c:f>Feuil1!$C$1</c:f>
              <c:strCache>
                <c:ptCount val="1"/>
                <c:pt idx="0">
                  <c:v>Non</c:v>
                </c:pt>
              </c:strCache>
            </c:strRef>
          </c:tx>
          <c:spPr>
            <a:solidFill>
              <a:srgbClr val="A50021"/>
            </a:solidFill>
            <a:ln>
              <a:solidFill>
                <a:schemeClr val="bg1"/>
              </a:solidFill>
            </a:ln>
            <a:effectLst>
              <a:softEdge rad="0"/>
            </a:effectLst>
          </c:spPr>
          <c:invertIfNegative val="0"/>
          <c:dLbls>
            <c:numFmt formatCode="#,##0%;[White]#,##0%" sourceLinked="0"/>
            <c:spPr>
              <a:noFill/>
              <a:ln>
                <a:noFill/>
              </a:ln>
              <a:effectLst/>
            </c:spPr>
            <c:txPr>
              <a:bodyPr/>
              <a:lstStyle/>
              <a:p>
                <a:pPr algn="ctr">
                  <a:defRPr lang="fr-FR" sz="1200" b="1" i="0" u="none" strike="noStrike" kern="1200" baseline="0">
                    <a:solidFill>
                      <a:schemeClr val="bg1"/>
                    </a:solidFill>
                    <a:latin typeface="+mn-lt"/>
                    <a:ea typeface="+mn-ea"/>
                    <a:cs typeface="Arial" panose="020B0604020202020204" pitchFamily="34" charset="0"/>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Feuil1!$A$2:$A$6</c:f>
              <c:numCache>
                <c:formatCode>General</c:formatCode>
                <c:ptCount val="5"/>
              </c:numCache>
            </c:numRef>
          </c:cat>
          <c:val>
            <c:numRef>
              <c:f>Feuil1!$C$2:$C$6</c:f>
              <c:numCache>
                <c:formatCode>0%</c:formatCode>
                <c:ptCount val="5"/>
                <c:pt idx="0">
                  <c:v>0.2</c:v>
                </c:pt>
                <c:pt idx="1">
                  <c:v>0.22</c:v>
                </c:pt>
                <c:pt idx="2">
                  <c:v>0.37</c:v>
                </c:pt>
                <c:pt idx="3">
                  <c:v>0.83</c:v>
                </c:pt>
                <c:pt idx="4">
                  <c:v>0.86</c:v>
                </c:pt>
              </c:numCache>
            </c:numRef>
          </c:val>
          <c:extLst>
            <c:ext xmlns:c16="http://schemas.microsoft.com/office/drawing/2014/chart" uri="{C3380CC4-5D6E-409C-BE32-E72D297353CC}">
              <c16:uniqueId val="{00000003-446C-4E73-888C-39410944EEFC}"/>
            </c:ext>
          </c:extLst>
        </c:ser>
        <c:dLbls>
          <c:showLegendKey val="0"/>
          <c:showVal val="0"/>
          <c:showCatName val="0"/>
          <c:showSerName val="0"/>
          <c:showPercent val="0"/>
          <c:showBubbleSize val="0"/>
        </c:dLbls>
        <c:gapWidth val="60"/>
        <c:overlap val="100"/>
        <c:axId val="281686904"/>
        <c:axId val="196071344"/>
      </c:barChart>
      <c:catAx>
        <c:axId val="281686904"/>
        <c:scaling>
          <c:orientation val="maxMin"/>
        </c:scaling>
        <c:delete val="1"/>
        <c:axPos val="l"/>
        <c:numFmt formatCode="General" sourceLinked="1"/>
        <c:majorTickMark val="out"/>
        <c:minorTickMark val="none"/>
        <c:tickLblPos val="low"/>
        <c:crossAx val="196071344"/>
        <c:crosses val="autoZero"/>
        <c:auto val="1"/>
        <c:lblAlgn val="ctr"/>
        <c:lblOffset val="1000"/>
        <c:noMultiLvlLbl val="0"/>
      </c:catAx>
      <c:valAx>
        <c:axId val="196071344"/>
        <c:scaling>
          <c:orientation val="minMax"/>
          <c:max val="1"/>
          <c:min val="-1"/>
        </c:scaling>
        <c:delete val="1"/>
        <c:axPos val="t"/>
        <c:numFmt formatCode="0%" sourceLinked="1"/>
        <c:majorTickMark val="out"/>
        <c:minorTickMark val="none"/>
        <c:tickLblPos val="nextTo"/>
        <c:crossAx val="281686904"/>
        <c:crosses val="autoZero"/>
        <c:crossBetween val="between"/>
      </c:valAx>
    </c:plotArea>
    <c:plotVisOnly val="1"/>
    <c:dispBlanksAs val="gap"/>
    <c:showDLblsOverMax val="0"/>
  </c:chart>
  <c:spPr>
    <a:noFill/>
    <a:ln>
      <a:noFill/>
    </a:ln>
  </c:spPr>
  <c:txPr>
    <a:bodyPr/>
    <a:lstStyle/>
    <a:p>
      <a:pPr>
        <a:defRPr sz="1802"/>
      </a:pPr>
      <a:endParaRPr lang="fr-F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46825808659018"/>
          <c:y val="1.1418866090484542E-3"/>
          <c:w val="0.55764078109321802"/>
          <c:h val="0.99885800357366095"/>
        </c:manualLayout>
      </c:layout>
      <c:barChart>
        <c:barDir val="bar"/>
        <c:grouping val="clustered"/>
        <c:varyColors val="0"/>
        <c:ser>
          <c:idx val="0"/>
          <c:order val="0"/>
          <c:tx>
            <c:strRef>
              <c:f>Feuil1!$B$1</c:f>
              <c:strCache>
                <c:ptCount val="1"/>
                <c:pt idx="0">
                  <c:v>Ensemble</c:v>
                </c:pt>
              </c:strCache>
            </c:strRef>
          </c:tx>
          <c:spPr>
            <a:solidFill>
              <a:srgbClr val="92D050"/>
            </a:solidFill>
            <a:ln>
              <a:solidFill>
                <a:schemeClr val="bg1"/>
              </a:solidFill>
            </a:ln>
            <a:effectLst>
              <a:softEdge rad="12700"/>
            </a:effectLst>
          </c:spPr>
          <c:invertIfNegative val="0"/>
          <c:dPt>
            <c:idx val="0"/>
            <c:invertIfNegative val="0"/>
            <c:bubble3D val="0"/>
            <c:spPr>
              <a:solidFill>
                <a:srgbClr val="003366"/>
              </a:solidFill>
              <a:ln>
                <a:solidFill>
                  <a:schemeClr val="bg1"/>
                </a:solidFill>
              </a:ln>
              <a:effectLst>
                <a:softEdge rad="12700"/>
              </a:effectLst>
            </c:spPr>
            <c:extLst>
              <c:ext xmlns:c16="http://schemas.microsoft.com/office/drawing/2014/chart" uri="{C3380CC4-5D6E-409C-BE32-E72D297353CC}">
                <c16:uniqueId val="{00000001-D352-4D64-AF90-9BCA994493E2}"/>
              </c:ext>
            </c:extLst>
          </c:dPt>
          <c:dPt>
            <c:idx val="1"/>
            <c:invertIfNegative val="0"/>
            <c:bubble3D val="0"/>
            <c:spPr>
              <a:solidFill>
                <a:srgbClr val="003366"/>
              </a:solidFill>
              <a:ln>
                <a:solidFill>
                  <a:schemeClr val="bg1"/>
                </a:solidFill>
              </a:ln>
              <a:effectLst>
                <a:softEdge rad="12700"/>
              </a:effectLst>
            </c:spPr>
            <c:extLst>
              <c:ext xmlns:c16="http://schemas.microsoft.com/office/drawing/2014/chart" uri="{C3380CC4-5D6E-409C-BE32-E72D297353CC}">
                <c16:uniqueId val="{00000003-D352-4D64-AF90-9BCA994493E2}"/>
              </c:ext>
            </c:extLst>
          </c:dPt>
          <c:dPt>
            <c:idx val="2"/>
            <c:invertIfNegative val="0"/>
            <c:bubble3D val="0"/>
            <c:spPr>
              <a:solidFill>
                <a:srgbClr val="003366"/>
              </a:solidFill>
              <a:ln>
                <a:noFill/>
              </a:ln>
              <a:effectLst>
                <a:softEdge rad="12700"/>
              </a:effectLst>
            </c:spPr>
            <c:extLst>
              <c:ext xmlns:c16="http://schemas.microsoft.com/office/drawing/2014/chart" uri="{C3380CC4-5D6E-409C-BE32-E72D297353CC}">
                <c16:uniqueId val="{00000005-D352-4D64-AF90-9BCA994493E2}"/>
              </c:ext>
            </c:extLst>
          </c:dPt>
          <c:dPt>
            <c:idx val="3"/>
            <c:invertIfNegative val="0"/>
            <c:bubble3D val="0"/>
            <c:spPr>
              <a:solidFill>
                <a:schemeClr val="tx1">
                  <a:lumMod val="60000"/>
                  <a:lumOff val="40000"/>
                </a:schemeClr>
              </a:solidFill>
              <a:ln>
                <a:noFill/>
              </a:ln>
              <a:effectLst>
                <a:softEdge rad="12700"/>
              </a:effectLst>
            </c:spPr>
            <c:extLst>
              <c:ext xmlns:c16="http://schemas.microsoft.com/office/drawing/2014/chart" uri="{C3380CC4-5D6E-409C-BE32-E72D297353CC}">
                <c16:uniqueId val="{00000007-D352-4D64-AF90-9BCA994493E2}"/>
              </c:ext>
            </c:extLst>
          </c:dPt>
          <c:dLbls>
            <c:dLbl>
              <c:idx val="2"/>
              <c:spPr>
                <a:noFill/>
                <a:ln>
                  <a:noFill/>
                </a:ln>
                <a:effectLst/>
              </c:spPr>
              <c:txPr>
                <a:bodyPr wrap="square" lIns="38100" tIns="19050" rIns="38100" bIns="19050" anchor="ctr" anchorCtr="0">
                  <a:spAutoFit/>
                </a:bodyPr>
                <a:lstStyle/>
                <a:p>
                  <a:pPr algn="ctr">
                    <a:defRPr lang="en-US" sz="1200" b="0" i="0" u="none" strike="noStrike" kern="1200" baseline="0">
                      <a:solidFill>
                        <a:srgbClr val="000000"/>
                      </a:solidFill>
                      <a:latin typeface="+mn-lt"/>
                      <a:ea typeface="+mn-ea"/>
                      <a:cs typeface="Calibri" panose="020F0502020204030204"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5-D352-4D64-AF90-9BCA994493E2}"/>
                </c:ext>
              </c:extLst>
            </c:dLbl>
            <c:spPr>
              <a:noFill/>
              <a:ln>
                <a:noFill/>
              </a:ln>
              <a:effectLst/>
            </c:spPr>
            <c:txPr>
              <a:bodyPr wrap="square" lIns="38100" tIns="19050" rIns="38100" bIns="19050" anchor="ctr">
                <a:spAutoFit/>
              </a:bodyPr>
              <a:lstStyle/>
              <a:p>
                <a:pPr>
                  <a:defRPr sz="1200">
                    <a:solidFill>
                      <a:srgbClr val="000000"/>
                    </a:solidFill>
                    <a:latin typeface="+mn-lt"/>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L’accès à des profils correspondant davantage à vos besoins  </c:v>
                </c:pt>
                <c:pt idx="1">
                  <c:v>L’appui d’organismes spécialisés notamment pour l’intégration dans l’entreprise  </c:v>
                </c:pt>
                <c:pt idx="2">
                  <c:v>Des démarches administratives plus simples et facilitées  </c:v>
                </c:pt>
                <c:pt idx="3">
                  <c:v>Ne se prononcent pas  </c:v>
                </c:pt>
              </c:strCache>
            </c:strRef>
          </c:cat>
          <c:val>
            <c:numRef>
              <c:f>Feuil1!$B$2:$B$5</c:f>
              <c:numCache>
                <c:formatCode>0%</c:formatCode>
                <c:ptCount val="4"/>
                <c:pt idx="0">
                  <c:v>0.53</c:v>
                </c:pt>
                <c:pt idx="1">
                  <c:v>0.22</c:v>
                </c:pt>
                <c:pt idx="2">
                  <c:v>0.2</c:v>
                </c:pt>
                <c:pt idx="3">
                  <c:v>0.05</c:v>
                </c:pt>
              </c:numCache>
            </c:numRef>
          </c:val>
          <c:extLst>
            <c:ext xmlns:c16="http://schemas.microsoft.com/office/drawing/2014/chart" uri="{C3380CC4-5D6E-409C-BE32-E72D297353CC}">
              <c16:uniqueId val="{00000008-D352-4D64-AF90-9BCA994493E2}"/>
            </c:ext>
          </c:extLst>
        </c:ser>
        <c:dLbls>
          <c:showLegendKey val="0"/>
          <c:showVal val="0"/>
          <c:showCatName val="0"/>
          <c:showSerName val="0"/>
          <c:showPercent val="0"/>
          <c:showBubbleSize val="0"/>
        </c:dLbls>
        <c:gapWidth val="55"/>
        <c:axId val="281948160"/>
        <c:axId val="281947768"/>
      </c:barChart>
      <c:valAx>
        <c:axId val="281947768"/>
        <c:scaling>
          <c:orientation val="minMax"/>
          <c:max val="1"/>
        </c:scaling>
        <c:delete val="1"/>
        <c:axPos val="t"/>
        <c:numFmt formatCode="0%" sourceLinked="1"/>
        <c:majorTickMark val="out"/>
        <c:minorTickMark val="none"/>
        <c:tickLblPos val="nextTo"/>
        <c:crossAx val="281948160"/>
        <c:crosses val="autoZero"/>
        <c:crossBetween val="between"/>
      </c:valAx>
      <c:catAx>
        <c:axId val="281948160"/>
        <c:scaling>
          <c:orientation val="maxMin"/>
        </c:scaling>
        <c:delete val="0"/>
        <c:axPos val="l"/>
        <c:numFmt formatCode="General" sourceLinked="1"/>
        <c:majorTickMark val="out"/>
        <c:minorTickMark val="none"/>
        <c:tickLblPos val="nextTo"/>
        <c:spPr>
          <a:ln>
            <a:noFill/>
          </a:ln>
        </c:spPr>
        <c:txPr>
          <a:bodyPr/>
          <a:lstStyle/>
          <a:p>
            <a:pPr>
              <a:defRPr sz="1200">
                <a:solidFill>
                  <a:srgbClr val="000000"/>
                </a:solidFill>
                <a:latin typeface="Calibri" panose="020F0502020204030204" pitchFamily="34" charset="0"/>
                <a:cs typeface="Calibri" panose="020F0502020204030204" pitchFamily="34" charset="0"/>
              </a:defRPr>
            </a:pPr>
            <a:endParaRPr lang="fr-FR"/>
          </a:p>
        </c:txPr>
        <c:crossAx val="281947768"/>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357009829197636"/>
          <c:w val="0.97733775697463221"/>
          <c:h val="0.56941023383864209"/>
        </c:manualLayout>
      </c:layout>
      <c:lineChart>
        <c:grouping val="standard"/>
        <c:varyColors val="0"/>
        <c:ser>
          <c:idx val="1"/>
          <c:order val="0"/>
          <c:tx>
            <c:strRef>
              <c:f>Sheet1!$A$2</c:f>
              <c:strCache>
                <c:ptCount val="1"/>
                <c:pt idx="0">
                  <c:v>Dirigeants</c:v>
                </c:pt>
              </c:strCache>
            </c:strRef>
          </c:tx>
          <c:spPr>
            <a:ln w="38100">
              <a:solidFill>
                <a:srgbClr val="A50021"/>
              </a:solidFill>
            </a:ln>
          </c:spPr>
          <c:marker>
            <c:symbol val="square"/>
            <c:size val="5"/>
            <c:spPr>
              <a:solidFill>
                <a:srgbClr val="A50021"/>
              </a:solidFill>
              <a:ln>
                <a:solidFill>
                  <a:srgbClr val="A50021"/>
                </a:solidFill>
              </a:ln>
            </c:spPr>
          </c:marker>
          <c:dLbls>
            <c:spPr>
              <a:noFill/>
              <a:ln>
                <a:noFill/>
              </a:ln>
              <a:effectLst/>
            </c:spPr>
            <c:txPr>
              <a:bodyPr wrap="square" lIns="38100" tIns="19050" rIns="38100" bIns="19050" anchor="ctr">
                <a:spAutoFit/>
              </a:bodyPr>
              <a:lstStyle/>
              <a:p>
                <a:pPr>
                  <a:defRPr sz="1400">
                    <a:solidFill>
                      <a:srgbClr val="A50021"/>
                    </a:solidFill>
                    <a:latin typeface="+mn-lt"/>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2018</c:v>
                </c:pt>
                <c:pt idx="1">
                  <c:v>2019</c:v>
                </c:pt>
                <c:pt idx="2">
                  <c:v>2020</c:v>
                </c:pt>
              </c:numCache>
            </c:numRef>
          </c:cat>
          <c:val>
            <c:numRef>
              <c:f>Sheet1!$B$2:$D$2</c:f>
              <c:numCache>
                <c:formatCode>General</c:formatCode>
                <c:ptCount val="3"/>
                <c:pt idx="0">
                  <c:v>63</c:v>
                </c:pt>
                <c:pt idx="1">
                  <c:v>71</c:v>
                </c:pt>
                <c:pt idx="2">
                  <c:v>62</c:v>
                </c:pt>
              </c:numCache>
            </c:numRef>
          </c:val>
          <c:smooth val="1"/>
          <c:extLst>
            <c:ext xmlns:c16="http://schemas.microsoft.com/office/drawing/2014/chart" uri="{C3380CC4-5D6E-409C-BE32-E72D297353CC}">
              <c16:uniqueId val="{00000000-8043-4F92-A73B-3AA28D06E0AE}"/>
            </c:ext>
          </c:extLst>
        </c:ser>
        <c:dLbls>
          <c:showLegendKey val="0"/>
          <c:showVal val="0"/>
          <c:showCatName val="0"/>
          <c:showSerName val="0"/>
          <c:showPercent val="0"/>
          <c:showBubbleSize val="0"/>
        </c:dLbls>
        <c:marker val="1"/>
        <c:smooth val="0"/>
        <c:axId val="195237672"/>
        <c:axId val="195238064"/>
      </c:lineChart>
      <c:catAx>
        <c:axId val="195237672"/>
        <c:scaling>
          <c:orientation val="minMax"/>
        </c:scaling>
        <c:delete val="0"/>
        <c:axPos val="b"/>
        <c:numFmt formatCode="General" sourceLinked="1"/>
        <c:majorTickMark val="out"/>
        <c:minorTickMark val="none"/>
        <c:tickLblPos val="nextTo"/>
        <c:spPr>
          <a:ln w="3399">
            <a:noFill/>
            <a:prstDash val="solid"/>
          </a:ln>
        </c:spPr>
        <c:txPr>
          <a:bodyPr rot="0" vert="horz"/>
          <a:lstStyle/>
          <a:p>
            <a:pPr>
              <a:defRPr sz="1000" b="0" i="0" u="none" strike="noStrike" baseline="0">
                <a:solidFill>
                  <a:schemeClr val="tx1"/>
                </a:solidFill>
                <a:latin typeface="+mn-lt"/>
                <a:ea typeface="Trebuchet MS"/>
                <a:cs typeface="Trebuchet MS"/>
              </a:defRPr>
            </a:pPr>
            <a:endParaRPr lang="fr-FR"/>
          </a:p>
        </c:txPr>
        <c:crossAx val="195238064"/>
        <c:crossesAt val="0"/>
        <c:auto val="1"/>
        <c:lblAlgn val="ctr"/>
        <c:lblOffset val="100"/>
        <c:tickLblSkip val="1"/>
        <c:tickMarkSkip val="1"/>
        <c:noMultiLvlLbl val="0"/>
      </c:catAx>
      <c:valAx>
        <c:axId val="195238064"/>
        <c:scaling>
          <c:orientation val="minMax"/>
        </c:scaling>
        <c:delete val="1"/>
        <c:axPos val="l"/>
        <c:numFmt formatCode="General" sourceLinked="1"/>
        <c:majorTickMark val="out"/>
        <c:minorTickMark val="none"/>
        <c:tickLblPos val="nextTo"/>
        <c:crossAx val="195237672"/>
        <c:crosses val="autoZero"/>
        <c:crossBetween val="between"/>
      </c:valAx>
      <c:spPr>
        <a:noFill/>
        <a:ln w="25466">
          <a:noFill/>
        </a:ln>
      </c:spPr>
    </c:plotArea>
    <c:plotVisOnly val="1"/>
    <c:dispBlanksAs val="gap"/>
    <c:showDLblsOverMax val="0"/>
  </c:chart>
  <c:spPr>
    <a:noFill/>
    <a:ln>
      <a:noFill/>
    </a:ln>
  </c:spPr>
  <c:txPr>
    <a:bodyPr/>
    <a:lstStyle/>
    <a:p>
      <a:pPr>
        <a:defRPr sz="1926" b="1" i="0" u="none" strike="noStrike" baseline="0">
          <a:solidFill>
            <a:schemeClr val="tx1"/>
          </a:solidFill>
          <a:latin typeface="Verdana"/>
          <a:ea typeface="Verdana"/>
          <a:cs typeface="Verdana"/>
        </a:defRPr>
      </a:pPr>
      <a:endParaRPr lang="fr-F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18428820225176"/>
          <c:y val="7.8822461462192406E-2"/>
          <c:w val="0.59245153430414621"/>
          <c:h val="0.89990662196230797"/>
        </c:manualLayout>
      </c:layout>
      <c:barChart>
        <c:barDir val="bar"/>
        <c:grouping val="clustered"/>
        <c:varyColors val="0"/>
        <c:ser>
          <c:idx val="0"/>
          <c:order val="0"/>
          <c:tx>
            <c:strRef>
              <c:f>Feuil1!$B$1</c:f>
              <c:strCache>
                <c:ptCount val="1"/>
                <c:pt idx="0">
                  <c:v>gfg</c:v>
                </c:pt>
              </c:strCache>
            </c:strRef>
          </c:tx>
          <c:spPr>
            <a:solidFill>
              <a:srgbClr val="003366"/>
            </a:solidFill>
            <a:ln w="19050">
              <a:noFill/>
            </a:ln>
            <a:effectLst/>
          </c:spPr>
          <c:invertIfNegative val="0"/>
          <c:dLbls>
            <c:spPr>
              <a:noFill/>
              <a:ln>
                <a:noFill/>
              </a:ln>
              <a:effectLst/>
            </c:spPr>
            <c:txPr>
              <a:bodyPr/>
              <a:lstStyle/>
              <a:p>
                <a:pPr>
                  <a:defRPr sz="1100" b="1" i="0" u="none" strike="noStrike" baseline="0">
                    <a:solidFill>
                      <a:srgbClr val="003366"/>
                    </a:solidFill>
                    <a:latin typeface="Calibri" panose="020F0502020204030204" pitchFamily="34" charset="0"/>
                    <a:ea typeface="Trebuchet MS"/>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Recours aux services de l'AGEFIPH</c:v>
                </c:pt>
                <c:pt idx="1">
                  <c:v>Non recours aux services de l'AGEFIPH</c:v>
                </c:pt>
              </c:strCache>
            </c:strRef>
          </c:cat>
          <c:val>
            <c:numRef>
              <c:f>Feuil1!$B$2:$B$3</c:f>
              <c:numCache>
                <c:formatCode>General</c:formatCode>
                <c:ptCount val="2"/>
                <c:pt idx="0">
                  <c:v>30</c:v>
                </c:pt>
                <c:pt idx="1">
                  <c:v>21</c:v>
                </c:pt>
              </c:numCache>
            </c:numRef>
          </c:val>
          <c:extLst>
            <c:ext xmlns:c16="http://schemas.microsoft.com/office/drawing/2014/chart" uri="{C3380CC4-5D6E-409C-BE32-E72D297353CC}">
              <c16:uniqueId val="{00000000-9034-45B5-B986-0E2229BA13CA}"/>
            </c:ext>
          </c:extLst>
        </c:ser>
        <c:dLbls>
          <c:showLegendKey val="0"/>
          <c:showVal val="0"/>
          <c:showCatName val="0"/>
          <c:showSerName val="0"/>
          <c:showPercent val="0"/>
          <c:showBubbleSize val="0"/>
        </c:dLbls>
        <c:gapWidth val="138"/>
        <c:axId val="-2071299608"/>
        <c:axId val="-2071296120"/>
      </c:barChart>
      <c:catAx>
        <c:axId val="-2071299608"/>
        <c:scaling>
          <c:orientation val="maxMin"/>
        </c:scaling>
        <c:delete val="0"/>
        <c:axPos val="l"/>
        <c:numFmt formatCode="General" sourceLinked="1"/>
        <c:majorTickMark val="out"/>
        <c:minorTickMark val="none"/>
        <c:tickLblPos val="nextTo"/>
        <c:spPr>
          <a:ln>
            <a:noFill/>
          </a:ln>
        </c:spPr>
        <c:txPr>
          <a:bodyPr/>
          <a:lstStyle/>
          <a:p>
            <a:pPr>
              <a:defRPr sz="900">
                <a:solidFill>
                  <a:schemeClr val="tx1">
                    <a:lumMod val="85000"/>
                    <a:lumOff val="15000"/>
                  </a:schemeClr>
                </a:solidFill>
                <a:latin typeface="Calibri" panose="020F0502020204030204" pitchFamily="34" charset="0"/>
                <a:cs typeface="Calibri" panose="020F0502020204030204" pitchFamily="34" charset="0"/>
              </a:defRPr>
            </a:pPr>
            <a:endParaRPr lang="fr-FR"/>
          </a:p>
        </c:txPr>
        <c:crossAx val="-2071296120"/>
        <c:crossesAt val="0"/>
        <c:auto val="1"/>
        <c:lblAlgn val="ctr"/>
        <c:lblOffset val="100"/>
        <c:noMultiLvlLbl val="0"/>
      </c:catAx>
      <c:valAx>
        <c:axId val="-2071296120"/>
        <c:scaling>
          <c:orientation val="minMax"/>
          <c:max val="110"/>
          <c:min val="0"/>
        </c:scaling>
        <c:delete val="1"/>
        <c:axPos val="t"/>
        <c:numFmt formatCode="General" sourceLinked="1"/>
        <c:majorTickMark val="out"/>
        <c:minorTickMark val="none"/>
        <c:tickLblPos val="nextTo"/>
        <c:crossAx val="-2071299608"/>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477760479399759"/>
          <c:y val="0"/>
          <c:w val="0.4447169176667487"/>
          <c:h val="0.99885800357366095"/>
        </c:manualLayout>
      </c:layout>
      <c:barChart>
        <c:barDir val="bar"/>
        <c:grouping val="clustered"/>
        <c:varyColors val="0"/>
        <c:ser>
          <c:idx val="0"/>
          <c:order val="0"/>
          <c:tx>
            <c:strRef>
              <c:f>Feuil1!$B$1</c:f>
              <c:strCache>
                <c:ptCount val="1"/>
                <c:pt idx="0">
                  <c:v>Dirigeants</c:v>
                </c:pt>
              </c:strCache>
            </c:strRef>
          </c:tx>
          <c:spPr>
            <a:solidFill>
              <a:srgbClr val="003366"/>
            </a:solidFill>
            <a:ln>
              <a:solidFill>
                <a:schemeClr val="bg1"/>
              </a:solidFill>
            </a:ln>
          </c:spPr>
          <c:invertIfNegative val="0"/>
          <c:dLbls>
            <c:dLbl>
              <c:idx val="0"/>
              <c:tx>
                <c:rich>
                  <a:bodyPr/>
                  <a:lstStyle/>
                  <a:p>
                    <a:fld id="{46C9E627-4849-434C-BB68-5A504D7EF429}" type="VALUE">
                      <a:rPr lang="en-US">
                        <a:solidFill>
                          <a:srgbClr val="003366"/>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4E-45BE-9EED-71D12C56AEE9}"/>
                </c:ext>
              </c:extLst>
            </c:dLbl>
            <c:dLbl>
              <c:idx val="1"/>
              <c:tx>
                <c:rich>
                  <a:bodyPr/>
                  <a:lstStyle/>
                  <a:p>
                    <a:fld id="{F9544AD0-0304-41EE-AD5E-E3E2D3877A63}" type="VALUE">
                      <a:rPr lang="en-US">
                        <a:solidFill>
                          <a:srgbClr val="003366"/>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4E-45BE-9EED-71D12C56AEE9}"/>
                </c:ext>
              </c:extLst>
            </c:dLbl>
            <c:dLbl>
              <c:idx val="2"/>
              <c:tx>
                <c:rich>
                  <a:bodyPr/>
                  <a:lstStyle/>
                  <a:p>
                    <a:fld id="{B87C4990-8ACF-44CA-9BEC-9BA45A92BD96}" type="VALUE">
                      <a:rPr lang="en-US">
                        <a:solidFill>
                          <a:srgbClr val="003366"/>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34E-45BE-9EED-71D12C56AEE9}"/>
                </c:ext>
              </c:extLst>
            </c:dLbl>
            <c:spPr>
              <a:noFill/>
              <a:ln>
                <a:noFill/>
              </a:ln>
              <a:effectLst/>
            </c:spPr>
            <c:txPr>
              <a:bodyPr wrap="square" lIns="38100" tIns="19050" rIns="38100" bIns="19050" anchor="ctr" anchorCtr="0">
                <a:spAutoFit/>
              </a:bodyPr>
              <a:lstStyle/>
              <a:p>
                <a:pPr algn="ctr">
                  <a:defRPr lang="fr-FR" sz="1400" b="1" i="0" u="none" strike="noStrike" kern="1200" baseline="0">
                    <a:solidFill>
                      <a:schemeClr val="accent4">
                        <a:lumMod val="75000"/>
                      </a:schemeClr>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Qui est juste</c:v>
                </c:pt>
                <c:pt idx="1">
                  <c:v>Qui permettra d'avoir un impact réel sur le niveau d'emploi des travailleurs handicapés</c:v>
                </c:pt>
                <c:pt idx="2">
                  <c:v>Dont vous aviez entendu parler</c:v>
                </c:pt>
              </c:strCache>
            </c:strRef>
          </c:cat>
          <c:val>
            <c:numRef>
              <c:f>Feuil1!$B$2:$B$4</c:f>
              <c:numCache>
                <c:formatCode>0%</c:formatCode>
                <c:ptCount val="3"/>
                <c:pt idx="0">
                  <c:v>0.76</c:v>
                </c:pt>
                <c:pt idx="1">
                  <c:v>0.57999999999999996</c:v>
                </c:pt>
                <c:pt idx="2">
                  <c:v>0.43</c:v>
                </c:pt>
              </c:numCache>
            </c:numRef>
          </c:val>
          <c:extLst>
            <c:ext xmlns:c16="http://schemas.microsoft.com/office/drawing/2014/chart" uri="{C3380CC4-5D6E-409C-BE32-E72D297353CC}">
              <c16:uniqueId val="{00000007-734E-45BE-9EED-71D12C56AEE9}"/>
            </c:ext>
          </c:extLst>
        </c:ser>
        <c:ser>
          <c:idx val="1"/>
          <c:order val="1"/>
          <c:tx>
            <c:strRef>
              <c:f>Feuil1!$C$1</c:f>
              <c:strCache>
                <c:ptCount val="1"/>
                <c:pt idx="0">
                  <c:v>Grand Public</c:v>
                </c:pt>
              </c:strCache>
            </c:strRef>
          </c:tx>
          <c:spPr>
            <a:solidFill>
              <a:schemeClr val="bg1">
                <a:lumMod val="50000"/>
              </a:schemeClr>
            </a:solidFill>
            <a:ln>
              <a:solidFill>
                <a:schemeClr val="bg1"/>
              </a:solidFill>
            </a:ln>
          </c:spPr>
          <c:invertIfNegative val="0"/>
          <c:dLbls>
            <c:dLbl>
              <c:idx val="0"/>
              <c:tx>
                <c:rich>
                  <a:bodyPr/>
                  <a:lstStyle/>
                  <a:p>
                    <a:fld id="{612756D1-BAC5-45F1-8396-1A7FA3B27CEF}" type="VALUE">
                      <a:rPr lang="en-US">
                        <a:solidFill>
                          <a:srgbClr val="7F7F7F"/>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734E-45BE-9EED-71D12C56AEE9}"/>
                </c:ext>
              </c:extLst>
            </c:dLbl>
            <c:dLbl>
              <c:idx val="1"/>
              <c:tx>
                <c:rich>
                  <a:bodyPr/>
                  <a:lstStyle/>
                  <a:p>
                    <a:fld id="{0C61BEE5-CD05-459C-A616-13C42FB70EB1}" type="VALUE">
                      <a:rPr lang="en-US">
                        <a:solidFill>
                          <a:srgbClr val="7F7F7F"/>
                        </a:solidFill>
                      </a:rPr>
                      <a:pPr/>
                      <a:t>[VALEUR]</a:t>
                    </a:fld>
                    <a:endParaRPr lang="fr-F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34E-45BE-9EED-71D12C56AEE9}"/>
                </c:ext>
              </c:extLst>
            </c:dLbl>
            <c:spPr>
              <a:noFill/>
              <a:ln>
                <a:noFill/>
              </a:ln>
              <a:effectLst/>
            </c:spPr>
            <c:txPr>
              <a:bodyPr wrap="square" lIns="38100" tIns="19050" rIns="38100" bIns="19050" anchor="ctr" anchorCtr="0">
                <a:spAutoFit/>
              </a:bodyPr>
              <a:lstStyle/>
              <a:p>
                <a:pPr algn="ctr">
                  <a:defRPr lang="fr-FR" sz="1100" b="1" i="1" u="none" strike="noStrike" kern="1200" baseline="0">
                    <a:solidFill>
                      <a:srgbClr val="7F7F7F"/>
                    </a:solidFill>
                    <a:latin typeface="Calibri" panose="020F0502020204030204" pitchFamily="34" charset="0"/>
                    <a:ea typeface="+mn-ea"/>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Qui est juste</c:v>
                </c:pt>
                <c:pt idx="1">
                  <c:v>Qui permettra d'avoir un impact réel sur le niveau d'emploi des travailleurs handicapés</c:v>
                </c:pt>
                <c:pt idx="2">
                  <c:v>Dont vous aviez entendu parler</c:v>
                </c:pt>
              </c:strCache>
            </c:strRef>
          </c:cat>
          <c:val>
            <c:numRef>
              <c:f>Feuil1!$C$2:$C$4</c:f>
              <c:numCache>
                <c:formatCode>0%</c:formatCode>
                <c:ptCount val="3"/>
                <c:pt idx="0">
                  <c:v>0.77</c:v>
                </c:pt>
                <c:pt idx="1">
                  <c:v>0.65</c:v>
                </c:pt>
                <c:pt idx="2">
                  <c:v>0.28000000000000003</c:v>
                </c:pt>
              </c:numCache>
            </c:numRef>
          </c:val>
          <c:extLst>
            <c:ext xmlns:c16="http://schemas.microsoft.com/office/drawing/2014/chart" uri="{C3380CC4-5D6E-409C-BE32-E72D297353CC}">
              <c16:uniqueId val="{00000010-734E-45BE-9EED-71D12C56AEE9}"/>
            </c:ext>
          </c:extLst>
        </c:ser>
        <c:dLbls>
          <c:showLegendKey val="0"/>
          <c:showVal val="0"/>
          <c:showCatName val="0"/>
          <c:showSerName val="0"/>
          <c:showPercent val="0"/>
          <c:showBubbleSize val="0"/>
        </c:dLbls>
        <c:gapWidth val="80"/>
        <c:axId val="161312208"/>
        <c:axId val="161311816"/>
      </c:barChart>
      <c:valAx>
        <c:axId val="161311816"/>
        <c:scaling>
          <c:orientation val="minMax"/>
          <c:max val="1"/>
        </c:scaling>
        <c:delete val="1"/>
        <c:axPos val="t"/>
        <c:numFmt formatCode="0%" sourceLinked="1"/>
        <c:majorTickMark val="out"/>
        <c:minorTickMark val="none"/>
        <c:tickLblPos val="nextTo"/>
        <c:crossAx val="161312208"/>
        <c:crosses val="autoZero"/>
        <c:crossBetween val="between"/>
      </c:valAx>
      <c:catAx>
        <c:axId val="161312208"/>
        <c:scaling>
          <c:orientation val="maxMin"/>
        </c:scaling>
        <c:delete val="0"/>
        <c:axPos val="l"/>
        <c:numFmt formatCode="General" sourceLinked="1"/>
        <c:majorTickMark val="out"/>
        <c:minorTickMark val="none"/>
        <c:tickLblPos val="nextTo"/>
        <c:spPr>
          <a:ln>
            <a:noFill/>
          </a:ln>
        </c:spPr>
        <c:txPr>
          <a:bodyPr/>
          <a:lstStyle/>
          <a:p>
            <a:pPr>
              <a:defRPr sz="1200">
                <a:latin typeface="Calibri" panose="020F0502020204030204" pitchFamily="34" charset="0"/>
                <a:cs typeface="Calibri" panose="020F0502020204030204" pitchFamily="34" charset="0"/>
              </a:defRPr>
            </a:pPr>
            <a:endParaRPr lang="fr-FR"/>
          </a:p>
        </c:txPr>
        <c:crossAx val="161311816"/>
        <c:crosses val="autoZero"/>
        <c:auto val="1"/>
        <c:lblAlgn val="ctr"/>
        <c:lblOffset val="100"/>
        <c:noMultiLvlLbl val="0"/>
      </c:catAx>
      <c:spPr>
        <a:noFill/>
        <a:ln w="25389">
          <a:noFill/>
        </a:ln>
      </c:spPr>
    </c:plotArea>
    <c:legend>
      <c:legendPos val="r"/>
      <c:legendEntry>
        <c:idx val="0"/>
        <c:txPr>
          <a:bodyPr/>
          <a:lstStyle/>
          <a:p>
            <a:pPr>
              <a:defRPr sz="1050" b="1" i="0">
                <a:solidFill>
                  <a:srgbClr val="003366"/>
                </a:solidFill>
                <a:latin typeface="Calibri" panose="020F0502020204030204" pitchFamily="34" charset="0"/>
                <a:cs typeface="Calibri" panose="020F0502020204030204" pitchFamily="34" charset="0"/>
              </a:defRPr>
            </a:pPr>
            <a:endParaRPr lang="fr-FR"/>
          </a:p>
        </c:txPr>
      </c:legendEntry>
      <c:legendEntry>
        <c:idx val="1"/>
        <c:txPr>
          <a:bodyPr/>
          <a:lstStyle/>
          <a:p>
            <a:pPr>
              <a:defRPr sz="1050" b="0" i="1">
                <a:solidFill>
                  <a:srgbClr val="7F7F7F"/>
                </a:solidFill>
                <a:latin typeface="Calibri" panose="020F0502020204030204" pitchFamily="34" charset="0"/>
                <a:cs typeface="Calibri" panose="020F0502020204030204" pitchFamily="34" charset="0"/>
              </a:defRPr>
            </a:pPr>
            <a:endParaRPr lang="fr-FR"/>
          </a:p>
        </c:txPr>
      </c:legendEntry>
      <c:layout>
        <c:manualLayout>
          <c:xMode val="edge"/>
          <c:yMode val="edge"/>
          <c:x val="0.76113435687984887"/>
          <c:y val="0.79854934362398677"/>
          <c:w val="0.23769904907732495"/>
          <c:h val="0.17408953721575407"/>
        </c:manualLayout>
      </c:layout>
      <c:overlay val="0"/>
      <c:txPr>
        <a:bodyPr/>
        <a:lstStyle/>
        <a:p>
          <a:pPr>
            <a:defRPr sz="1050" b="1">
              <a:latin typeface="Calibri" panose="020F0502020204030204" pitchFamily="34" charset="0"/>
              <a:cs typeface="Calibri" panose="020F0502020204030204" pitchFamily="34" charset="0"/>
            </a:defRPr>
          </a:pPr>
          <a:endParaRPr lang="fr-FR"/>
        </a:p>
      </c:txPr>
    </c:legend>
    <c:plotVisOnly val="1"/>
    <c:dispBlanksAs val="zero"/>
    <c:showDLblsOverMax val="0"/>
  </c:chart>
  <c:txPr>
    <a:bodyPr/>
    <a:lstStyle/>
    <a:p>
      <a:pPr>
        <a:defRPr sz="1798"/>
      </a:pPr>
      <a:endParaRPr lang="fr-F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046825808659018"/>
          <c:y val="1.1418866090484542E-3"/>
          <c:w val="0.55764078109321802"/>
          <c:h val="0.99885800357366095"/>
        </c:manualLayout>
      </c:layout>
      <c:barChart>
        <c:barDir val="bar"/>
        <c:grouping val="clustered"/>
        <c:varyColors val="0"/>
        <c:ser>
          <c:idx val="0"/>
          <c:order val="0"/>
          <c:tx>
            <c:strRef>
              <c:f>Feuil1!$B$1</c:f>
              <c:strCache>
                <c:ptCount val="1"/>
                <c:pt idx="0">
                  <c:v>Ensemble</c:v>
                </c:pt>
              </c:strCache>
            </c:strRef>
          </c:tx>
          <c:spPr>
            <a:solidFill>
              <a:srgbClr val="92D050"/>
            </a:solidFill>
            <a:ln>
              <a:solidFill>
                <a:schemeClr val="bg1"/>
              </a:solidFill>
            </a:ln>
            <a:effectLst>
              <a:softEdge rad="12700"/>
            </a:effectLst>
          </c:spPr>
          <c:invertIfNegative val="0"/>
          <c:dPt>
            <c:idx val="0"/>
            <c:invertIfNegative val="0"/>
            <c:bubble3D val="0"/>
            <c:spPr>
              <a:solidFill>
                <a:srgbClr val="003366"/>
              </a:solidFill>
              <a:ln>
                <a:solidFill>
                  <a:schemeClr val="bg1"/>
                </a:solidFill>
              </a:ln>
              <a:effectLst>
                <a:softEdge rad="12700"/>
              </a:effectLst>
            </c:spPr>
            <c:extLst>
              <c:ext xmlns:c16="http://schemas.microsoft.com/office/drawing/2014/chart" uri="{C3380CC4-5D6E-409C-BE32-E72D297353CC}">
                <c16:uniqueId val="{00000001-3F47-425C-8C84-EEEB0DE7AB69}"/>
              </c:ext>
            </c:extLst>
          </c:dPt>
          <c:dLbls>
            <c:spPr>
              <a:noFill/>
              <a:ln>
                <a:noFill/>
              </a:ln>
              <a:effectLst/>
            </c:spPr>
            <c:txPr>
              <a:bodyPr wrap="square" lIns="38100" tIns="19050" rIns="38100" bIns="19050" anchor="ctr">
                <a:spAutoFit/>
              </a:bodyPr>
              <a:lstStyle/>
              <a:p>
                <a:pPr>
                  <a:defRPr sz="1200">
                    <a:solidFill>
                      <a:srgbClr val="000000"/>
                    </a:solidFill>
                    <a:latin typeface="+mn-lt"/>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Feuil1!$A$2:$A$2</c:f>
              <c:strCache>
                <c:ptCount val="1"/>
                <c:pt idx="0">
                  <c:v>Qui pourrait réellement vous inciter à embaucher une personne en situation de handicap</c:v>
                </c:pt>
              </c:strCache>
            </c:strRef>
          </c:cat>
          <c:val>
            <c:numRef>
              <c:f>Feuil1!$B$2:$B$2</c:f>
              <c:numCache>
                <c:formatCode>0%</c:formatCode>
                <c:ptCount val="1"/>
                <c:pt idx="0">
                  <c:v>0.33</c:v>
                </c:pt>
              </c:numCache>
            </c:numRef>
          </c:val>
          <c:extLst>
            <c:ext xmlns:c16="http://schemas.microsoft.com/office/drawing/2014/chart" uri="{C3380CC4-5D6E-409C-BE32-E72D297353CC}">
              <c16:uniqueId val="{00000008-3F47-425C-8C84-EEEB0DE7AB69}"/>
            </c:ext>
          </c:extLst>
        </c:ser>
        <c:dLbls>
          <c:showLegendKey val="0"/>
          <c:showVal val="0"/>
          <c:showCatName val="0"/>
          <c:showSerName val="0"/>
          <c:showPercent val="0"/>
          <c:showBubbleSize val="0"/>
        </c:dLbls>
        <c:gapWidth val="55"/>
        <c:axId val="281948160"/>
        <c:axId val="281947768"/>
      </c:barChart>
      <c:valAx>
        <c:axId val="281947768"/>
        <c:scaling>
          <c:orientation val="minMax"/>
          <c:max val="1"/>
        </c:scaling>
        <c:delete val="1"/>
        <c:axPos val="t"/>
        <c:numFmt formatCode="0%" sourceLinked="1"/>
        <c:majorTickMark val="out"/>
        <c:minorTickMark val="none"/>
        <c:tickLblPos val="nextTo"/>
        <c:crossAx val="281948160"/>
        <c:crosses val="autoZero"/>
        <c:crossBetween val="between"/>
      </c:valAx>
      <c:catAx>
        <c:axId val="281948160"/>
        <c:scaling>
          <c:orientation val="maxMin"/>
        </c:scaling>
        <c:delete val="0"/>
        <c:axPos val="l"/>
        <c:numFmt formatCode="General" sourceLinked="1"/>
        <c:majorTickMark val="out"/>
        <c:minorTickMark val="none"/>
        <c:tickLblPos val="nextTo"/>
        <c:spPr>
          <a:ln>
            <a:noFill/>
          </a:ln>
        </c:spPr>
        <c:txPr>
          <a:bodyPr/>
          <a:lstStyle/>
          <a:p>
            <a:pPr>
              <a:defRPr sz="1200">
                <a:solidFill>
                  <a:srgbClr val="000000"/>
                </a:solidFill>
                <a:latin typeface="Calibri" panose="020F0502020204030204" pitchFamily="34" charset="0"/>
                <a:cs typeface="Calibri" panose="020F0502020204030204" pitchFamily="34" charset="0"/>
              </a:defRPr>
            </a:pPr>
            <a:endParaRPr lang="fr-FR"/>
          </a:p>
        </c:txPr>
        <c:crossAx val="281947768"/>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3199591615144064E-3"/>
          <c:w val="0.81810178582849402"/>
          <c:h val="0.99667999646435246"/>
        </c:manualLayout>
      </c:layout>
      <c:barChart>
        <c:barDir val="bar"/>
        <c:grouping val="stacked"/>
        <c:varyColors val="0"/>
        <c:ser>
          <c:idx val="0"/>
          <c:order val="0"/>
          <c:tx>
            <c:strRef>
              <c:f>Feuil1!$A$1</c:f>
              <c:strCache>
                <c:ptCount val="1"/>
                <c:pt idx="0">
                  <c:v>Colonne1</c:v>
                </c:pt>
              </c:strCache>
            </c:strRef>
          </c:tx>
          <c:invertIfNegative val="0"/>
          <c:dPt>
            <c:idx val="1"/>
            <c:invertIfNegative val="0"/>
            <c:bubble3D val="0"/>
            <c:extLst>
              <c:ext xmlns:c16="http://schemas.microsoft.com/office/drawing/2014/chart" uri="{C3380CC4-5D6E-409C-BE32-E72D297353CC}">
                <c16:uniqueId val="{00000001-1A0D-43D3-A35C-6A1BDF86B4BE}"/>
              </c:ext>
            </c:extLst>
          </c:dPt>
          <c:val>
            <c:numRef>
              <c:f>Feuil1!$A$2</c:f>
              <c:numCache>
                <c:formatCode>General</c:formatCode>
                <c:ptCount val="1"/>
              </c:numCache>
            </c:numRef>
          </c:val>
          <c:extLst>
            <c:ext xmlns:c16="http://schemas.microsoft.com/office/drawing/2014/chart" uri="{C3380CC4-5D6E-409C-BE32-E72D297353CC}">
              <c16:uniqueId val="{00000002-1A0D-43D3-A35C-6A1BDF86B4BE}"/>
            </c:ext>
          </c:extLst>
        </c:ser>
        <c:ser>
          <c:idx val="1"/>
          <c:order val="1"/>
          <c:tx>
            <c:strRef>
              <c:f>Feuil1!$B$1</c:f>
              <c:strCache>
                <c:ptCount val="1"/>
                <c:pt idx="0">
                  <c:v>Oui</c:v>
                </c:pt>
              </c:strCache>
            </c:strRef>
          </c:tx>
          <c:spPr>
            <a:solidFill>
              <a:srgbClr val="003366"/>
            </a:solidFill>
            <a:ln w="9525">
              <a:solidFill>
                <a:schemeClr val="bg1"/>
              </a:solidFill>
            </a:ln>
            <a:effectLst>
              <a:softEdge rad="0"/>
            </a:effectLst>
          </c:spPr>
          <c:invertIfNegative val="0"/>
          <c:dPt>
            <c:idx val="0"/>
            <c:invertIfNegative val="0"/>
            <c:bubble3D val="0"/>
            <c:extLst>
              <c:ext xmlns:c16="http://schemas.microsoft.com/office/drawing/2014/chart" uri="{C3380CC4-5D6E-409C-BE32-E72D297353CC}">
                <c16:uniqueId val="{00000003-1A0D-43D3-A35C-6A1BDF86B4BE}"/>
              </c:ext>
            </c:extLst>
          </c:dPt>
          <c:dLbls>
            <c:numFmt formatCode="#,##0%;[White]#,##0%" sourceLinked="0"/>
            <c:spPr>
              <a:noFill/>
              <a:ln w="28044">
                <a:noFill/>
              </a:ln>
            </c:spPr>
            <c:txPr>
              <a:bodyPr/>
              <a:lstStyle/>
              <a:p>
                <a:pPr>
                  <a:defRPr sz="1050" b="1">
                    <a:solidFill>
                      <a:schemeClr val="bg1"/>
                    </a:solidFill>
                    <a:latin typeface="+mn-lt"/>
                    <a:cs typeface="Calibri"/>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Feuil1!$B$2</c:f>
              <c:numCache>
                <c:formatCode>0%</c:formatCode>
                <c:ptCount val="1"/>
                <c:pt idx="0">
                  <c:v>0.23</c:v>
                </c:pt>
              </c:numCache>
            </c:numRef>
          </c:val>
          <c:extLst>
            <c:ext xmlns:c16="http://schemas.microsoft.com/office/drawing/2014/chart" uri="{C3380CC4-5D6E-409C-BE32-E72D297353CC}">
              <c16:uniqueId val="{00000004-1A0D-43D3-A35C-6A1BDF86B4BE}"/>
            </c:ext>
          </c:extLst>
        </c:ser>
        <c:ser>
          <c:idx val="2"/>
          <c:order val="2"/>
          <c:tx>
            <c:strRef>
              <c:f>Feuil1!$C$1</c:f>
              <c:strCache>
                <c:ptCount val="1"/>
                <c:pt idx="0">
                  <c:v>Non</c:v>
                </c:pt>
              </c:strCache>
            </c:strRef>
          </c:tx>
          <c:spPr>
            <a:solidFill>
              <a:srgbClr val="A50021"/>
            </a:solidFill>
            <a:ln>
              <a:solidFill>
                <a:schemeClr val="bg1"/>
              </a:solidFill>
            </a:ln>
            <a:effectLst>
              <a:softEdge rad="0"/>
            </a:effectLst>
          </c:spPr>
          <c:invertIfNegative val="0"/>
          <c:dLbls>
            <c:dLbl>
              <c:idx val="0"/>
              <c:layout>
                <c:manualLayout>
                  <c:x val="8.8859595541907095E-3"/>
                  <c:y val="8.132924518327549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5FD-4C0A-B1C5-6D821CF4DF41}"/>
                </c:ext>
              </c:extLst>
            </c:dLbl>
            <c:numFmt formatCode="#,##0%;[White]#,##0%" sourceLinked="0"/>
            <c:spPr>
              <a:noFill/>
              <a:ln>
                <a:noFill/>
              </a:ln>
              <a:effectLst/>
            </c:spPr>
            <c:txPr>
              <a:bodyPr/>
              <a:lstStyle/>
              <a:p>
                <a:pPr algn="ctr">
                  <a:defRPr lang="fr-F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Feuil1!$C$2</c:f>
              <c:numCache>
                <c:formatCode>0%</c:formatCode>
                <c:ptCount val="1"/>
                <c:pt idx="0">
                  <c:v>0.76</c:v>
                </c:pt>
              </c:numCache>
            </c:numRef>
          </c:val>
          <c:extLst>
            <c:ext xmlns:c16="http://schemas.microsoft.com/office/drawing/2014/chart" uri="{C3380CC4-5D6E-409C-BE32-E72D297353CC}">
              <c16:uniqueId val="{00000002-9D79-471A-9461-CB497C673B12}"/>
            </c:ext>
          </c:extLst>
        </c:ser>
        <c:dLbls>
          <c:showLegendKey val="0"/>
          <c:showVal val="0"/>
          <c:showCatName val="0"/>
          <c:showSerName val="0"/>
          <c:showPercent val="0"/>
          <c:showBubbleSize val="0"/>
        </c:dLbls>
        <c:gapWidth val="70"/>
        <c:overlap val="100"/>
        <c:axId val="197380072"/>
        <c:axId val="194520296"/>
      </c:barChart>
      <c:catAx>
        <c:axId val="197380072"/>
        <c:scaling>
          <c:orientation val="maxMin"/>
        </c:scaling>
        <c:delete val="1"/>
        <c:axPos val="l"/>
        <c:numFmt formatCode="General" sourceLinked="1"/>
        <c:majorTickMark val="out"/>
        <c:minorTickMark val="none"/>
        <c:tickLblPos val="low"/>
        <c:crossAx val="194520296"/>
        <c:crosses val="autoZero"/>
        <c:auto val="1"/>
        <c:lblAlgn val="ctr"/>
        <c:lblOffset val="1000"/>
        <c:noMultiLvlLbl val="0"/>
      </c:catAx>
      <c:valAx>
        <c:axId val="194520296"/>
        <c:scaling>
          <c:orientation val="minMax"/>
          <c:max val="1"/>
          <c:min val="-1"/>
        </c:scaling>
        <c:delete val="1"/>
        <c:axPos val="t"/>
        <c:numFmt formatCode="General" sourceLinked="1"/>
        <c:majorTickMark val="out"/>
        <c:minorTickMark val="none"/>
        <c:tickLblPos val="nextTo"/>
        <c:crossAx val="197380072"/>
        <c:crosses val="autoZero"/>
        <c:crossBetween val="between"/>
      </c:valAx>
      <c:spPr>
        <a:noFill/>
        <a:ln w="25400">
          <a:noFill/>
        </a:ln>
      </c:spPr>
    </c:plotArea>
    <c:plotVisOnly val="1"/>
    <c:dispBlanksAs val="gap"/>
    <c:showDLblsOverMax val="0"/>
  </c:chart>
  <c:spPr>
    <a:noFill/>
    <a:ln>
      <a:noFill/>
    </a:ln>
  </c:spPr>
  <c:txPr>
    <a:bodyPr/>
    <a:lstStyle/>
    <a:p>
      <a:pPr>
        <a:defRPr sz="1802"/>
      </a:pPr>
      <a:endParaRPr lang="fr-F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42227206512108"/>
          <c:y val="0"/>
          <c:w val="0.55764078109321802"/>
          <c:h val="0.99885800357366095"/>
        </c:manualLayout>
      </c:layout>
      <c:barChart>
        <c:barDir val="bar"/>
        <c:grouping val="clustered"/>
        <c:varyColors val="0"/>
        <c:ser>
          <c:idx val="0"/>
          <c:order val="0"/>
          <c:tx>
            <c:strRef>
              <c:f>Feuil1!$B$1</c:f>
              <c:strCache>
                <c:ptCount val="1"/>
                <c:pt idx="0">
                  <c:v>Ensemble</c:v>
                </c:pt>
              </c:strCache>
            </c:strRef>
          </c:tx>
          <c:spPr>
            <a:solidFill>
              <a:srgbClr val="92D050"/>
            </a:solidFill>
            <a:ln>
              <a:solidFill>
                <a:schemeClr val="bg1"/>
              </a:solidFill>
            </a:ln>
            <a:effectLst>
              <a:softEdge rad="12700"/>
            </a:effectLst>
          </c:spPr>
          <c:invertIfNegative val="0"/>
          <c:dPt>
            <c:idx val="0"/>
            <c:invertIfNegative val="0"/>
            <c:bubble3D val="0"/>
            <c:spPr>
              <a:solidFill>
                <a:srgbClr val="003366"/>
              </a:solidFill>
              <a:ln>
                <a:solidFill>
                  <a:schemeClr val="bg1"/>
                </a:solidFill>
              </a:ln>
              <a:effectLst>
                <a:softEdge rad="12700"/>
              </a:effectLst>
            </c:spPr>
            <c:extLst>
              <c:ext xmlns:c16="http://schemas.microsoft.com/office/drawing/2014/chart" uri="{C3380CC4-5D6E-409C-BE32-E72D297353CC}">
                <c16:uniqueId val="{00000001-C0EB-49E1-B992-05834DAD96BF}"/>
              </c:ext>
            </c:extLst>
          </c:dPt>
          <c:dPt>
            <c:idx val="1"/>
            <c:invertIfNegative val="0"/>
            <c:bubble3D val="0"/>
            <c:spPr>
              <a:solidFill>
                <a:srgbClr val="003366"/>
              </a:solidFill>
              <a:ln>
                <a:solidFill>
                  <a:schemeClr val="bg1"/>
                </a:solidFill>
              </a:ln>
              <a:effectLst>
                <a:softEdge rad="12700"/>
              </a:effectLst>
            </c:spPr>
            <c:extLst>
              <c:ext xmlns:c16="http://schemas.microsoft.com/office/drawing/2014/chart" uri="{C3380CC4-5D6E-409C-BE32-E72D297353CC}">
                <c16:uniqueId val="{00000003-C0EB-49E1-B992-05834DAD96BF}"/>
              </c:ext>
            </c:extLst>
          </c:dPt>
          <c:dPt>
            <c:idx val="2"/>
            <c:invertIfNegative val="0"/>
            <c:bubble3D val="0"/>
            <c:spPr>
              <a:solidFill>
                <a:srgbClr val="A50021"/>
              </a:solidFill>
              <a:ln>
                <a:noFill/>
              </a:ln>
              <a:effectLst>
                <a:softEdge rad="12700"/>
              </a:effectLst>
            </c:spPr>
            <c:extLst>
              <c:ext xmlns:c16="http://schemas.microsoft.com/office/drawing/2014/chart" uri="{C3380CC4-5D6E-409C-BE32-E72D297353CC}">
                <c16:uniqueId val="{00000005-C0EB-49E1-B992-05834DAD96BF}"/>
              </c:ext>
            </c:extLst>
          </c:dPt>
          <c:dPt>
            <c:idx val="3"/>
            <c:invertIfNegative val="0"/>
            <c:bubble3D val="0"/>
            <c:spPr>
              <a:solidFill>
                <a:schemeClr val="tx1">
                  <a:lumMod val="60000"/>
                  <a:lumOff val="40000"/>
                </a:schemeClr>
              </a:solidFill>
              <a:ln>
                <a:noFill/>
              </a:ln>
              <a:effectLst>
                <a:softEdge rad="12700"/>
              </a:effectLst>
            </c:spPr>
            <c:extLst>
              <c:ext xmlns:c16="http://schemas.microsoft.com/office/drawing/2014/chart" uri="{C3380CC4-5D6E-409C-BE32-E72D297353CC}">
                <c16:uniqueId val="{00000007-C0EB-49E1-B992-05834DAD96BF}"/>
              </c:ext>
            </c:extLst>
          </c:dPt>
          <c:dLbls>
            <c:dLbl>
              <c:idx val="2"/>
              <c:spPr>
                <a:noFill/>
                <a:ln>
                  <a:noFill/>
                </a:ln>
                <a:effectLst/>
              </c:spPr>
              <c:txPr>
                <a:bodyPr wrap="square" lIns="38100" tIns="19050" rIns="38100" bIns="19050" anchor="ctr">
                  <a:spAutoFit/>
                </a:bodyPr>
                <a:lstStyle/>
                <a:p>
                  <a:pPr>
                    <a:defRPr sz="1400" b="1">
                      <a:solidFill>
                        <a:srgbClr val="A50021"/>
                      </a:solidFill>
                      <a:latin typeface="+mn-lt"/>
                      <a:cs typeface="Calibri" panose="020F0502020204030204" pitchFamily="34" charset="0"/>
                    </a:defRPr>
                  </a:pPr>
                  <a:endParaRPr lang="fr-FR"/>
                </a:p>
              </c:txPr>
              <c:showLegendKey val="0"/>
              <c:showVal val="1"/>
              <c:showCatName val="0"/>
              <c:showSerName val="0"/>
              <c:showPercent val="0"/>
              <c:showBubbleSize val="0"/>
              <c:extLst>
                <c:ext xmlns:c16="http://schemas.microsoft.com/office/drawing/2014/chart" uri="{C3380CC4-5D6E-409C-BE32-E72D297353CC}">
                  <c16:uniqueId val="{00000005-C0EB-49E1-B992-05834DAD96BF}"/>
                </c:ext>
              </c:extLst>
            </c:dLbl>
            <c:spPr>
              <a:noFill/>
              <a:ln>
                <a:noFill/>
              </a:ln>
              <a:effectLst/>
            </c:spPr>
            <c:txPr>
              <a:bodyPr wrap="square" lIns="38100" tIns="19050" rIns="38100" bIns="19050" anchor="ctr">
                <a:spAutoFit/>
              </a:bodyPr>
              <a:lstStyle/>
              <a:p>
                <a:pPr>
                  <a:defRPr sz="1200">
                    <a:solidFill>
                      <a:srgbClr val="000000"/>
                    </a:solidFill>
                    <a:latin typeface="+mn-lt"/>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Feuil1!$A$2:$A$4</c:f>
              <c:strCache>
                <c:ptCount val="3"/>
                <c:pt idx="0">
                  <c:v>Oui, et les pouvoirs publics et les employeurs doivent adopter des mesures spécifiques pour protéger les personnes en situation de handicap d’une contamination au Covid-19 </c:v>
                </c:pt>
                <c:pt idx="1">
                  <c:v>Oui, mais vous ne pensez pas que les pouvoirs publics doivent mettre en place des mesures spécifiques de protection </c:v>
                </c:pt>
                <c:pt idx="2">
                  <c:v>Non, vous ne pensez pas que les personnes en situation de handicap sont plus vulnérables </c:v>
                </c:pt>
              </c:strCache>
            </c:strRef>
          </c:cat>
          <c:val>
            <c:numRef>
              <c:f>Feuil1!$B$2:$B$4</c:f>
              <c:numCache>
                <c:formatCode>0%</c:formatCode>
                <c:ptCount val="3"/>
                <c:pt idx="0">
                  <c:v>0.45</c:v>
                </c:pt>
                <c:pt idx="1">
                  <c:v>0.22</c:v>
                </c:pt>
                <c:pt idx="2">
                  <c:v>0.33</c:v>
                </c:pt>
              </c:numCache>
            </c:numRef>
          </c:val>
          <c:extLst>
            <c:ext xmlns:c16="http://schemas.microsoft.com/office/drawing/2014/chart" uri="{C3380CC4-5D6E-409C-BE32-E72D297353CC}">
              <c16:uniqueId val="{00000008-C0EB-49E1-B992-05834DAD96BF}"/>
            </c:ext>
          </c:extLst>
        </c:ser>
        <c:dLbls>
          <c:showLegendKey val="0"/>
          <c:showVal val="0"/>
          <c:showCatName val="0"/>
          <c:showSerName val="0"/>
          <c:showPercent val="0"/>
          <c:showBubbleSize val="0"/>
        </c:dLbls>
        <c:gapWidth val="55"/>
        <c:axId val="197378896"/>
        <c:axId val="193938008"/>
      </c:barChart>
      <c:valAx>
        <c:axId val="193938008"/>
        <c:scaling>
          <c:orientation val="minMax"/>
          <c:max val="1"/>
        </c:scaling>
        <c:delete val="1"/>
        <c:axPos val="t"/>
        <c:numFmt formatCode="0%" sourceLinked="1"/>
        <c:majorTickMark val="out"/>
        <c:minorTickMark val="none"/>
        <c:tickLblPos val="nextTo"/>
        <c:crossAx val="197378896"/>
        <c:crosses val="autoZero"/>
        <c:crossBetween val="between"/>
      </c:valAx>
      <c:catAx>
        <c:axId val="197378896"/>
        <c:scaling>
          <c:orientation val="maxMin"/>
        </c:scaling>
        <c:delete val="0"/>
        <c:axPos val="l"/>
        <c:numFmt formatCode="General" sourceLinked="1"/>
        <c:majorTickMark val="out"/>
        <c:minorTickMark val="none"/>
        <c:tickLblPos val="nextTo"/>
        <c:spPr>
          <a:ln>
            <a:noFill/>
          </a:ln>
        </c:spPr>
        <c:txPr>
          <a:bodyPr/>
          <a:lstStyle/>
          <a:p>
            <a:pPr>
              <a:defRPr sz="900">
                <a:solidFill>
                  <a:srgbClr val="000000"/>
                </a:solidFill>
                <a:latin typeface="Calibri" panose="020F0502020204030204" pitchFamily="34" charset="0"/>
                <a:cs typeface="Calibri" panose="020F0502020204030204" pitchFamily="34" charset="0"/>
              </a:defRPr>
            </a:pPr>
            <a:endParaRPr lang="fr-FR"/>
          </a:p>
        </c:txPr>
        <c:crossAx val="193938008"/>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697507420646658"/>
          <c:y val="0"/>
          <c:w val="0.60994451094581426"/>
          <c:h val="0.87013214274260675"/>
        </c:manualLayout>
      </c:layout>
      <c:barChart>
        <c:barDir val="bar"/>
        <c:grouping val="stacked"/>
        <c:varyColors val="0"/>
        <c:ser>
          <c:idx val="0"/>
          <c:order val="0"/>
          <c:tx>
            <c:strRef>
              <c:f>Feuil1!$B$1</c:f>
              <c:strCache>
                <c:ptCount val="1"/>
                <c:pt idx="0">
                  <c:v>Oui, plus impactés</c:v>
                </c:pt>
              </c:strCache>
            </c:strRef>
          </c:tx>
          <c:spPr>
            <a:solidFill>
              <a:srgbClr val="A50021"/>
            </a:solidFill>
            <a:ln w="9525">
              <a:solidFill>
                <a:schemeClr val="bg1"/>
              </a:solidFill>
            </a:ln>
            <a:effectLst/>
          </c:spPr>
          <c:invertIfNegative val="1"/>
          <c:dPt>
            <c:idx val="0"/>
            <c:invertIfNegative val="1"/>
            <c:bubble3D val="0"/>
            <c:extLst>
              <c:ext xmlns:c16="http://schemas.microsoft.com/office/drawing/2014/chart" uri="{C3380CC4-5D6E-409C-BE32-E72D297353CC}">
                <c16:uniqueId val="{00000000-AF3B-4EEB-9653-678163565189}"/>
              </c:ext>
            </c:extLst>
          </c:dPt>
          <c:dPt>
            <c:idx val="1"/>
            <c:invertIfNegative val="1"/>
            <c:bubble3D val="0"/>
            <c:extLst>
              <c:ext xmlns:c16="http://schemas.microsoft.com/office/drawing/2014/chart" uri="{C3380CC4-5D6E-409C-BE32-E72D297353CC}">
                <c16:uniqueId val="{00000001-AF3B-4EEB-9653-678163565189}"/>
              </c:ext>
            </c:extLst>
          </c:dPt>
          <c:dLbls>
            <c:spPr>
              <a:noFill/>
              <a:ln w="28044">
                <a:noFill/>
              </a:ln>
            </c:spPr>
            <c:txPr>
              <a:bodyPr/>
              <a:lstStyle/>
              <a:p>
                <a:pPr>
                  <a:defRPr sz="1800" b="1">
                    <a:solidFill>
                      <a:schemeClr val="bg1"/>
                    </a:solidFill>
                    <a:latin typeface="Calibri" pitchFamily="34" charset="0"/>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En général, dans les entreprises en France </c:v>
                </c:pt>
                <c:pt idx="1">
                  <c:v>Dans votre entreprise en particulier</c:v>
                </c:pt>
              </c:strCache>
            </c:strRef>
          </c:cat>
          <c:val>
            <c:numRef>
              <c:f>Feuil1!$B$2:$B$3</c:f>
              <c:numCache>
                <c:formatCode>0%</c:formatCode>
                <c:ptCount val="2"/>
                <c:pt idx="0">
                  <c:v>0.63</c:v>
                </c:pt>
                <c:pt idx="1">
                  <c:v>0.09</c:v>
                </c:pt>
              </c:numCache>
            </c:numRef>
          </c:val>
          <c:extLst>
            <c:ext xmlns:c14="http://schemas.microsoft.com/office/drawing/2007/8/2/chart" uri="{6F2FDCE9-48DA-4B69-8628-5D25D57E5C99}">
              <c14:invertSolidFillFmt>
                <c14:spPr xmlns:c14="http://schemas.microsoft.com/office/drawing/2007/8/2/chart">
                  <a:solidFill>
                    <a:srgbClr val="FFFFFF"/>
                  </a:solidFill>
                  <a:ln w="9525">
                    <a:solidFill>
                      <a:schemeClr val="bg1"/>
                    </a:solidFill>
                  </a:ln>
                  <a:effectLst/>
                </c14:spPr>
              </c14:invertSolidFillFmt>
            </c:ext>
            <c:ext xmlns:c16="http://schemas.microsoft.com/office/drawing/2014/chart" uri="{C3380CC4-5D6E-409C-BE32-E72D297353CC}">
              <c16:uniqueId val="{00000002-AF3B-4EEB-9653-678163565189}"/>
            </c:ext>
          </c:extLst>
        </c:ser>
        <c:ser>
          <c:idx val="1"/>
          <c:order val="1"/>
          <c:tx>
            <c:strRef>
              <c:f>Feuil1!$C$1</c:f>
              <c:strCache>
                <c:ptCount val="1"/>
                <c:pt idx="0">
                  <c:v>Non, moins impactés</c:v>
                </c:pt>
              </c:strCache>
            </c:strRef>
          </c:tx>
          <c:spPr>
            <a:solidFill>
              <a:srgbClr val="003366"/>
            </a:solidFill>
            <a:ln>
              <a:solidFill>
                <a:schemeClr val="bg1"/>
              </a:solidFill>
            </a:ln>
            <a:effectLst/>
          </c:spPr>
          <c:invertIfNegative val="0"/>
          <c:dLbls>
            <c:dLbl>
              <c:idx val="0"/>
              <c:layout>
                <c:manualLayout>
                  <c:x val="5.2258858287966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3B-4EEB-9653-678163565189}"/>
                </c:ext>
              </c:extLst>
            </c:dLbl>
            <c:spPr>
              <a:noFill/>
              <a:ln>
                <a:noFill/>
              </a:ln>
              <a:effectLst/>
            </c:spPr>
            <c:txPr>
              <a:bodyPr/>
              <a:lstStyle/>
              <a:p>
                <a:pPr algn="ctr">
                  <a:defRPr lang="fr-FR" sz="1800" b="1" i="0" u="none" strike="noStrike" kern="1200" baseline="0">
                    <a:solidFill>
                      <a:schemeClr val="bg1"/>
                    </a:solidFill>
                    <a:latin typeface="Calibri" pitchFamily="34" charset="0"/>
                    <a:ea typeface="+mn-ea"/>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En général, dans les entreprises en France </c:v>
                </c:pt>
                <c:pt idx="1">
                  <c:v>Dans votre entreprise en particulier</c:v>
                </c:pt>
              </c:strCache>
            </c:strRef>
          </c:cat>
          <c:val>
            <c:numRef>
              <c:f>Feuil1!$C$2:$C$3</c:f>
              <c:numCache>
                <c:formatCode>0%</c:formatCode>
                <c:ptCount val="2"/>
                <c:pt idx="0">
                  <c:v>0.02</c:v>
                </c:pt>
                <c:pt idx="1">
                  <c:v>0.02</c:v>
                </c:pt>
              </c:numCache>
            </c:numRef>
          </c:val>
          <c:extLst>
            <c:ext xmlns:c16="http://schemas.microsoft.com/office/drawing/2014/chart" uri="{C3380CC4-5D6E-409C-BE32-E72D297353CC}">
              <c16:uniqueId val="{00000004-AF3B-4EEB-9653-678163565189}"/>
            </c:ext>
          </c:extLst>
        </c:ser>
        <c:ser>
          <c:idx val="2"/>
          <c:order val="2"/>
          <c:tx>
            <c:strRef>
              <c:f>Feuil1!$D$1</c:f>
              <c:strCache>
                <c:ptCount val="1"/>
                <c:pt idx="0">
                  <c:v>Non, ni plus ni moins impactés</c:v>
                </c:pt>
              </c:strCache>
            </c:strRef>
          </c:tx>
          <c:spPr>
            <a:solidFill>
              <a:schemeClr val="accent4">
                <a:lumMod val="75000"/>
              </a:schemeClr>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mn-ea"/>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En général, dans les entreprises en France </c:v>
                </c:pt>
                <c:pt idx="1">
                  <c:v>Dans votre entreprise en particulier</c:v>
                </c:pt>
              </c:strCache>
            </c:strRef>
          </c:cat>
          <c:val>
            <c:numRef>
              <c:f>Feuil1!$D$2:$D$3</c:f>
              <c:numCache>
                <c:formatCode>0%</c:formatCode>
                <c:ptCount val="2"/>
                <c:pt idx="0">
                  <c:v>0.34</c:v>
                </c:pt>
                <c:pt idx="1">
                  <c:v>0.89</c:v>
                </c:pt>
              </c:numCache>
            </c:numRef>
          </c:val>
          <c:extLst>
            <c:ext xmlns:c16="http://schemas.microsoft.com/office/drawing/2014/chart" uri="{C3380CC4-5D6E-409C-BE32-E72D297353CC}">
              <c16:uniqueId val="{00000005-AF3B-4EEB-9653-678163565189}"/>
            </c:ext>
          </c:extLst>
        </c:ser>
        <c:ser>
          <c:idx val="3"/>
          <c:order val="3"/>
          <c:tx>
            <c:strRef>
              <c:f>Feuil1!$E$1</c:f>
              <c:strCache>
                <c:ptCount val="1"/>
                <c:pt idx="0">
                  <c:v>Nsp</c:v>
                </c:pt>
              </c:strCache>
            </c:strRef>
          </c:tx>
          <c:spPr>
            <a:solidFill>
              <a:schemeClr val="tx1">
                <a:lumMod val="50000"/>
                <a:lumOff val="50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200">
                    <a:solidFill>
                      <a:schemeClr val="tx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Feuil1!$A$2:$A$3</c:f>
              <c:strCache>
                <c:ptCount val="2"/>
                <c:pt idx="0">
                  <c:v>En général, dans les entreprises en France </c:v>
                </c:pt>
                <c:pt idx="1">
                  <c:v>Dans votre entreprise en particulier</c:v>
                </c:pt>
              </c:strCache>
            </c:strRef>
          </c:cat>
          <c:val>
            <c:numRef>
              <c:f>Feuil1!$E$2:$E$3</c:f>
              <c:numCache>
                <c:formatCode>General</c:formatCode>
                <c:ptCount val="2"/>
                <c:pt idx="0" formatCode="0%">
                  <c:v>0.01</c:v>
                </c:pt>
              </c:numCache>
            </c:numRef>
          </c:val>
          <c:extLst>
            <c:ext xmlns:c16="http://schemas.microsoft.com/office/drawing/2014/chart" uri="{C3380CC4-5D6E-409C-BE32-E72D297353CC}">
              <c16:uniqueId val="{00000006-AF3B-4EEB-9653-678163565189}"/>
            </c:ext>
          </c:extLst>
        </c:ser>
        <c:dLbls>
          <c:showLegendKey val="0"/>
          <c:showVal val="0"/>
          <c:showCatName val="0"/>
          <c:showSerName val="0"/>
          <c:showPercent val="0"/>
          <c:showBubbleSize val="0"/>
        </c:dLbls>
        <c:gapWidth val="60"/>
        <c:overlap val="100"/>
        <c:axId val="405800200"/>
        <c:axId val="405800592"/>
      </c:barChart>
      <c:catAx>
        <c:axId val="405800200"/>
        <c:scaling>
          <c:orientation val="maxMin"/>
        </c:scaling>
        <c:delete val="0"/>
        <c:axPos val="l"/>
        <c:numFmt formatCode="General" sourceLinked="1"/>
        <c:majorTickMark val="out"/>
        <c:minorTickMark val="none"/>
        <c:tickLblPos val="nextTo"/>
        <c:spPr>
          <a:ln>
            <a:noFill/>
          </a:ln>
        </c:spPr>
        <c:txPr>
          <a:bodyPr/>
          <a:lstStyle/>
          <a:p>
            <a:pPr>
              <a:defRPr sz="1200">
                <a:latin typeface="Calibri" panose="020F0502020204030204" pitchFamily="34" charset="0"/>
                <a:cs typeface="Calibri" panose="020F0502020204030204" pitchFamily="34" charset="0"/>
              </a:defRPr>
            </a:pPr>
            <a:endParaRPr lang="fr-FR"/>
          </a:p>
        </c:txPr>
        <c:crossAx val="405800592"/>
        <c:crosses val="autoZero"/>
        <c:auto val="1"/>
        <c:lblAlgn val="ctr"/>
        <c:lblOffset val="100"/>
        <c:noMultiLvlLbl val="0"/>
      </c:catAx>
      <c:valAx>
        <c:axId val="405800592"/>
        <c:scaling>
          <c:orientation val="minMax"/>
          <c:max val="1.05"/>
          <c:min val="0"/>
        </c:scaling>
        <c:delete val="1"/>
        <c:axPos val="t"/>
        <c:numFmt formatCode="0%" sourceLinked="1"/>
        <c:majorTickMark val="out"/>
        <c:minorTickMark val="none"/>
        <c:tickLblPos val="nextTo"/>
        <c:crossAx val="405800200"/>
        <c:crosses val="autoZero"/>
        <c:crossBetween val="between"/>
      </c:valAx>
    </c:plotArea>
    <c:legend>
      <c:legendPos val="b"/>
      <c:legendEntry>
        <c:idx val="0"/>
        <c:txPr>
          <a:bodyPr/>
          <a:lstStyle/>
          <a:p>
            <a:pPr>
              <a:defRPr sz="1200" b="1">
                <a:solidFill>
                  <a:srgbClr val="A50021"/>
                </a:solidFill>
                <a:latin typeface="Calibri" pitchFamily="34" charset="0"/>
                <a:cs typeface="Calibri" pitchFamily="34" charset="0"/>
              </a:defRPr>
            </a:pPr>
            <a:endParaRPr lang="fr-FR"/>
          </a:p>
        </c:txPr>
      </c:legendEntry>
      <c:legendEntry>
        <c:idx val="1"/>
        <c:txPr>
          <a:bodyPr/>
          <a:lstStyle/>
          <a:p>
            <a:pPr>
              <a:defRPr sz="1200" b="1">
                <a:solidFill>
                  <a:srgbClr val="003366"/>
                </a:solidFill>
                <a:latin typeface="Calibri" pitchFamily="34" charset="0"/>
                <a:cs typeface="Calibri" pitchFamily="34" charset="0"/>
              </a:defRPr>
            </a:pPr>
            <a:endParaRPr lang="fr-FR"/>
          </a:p>
        </c:txPr>
      </c:legendEntry>
      <c:legendEntry>
        <c:idx val="2"/>
        <c:txPr>
          <a:bodyPr/>
          <a:lstStyle/>
          <a:p>
            <a:pPr>
              <a:defRPr sz="1200" b="1">
                <a:solidFill>
                  <a:schemeClr val="accent4">
                    <a:lumMod val="75000"/>
                  </a:schemeClr>
                </a:solidFill>
                <a:latin typeface="Calibri" pitchFamily="34" charset="0"/>
                <a:cs typeface="Calibri" pitchFamily="34" charset="0"/>
              </a:defRPr>
            </a:pPr>
            <a:endParaRPr lang="fr-FR"/>
          </a:p>
        </c:txPr>
      </c:legendEntry>
      <c:legendEntry>
        <c:idx val="3"/>
        <c:txPr>
          <a:bodyPr/>
          <a:lstStyle/>
          <a:p>
            <a:pPr>
              <a:defRPr sz="1200" b="1">
                <a:solidFill>
                  <a:schemeClr val="tx1">
                    <a:lumMod val="65000"/>
                    <a:lumOff val="35000"/>
                  </a:schemeClr>
                </a:solidFill>
                <a:latin typeface="Calibri" pitchFamily="34" charset="0"/>
                <a:cs typeface="Calibri" pitchFamily="34" charset="0"/>
              </a:defRPr>
            </a:pPr>
            <a:endParaRPr lang="fr-FR"/>
          </a:p>
        </c:txPr>
      </c:legendEntry>
      <c:layout>
        <c:manualLayout>
          <c:xMode val="edge"/>
          <c:yMode val="edge"/>
          <c:x val="0.34814726325833345"/>
          <c:y val="0.92143451609688032"/>
          <c:w val="0.59809782157430524"/>
          <c:h val="6.488463071862853E-2"/>
        </c:manualLayout>
      </c:layout>
      <c:overlay val="0"/>
      <c:txPr>
        <a:bodyPr/>
        <a:lstStyle/>
        <a:p>
          <a:pPr>
            <a:defRPr sz="1200" b="1">
              <a:solidFill>
                <a:srgbClr val="A50021"/>
              </a:solidFill>
              <a:latin typeface="Calibri" pitchFamily="34" charset="0"/>
              <a:cs typeface="Calibri" pitchFamily="34" charset="0"/>
            </a:defRPr>
          </a:pPr>
          <a:endParaRPr lang="fr-FR"/>
        </a:p>
      </c:txPr>
    </c:legend>
    <c:plotVisOnly val="1"/>
    <c:dispBlanksAs val="gap"/>
    <c:showDLblsOverMax val="0"/>
  </c:chart>
  <c:spPr>
    <a:noFill/>
    <a:ln>
      <a:noFill/>
    </a:ln>
  </c:spPr>
  <c:txPr>
    <a:bodyPr/>
    <a:lstStyle/>
    <a:p>
      <a:pPr>
        <a:defRPr sz="1802"/>
      </a:pPr>
      <a:endParaRPr lang="fr-F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4837214670658E-2"/>
          <c:y val="0"/>
          <c:w val="0.94505180663960986"/>
          <c:h val="0.99885800357366128"/>
        </c:manualLayout>
      </c:layout>
      <c:barChart>
        <c:barDir val="bar"/>
        <c:grouping val="clustered"/>
        <c:varyColors val="0"/>
        <c:ser>
          <c:idx val="0"/>
          <c:order val="0"/>
          <c:tx>
            <c:strRef>
              <c:f>Feuil1!$B$1</c:f>
              <c:strCache>
                <c:ptCount val="1"/>
              </c:strCache>
            </c:strRef>
          </c:tx>
          <c:spPr>
            <a:solidFill>
              <a:srgbClr val="002060"/>
            </a:solidFill>
            <a:ln w="9525">
              <a:noFill/>
            </a:ln>
            <a:effectLst>
              <a:softEdge rad="12700"/>
            </a:effectLst>
          </c:spPr>
          <c:invertIfNegative val="0"/>
          <c:dPt>
            <c:idx val="0"/>
            <c:invertIfNegative val="0"/>
            <c:bubble3D val="0"/>
            <c:extLst>
              <c:ext xmlns:c16="http://schemas.microsoft.com/office/drawing/2014/chart" uri="{C3380CC4-5D6E-409C-BE32-E72D297353CC}">
                <c16:uniqueId val="{00000000-9A33-4BAB-BB72-FD5AD6F59D44}"/>
              </c:ext>
            </c:extLst>
          </c:dPt>
          <c:dPt>
            <c:idx val="1"/>
            <c:invertIfNegative val="0"/>
            <c:bubble3D val="0"/>
            <c:extLst>
              <c:ext xmlns:c16="http://schemas.microsoft.com/office/drawing/2014/chart" uri="{C3380CC4-5D6E-409C-BE32-E72D297353CC}">
                <c16:uniqueId val="{00000001-9A33-4BAB-BB72-FD5AD6F59D44}"/>
              </c:ext>
            </c:extLst>
          </c:dPt>
          <c:dPt>
            <c:idx val="2"/>
            <c:invertIfNegative val="0"/>
            <c:bubble3D val="0"/>
            <c:extLst>
              <c:ext xmlns:c16="http://schemas.microsoft.com/office/drawing/2014/chart" uri="{C3380CC4-5D6E-409C-BE32-E72D297353CC}">
                <c16:uniqueId val="{00000002-9A33-4BAB-BB72-FD5AD6F59D44}"/>
              </c:ext>
            </c:extLst>
          </c:dPt>
          <c:dPt>
            <c:idx val="3"/>
            <c:invertIfNegative val="0"/>
            <c:bubble3D val="0"/>
            <c:extLst>
              <c:ext xmlns:c16="http://schemas.microsoft.com/office/drawing/2014/chart" uri="{C3380CC4-5D6E-409C-BE32-E72D297353CC}">
                <c16:uniqueId val="{00000003-9A33-4BAB-BB72-FD5AD6F59D44}"/>
              </c:ext>
            </c:extLst>
          </c:dPt>
          <c:dPt>
            <c:idx val="4"/>
            <c:invertIfNegative val="0"/>
            <c:bubble3D val="0"/>
            <c:extLst>
              <c:ext xmlns:c16="http://schemas.microsoft.com/office/drawing/2014/chart" uri="{C3380CC4-5D6E-409C-BE32-E72D297353CC}">
                <c16:uniqueId val="{00000004-9A33-4BAB-BB72-FD5AD6F59D44}"/>
              </c:ext>
            </c:extLst>
          </c:dPt>
          <c:dLbls>
            <c:spPr>
              <a:noFill/>
              <a:ln>
                <a:noFill/>
              </a:ln>
              <a:effectLst/>
            </c:spPr>
            <c:txPr>
              <a:bodyPr wrap="square" lIns="38100" tIns="19050" rIns="38100" bIns="19050" anchor="ctr">
                <a:spAutoFit/>
              </a:bodyPr>
              <a:lstStyle/>
              <a:p>
                <a:pPr>
                  <a:defRPr sz="1000" b="1">
                    <a:solidFill>
                      <a:schemeClr val="bg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20% des handicaps déclarés sont invisibles </c:v>
                </c:pt>
                <c:pt idx="1">
                  <c:v>40% des handicaps déclarés sont invisibles </c:v>
                </c:pt>
                <c:pt idx="2">
                  <c:v>60% des handicaps déclarés sont invisibles </c:v>
                </c:pt>
                <c:pt idx="3">
                  <c:v>80% des handicaps déclarés sont invisibles </c:v>
                </c:pt>
              </c:strCache>
            </c:strRef>
          </c:cat>
          <c:val>
            <c:numRef>
              <c:f>Feuil1!$B$2:$B$5</c:f>
              <c:numCache>
                <c:formatCode>0%</c:formatCode>
                <c:ptCount val="4"/>
                <c:pt idx="0">
                  <c:v>0.22</c:v>
                </c:pt>
                <c:pt idx="1">
                  <c:v>0.48</c:v>
                </c:pt>
                <c:pt idx="2">
                  <c:v>0.23</c:v>
                </c:pt>
                <c:pt idx="3">
                  <c:v>7.0000000000000007E-2</c:v>
                </c:pt>
              </c:numCache>
            </c:numRef>
          </c:val>
          <c:extLst>
            <c:ext xmlns:c16="http://schemas.microsoft.com/office/drawing/2014/chart" uri="{C3380CC4-5D6E-409C-BE32-E72D297353CC}">
              <c16:uniqueId val="{00000005-9A33-4BAB-BB72-FD5AD6F59D44}"/>
            </c:ext>
          </c:extLst>
        </c:ser>
        <c:dLbls>
          <c:showLegendKey val="0"/>
          <c:showVal val="0"/>
          <c:showCatName val="0"/>
          <c:showSerName val="0"/>
          <c:showPercent val="0"/>
          <c:showBubbleSize val="0"/>
        </c:dLbls>
        <c:gapWidth val="35"/>
        <c:axId val="195091168"/>
        <c:axId val="195090776"/>
      </c:barChart>
      <c:valAx>
        <c:axId val="195090776"/>
        <c:scaling>
          <c:orientation val="minMax"/>
          <c:max val="0.85000000000000009"/>
          <c:min val="0"/>
        </c:scaling>
        <c:delete val="1"/>
        <c:axPos val="t"/>
        <c:numFmt formatCode="0%" sourceLinked="1"/>
        <c:majorTickMark val="out"/>
        <c:minorTickMark val="none"/>
        <c:tickLblPos val="nextTo"/>
        <c:crossAx val="195091168"/>
        <c:crosses val="autoZero"/>
        <c:crossBetween val="between"/>
      </c:valAx>
      <c:catAx>
        <c:axId val="195091168"/>
        <c:scaling>
          <c:orientation val="maxMin"/>
        </c:scaling>
        <c:delete val="1"/>
        <c:axPos val="l"/>
        <c:numFmt formatCode="General" sourceLinked="1"/>
        <c:majorTickMark val="out"/>
        <c:minorTickMark val="none"/>
        <c:tickLblPos val="nextTo"/>
        <c:crossAx val="195090776"/>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94837214670658E-2"/>
          <c:y val="0"/>
          <c:w val="0.94505180663960986"/>
          <c:h val="0.99885800357366128"/>
        </c:manualLayout>
      </c:layout>
      <c:barChart>
        <c:barDir val="bar"/>
        <c:grouping val="clustered"/>
        <c:varyColors val="0"/>
        <c:ser>
          <c:idx val="0"/>
          <c:order val="0"/>
          <c:tx>
            <c:strRef>
              <c:f>Feuil1!$B$1</c:f>
              <c:strCache>
                <c:ptCount val="1"/>
              </c:strCache>
            </c:strRef>
          </c:tx>
          <c:spPr>
            <a:solidFill>
              <a:srgbClr val="002060"/>
            </a:solidFill>
            <a:ln w="9525">
              <a:noFill/>
            </a:ln>
            <a:effectLst>
              <a:softEdge rad="12700"/>
            </a:effectLst>
          </c:spPr>
          <c:invertIfNegative val="0"/>
          <c:dPt>
            <c:idx val="0"/>
            <c:invertIfNegative val="0"/>
            <c:bubble3D val="0"/>
            <c:extLst>
              <c:ext xmlns:c16="http://schemas.microsoft.com/office/drawing/2014/chart" uri="{C3380CC4-5D6E-409C-BE32-E72D297353CC}">
                <c16:uniqueId val="{00000000-8F7B-44EF-B5E3-E77D02AD2D41}"/>
              </c:ext>
            </c:extLst>
          </c:dPt>
          <c:dPt>
            <c:idx val="1"/>
            <c:invertIfNegative val="0"/>
            <c:bubble3D val="0"/>
            <c:extLst>
              <c:ext xmlns:c16="http://schemas.microsoft.com/office/drawing/2014/chart" uri="{C3380CC4-5D6E-409C-BE32-E72D297353CC}">
                <c16:uniqueId val="{00000001-8F7B-44EF-B5E3-E77D02AD2D41}"/>
              </c:ext>
            </c:extLst>
          </c:dPt>
          <c:dPt>
            <c:idx val="2"/>
            <c:invertIfNegative val="0"/>
            <c:bubble3D val="0"/>
            <c:extLst>
              <c:ext xmlns:c16="http://schemas.microsoft.com/office/drawing/2014/chart" uri="{C3380CC4-5D6E-409C-BE32-E72D297353CC}">
                <c16:uniqueId val="{00000002-8F7B-44EF-B5E3-E77D02AD2D41}"/>
              </c:ext>
            </c:extLst>
          </c:dPt>
          <c:dPt>
            <c:idx val="3"/>
            <c:invertIfNegative val="0"/>
            <c:bubble3D val="0"/>
            <c:extLst>
              <c:ext xmlns:c16="http://schemas.microsoft.com/office/drawing/2014/chart" uri="{C3380CC4-5D6E-409C-BE32-E72D297353CC}">
                <c16:uniqueId val="{00000003-8F7B-44EF-B5E3-E77D02AD2D41}"/>
              </c:ext>
            </c:extLst>
          </c:dPt>
          <c:dPt>
            <c:idx val="4"/>
            <c:invertIfNegative val="0"/>
            <c:bubble3D val="0"/>
            <c:extLst>
              <c:ext xmlns:c16="http://schemas.microsoft.com/office/drawing/2014/chart" uri="{C3380CC4-5D6E-409C-BE32-E72D297353CC}">
                <c16:uniqueId val="{00000004-8F7B-44EF-B5E3-E77D02AD2D41}"/>
              </c:ext>
            </c:extLst>
          </c:dPt>
          <c:dLbls>
            <c:spPr>
              <a:noFill/>
              <a:ln>
                <a:noFill/>
              </a:ln>
              <a:effectLst/>
            </c:spPr>
            <c:txPr>
              <a:bodyPr wrap="square" lIns="38100" tIns="19050" rIns="38100" bIns="19050" anchor="ctr">
                <a:spAutoFit/>
              </a:bodyPr>
              <a:lstStyle/>
              <a:p>
                <a:pPr>
                  <a:defRPr sz="1000" b="1">
                    <a:solidFill>
                      <a:schemeClr val="bg1"/>
                    </a:solidFill>
                  </a:defRPr>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Feuil1!$A$2:$A$5</c:f>
              <c:strCache>
                <c:ptCount val="4"/>
                <c:pt idx="0">
                  <c:v>20% des handicaps déclarés sont invisibles </c:v>
                </c:pt>
                <c:pt idx="1">
                  <c:v>40% des handicaps déclarés sont invisibles </c:v>
                </c:pt>
                <c:pt idx="2">
                  <c:v>60% des handicaps déclarés sont invisibles </c:v>
                </c:pt>
                <c:pt idx="3">
                  <c:v>80% des handicaps déclarés sont invisibles </c:v>
                </c:pt>
              </c:strCache>
            </c:strRef>
          </c:cat>
          <c:val>
            <c:numRef>
              <c:f>Feuil1!$B$2:$B$5</c:f>
              <c:numCache>
                <c:formatCode>0%</c:formatCode>
                <c:ptCount val="4"/>
                <c:pt idx="0">
                  <c:v>0.3</c:v>
                </c:pt>
                <c:pt idx="1">
                  <c:v>0.43</c:v>
                </c:pt>
                <c:pt idx="2">
                  <c:v>0.2</c:v>
                </c:pt>
                <c:pt idx="3">
                  <c:v>7.0000000000000007E-2</c:v>
                </c:pt>
              </c:numCache>
            </c:numRef>
          </c:val>
          <c:extLst>
            <c:ext xmlns:c16="http://schemas.microsoft.com/office/drawing/2014/chart" uri="{C3380CC4-5D6E-409C-BE32-E72D297353CC}">
              <c16:uniqueId val="{00000005-8F7B-44EF-B5E3-E77D02AD2D41}"/>
            </c:ext>
          </c:extLst>
        </c:ser>
        <c:dLbls>
          <c:showLegendKey val="0"/>
          <c:showVal val="0"/>
          <c:showCatName val="0"/>
          <c:showSerName val="0"/>
          <c:showPercent val="0"/>
          <c:showBubbleSize val="0"/>
        </c:dLbls>
        <c:gapWidth val="35"/>
        <c:axId val="195092344"/>
        <c:axId val="195091952"/>
      </c:barChart>
      <c:valAx>
        <c:axId val="195091952"/>
        <c:scaling>
          <c:orientation val="minMax"/>
          <c:max val="0.85000000000000009"/>
          <c:min val="0"/>
        </c:scaling>
        <c:delete val="1"/>
        <c:axPos val="t"/>
        <c:numFmt formatCode="0%" sourceLinked="1"/>
        <c:majorTickMark val="out"/>
        <c:minorTickMark val="none"/>
        <c:tickLblPos val="nextTo"/>
        <c:crossAx val="195092344"/>
        <c:crosses val="autoZero"/>
        <c:crossBetween val="between"/>
      </c:valAx>
      <c:catAx>
        <c:axId val="195092344"/>
        <c:scaling>
          <c:orientation val="maxMin"/>
        </c:scaling>
        <c:delete val="1"/>
        <c:axPos val="l"/>
        <c:numFmt formatCode="General" sourceLinked="1"/>
        <c:majorTickMark val="out"/>
        <c:minorTickMark val="none"/>
        <c:tickLblPos val="nextTo"/>
        <c:crossAx val="195091952"/>
        <c:crosses val="autoZero"/>
        <c:auto val="1"/>
        <c:lblAlgn val="ctr"/>
        <c:lblOffset val="100"/>
        <c:noMultiLvlLbl val="0"/>
      </c:catAx>
      <c:spPr>
        <a:noFill/>
        <a:ln w="25389">
          <a:noFill/>
        </a:ln>
      </c:spPr>
    </c:plotArea>
    <c:plotVisOnly val="1"/>
    <c:dispBlanksAs val="zero"/>
    <c:showDLblsOverMax val="0"/>
  </c:chart>
  <c:txPr>
    <a:bodyPr/>
    <a:lstStyle/>
    <a:p>
      <a:pPr>
        <a:defRPr sz="1798"/>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357009829197636"/>
          <c:w val="0.97733775697463221"/>
          <c:h val="0.56941023383864209"/>
        </c:manualLayout>
      </c:layout>
      <c:lineChart>
        <c:grouping val="standard"/>
        <c:varyColors val="0"/>
        <c:ser>
          <c:idx val="1"/>
          <c:order val="0"/>
          <c:tx>
            <c:strRef>
              <c:f>Sheet1!$A$2</c:f>
              <c:strCache>
                <c:ptCount val="1"/>
                <c:pt idx="0">
                  <c:v>Dirigeants</c:v>
                </c:pt>
              </c:strCache>
            </c:strRef>
          </c:tx>
          <c:spPr>
            <a:ln w="38100">
              <a:solidFill>
                <a:srgbClr val="A50021"/>
              </a:solidFill>
            </a:ln>
          </c:spPr>
          <c:marker>
            <c:symbol val="square"/>
            <c:size val="5"/>
            <c:spPr>
              <a:solidFill>
                <a:srgbClr val="A50021"/>
              </a:solidFill>
              <a:ln>
                <a:solidFill>
                  <a:srgbClr val="A50021"/>
                </a:solidFill>
              </a:ln>
            </c:spPr>
          </c:marker>
          <c:dLbls>
            <c:spPr>
              <a:noFill/>
              <a:ln>
                <a:noFill/>
              </a:ln>
              <a:effectLst/>
            </c:spPr>
            <c:txPr>
              <a:bodyPr wrap="square" lIns="38100" tIns="19050" rIns="38100" bIns="19050" anchor="ctr">
                <a:spAutoFit/>
              </a:bodyPr>
              <a:lstStyle/>
              <a:p>
                <a:pPr>
                  <a:defRPr sz="1400">
                    <a:solidFill>
                      <a:srgbClr val="A50021"/>
                    </a:solidFill>
                    <a:latin typeface="+mn-lt"/>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2018</c:v>
                </c:pt>
                <c:pt idx="1">
                  <c:v>2019</c:v>
                </c:pt>
                <c:pt idx="2">
                  <c:v>2020</c:v>
                </c:pt>
              </c:numCache>
            </c:numRef>
          </c:cat>
          <c:val>
            <c:numRef>
              <c:f>Sheet1!$B$2:$D$2</c:f>
              <c:numCache>
                <c:formatCode>General</c:formatCode>
                <c:ptCount val="3"/>
                <c:pt idx="0">
                  <c:v>68</c:v>
                </c:pt>
                <c:pt idx="1">
                  <c:v>68</c:v>
                </c:pt>
                <c:pt idx="2">
                  <c:v>63</c:v>
                </c:pt>
              </c:numCache>
            </c:numRef>
          </c:val>
          <c:smooth val="1"/>
          <c:extLst>
            <c:ext xmlns:c16="http://schemas.microsoft.com/office/drawing/2014/chart" uri="{C3380CC4-5D6E-409C-BE32-E72D297353CC}">
              <c16:uniqueId val="{00000000-767B-454C-B730-A67A9528A83B}"/>
            </c:ext>
          </c:extLst>
        </c:ser>
        <c:dLbls>
          <c:showLegendKey val="0"/>
          <c:showVal val="0"/>
          <c:showCatName val="0"/>
          <c:showSerName val="0"/>
          <c:showPercent val="0"/>
          <c:showBubbleSize val="0"/>
        </c:dLbls>
        <c:marker val="1"/>
        <c:smooth val="0"/>
        <c:axId val="195237672"/>
        <c:axId val="195238064"/>
      </c:lineChart>
      <c:catAx>
        <c:axId val="195237672"/>
        <c:scaling>
          <c:orientation val="minMax"/>
        </c:scaling>
        <c:delete val="0"/>
        <c:axPos val="b"/>
        <c:numFmt formatCode="General" sourceLinked="1"/>
        <c:majorTickMark val="out"/>
        <c:minorTickMark val="none"/>
        <c:tickLblPos val="nextTo"/>
        <c:spPr>
          <a:ln w="3399">
            <a:noFill/>
            <a:prstDash val="solid"/>
          </a:ln>
        </c:spPr>
        <c:txPr>
          <a:bodyPr rot="0" vert="horz"/>
          <a:lstStyle/>
          <a:p>
            <a:pPr>
              <a:defRPr sz="1000" b="0" i="0" u="none" strike="noStrike" baseline="0">
                <a:solidFill>
                  <a:schemeClr val="tx1"/>
                </a:solidFill>
                <a:latin typeface="+mn-lt"/>
                <a:ea typeface="Trebuchet MS"/>
                <a:cs typeface="Trebuchet MS"/>
              </a:defRPr>
            </a:pPr>
            <a:endParaRPr lang="fr-FR"/>
          </a:p>
        </c:txPr>
        <c:crossAx val="195238064"/>
        <c:crossesAt val="0"/>
        <c:auto val="1"/>
        <c:lblAlgn val="ctr"/>
        <c:lblOffset val="100"/>
        <c:tickLblSkip val="1"/>
        <c:tickMarkSkip val="1"/>
        <c:noMultiLvlLbl val="0"/>
      </c:catAx>
      <c:valAx>
        <c:axId val="195238064"/>
        <c:scaling>
          <c:orientation val="minMax"/>
        </c:scaling>
        <c:delete val="1"/>
        <c:axPos val="l"/>
        <c:numFmt formatCode="General" sourceLinked="1"/>
        <c:majorTickMark val="out"/>
        <c:minorTickMark val="none"/>
        <c:tickLblPos val="nextTo"/>
        <c:crossAx val="195237672"/>
        <c:crosses val="autoZero"/>
        <c:crossBetween val="between"/>
      </c:valAx>
      <c:spPr>
        <a:noFill/>
        <a:ln w="25466">
          <a:noFill/>
        </a:ln>
      </c:spPr>
    </c:plotArea>
    <c:plotVisOnly val="1"/>
    <c:dispBlanksAs val="gap"/>
    <c:showDLblsOverMax val="0"/>
  </c:chart>
  <c:spPr>
    <a:noFill/>
    <a:ln>
      <a:noFill/>
    </a:ln>
  </c:spPr>
  <c:txPr>
    <a:bodyPr/>
    <a:lstStyle/>
    <a:p>
      <a:pPr>
        <a:defRPr sz="1926" b="1" i="0" u="none" strike="noStrike" baseline="0">
          <a:solidFill>
            <a:schemeClr val="tx1"/>
          </a:solidFill>
          <a:latin typeface="Verdana"/>
          <a:ea typeface="Verdana"/>
          <a:cs typeface="Verdana"/>
        </a:defRPr>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13357009829197636"/>
          <c:w val="0.97733775697463221"/>
          <c:h val="0.56941023383864209"/>
        </c:manualLayout>
      </c:layout>
      <c:lineChart>
        <c:grouping val="standard"/>
        <c:varyColors val="0"/>
        <c:ser>
          <c:idx val="1"/>
          <c:order val="0"/>
          <c:tx>
            <c:strRef>
              <c:f>Sheet1!$A$2</c:f>
              <c:strCache>
                <c:ptCount val="1"/>
                <c:pt idx="0">
                  <c:v>Dirigeants</c:v>
                </c:pt>
              </c:strCache>
            </c:strRef>
          </c:tx>
          <c:spPr>
            <a:ln w="38100">
              <a:solidFill>
                <a:srgbClr val="A50021"/>
              </a:solidFill>
            </a:ln>
          </c:spPr>
          <c:marker>
            <c:symbol val="square"/>
            <c:size val="5"/>
            <c:spPr>
              <a:solidFill>
                <a:srgbClr val="A50021"/>
              </a:solidFill>
              <a:ln>
                <a:solidFill>
                  <a:srgbClr val="A50021"/>
                </a:solidFill>
              </a:ln>
            </c:spPr>
          </c:marker>
          <c:dLbls>
            <c:spPr>
              <a:noFill/>
              <a:ln>
                <a:noFill/>
              </a:ln>
              <a:effectLst/>
            </c:spPr>
            <c:txPr>
              <a:bodyPr wrap="square" lIns="38100" tIns="19050" rIns="38100" bIns="19050" anchor="ctr">
                <a:spAutoFit/>
              </a:bodyPr>
              <a:lstStyle/>
              <a:p>
                <a:pPr>
                  <a:defRPr sz="1400">
                    <a:solidFill>
                      <a:srgbClr val="A50021"/>
                    </a:solidFill>
                    <a:latin typeface="+mn-lt"/>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Sheet1!$B$1:$D$1</c:f>
              <c:numCache>
                <c:formatCode>General</c:formatCode>
                <c:ptCount val="3"/>
                <c:pt idx="0">
                  <c:v>2018</c:v>
                </c:pt>
                <c:pt idx="1">
                  <c:v>2019</c:v>
                </c:pt>
                <c:pt idx="2">
                  <c:v>2020</c:v>
                </c:pt>
              </c:numCache>
            </c:numRef>
          </c:cat>
          <c:val>
            <c:numRef>
              <c:f>Sheet1!$B$2:$D$2</c:f>
              <c:numCache>
                <c:formatCode>General</c:formatCode>
                <c:ptCount val="3"/>
                <c:pt idx="0">
                  <c:v>67</c:v>
                </c:pt>
                <c:pt idx="1">
                  <c:v>67</c:v>
                </c:pt>
                <c:pt idx="2">
                  <c:v>72</c:v>
                </c:pt>
              </c:numCache>
            </c:numRef>
          </c:val>
          <c:smooth val="1"/>
          <c:extLst>
            <c:ext xmlns:c16="http://schemas.microsoft.com/office/drawing/2014/chart" uri="{C3380CC4-5D6E-409C-BE32-E72D297353CC}">
              <c16:uniqueId val="{00000000-F187-4222-8A0A-582584E1669D}"/>
            </c:ext>
          </c:extLst>
        </c:ser>
        <c:dLbls>
          <c:showLegendKey val="0"/>
          <c:showVal val="0"/>
          <c:showCatName val="0"/>
          <c:showSerName val="0"/>
          <c:showPercent val="0"/>
          <c:showBubbleSize val="0"/>
        </c:dLbls>
        <c:marker val="1"/>
        <c:smooth val="0"/>
        <c:axId val="195237672"/>
        <c:axId val="195238064"/>
      </c:lineChart>
      <c:catAx>
        <c:axId val="195237672"/>
        <c:scaling>
          <c:orientation val="minMax"/>
        </c:scaling>
        <c:delete val="0"/>
        <c:axPos val="b"/>
        <c:numFmt formatCode="General" sourceLinked="1"/>
        <c:majorTickMark val="out"/>
        <c:minorTickMark val="none"/>
        <c:tickLblPos val="nextTo"/>
        <c:spPr>
          <a:ln w="3399">
            <a:noFill/>
            <a:prstDash val="solid"/>
          </a:ln>
        </c:spPr>
        <c:txPr>
          <a:bodyPr rot="0" vert="horz"/>
          <a:lstStyle/>
          <a:p>
            <a:pPr>
              <a:defRPr sz="1000" b="0" i="0" u="none" strike="noStrike" baseline="0">
                <a:solidFill>
                  <a:schemeClr val="tx1"/>
                </a:solidFill>
                <a:latin typeface="+mn-lt"/>
                <a:ea typeface="Trebuchet MS"/>
                <a:cs typeface="Trebuchet MS"/>
              </a:defRPr>
            </a:pPr>
            <a:endParaRPr lang="fr-FR"/>
          </a:p>
        </c:txPr>
        <c:crossAx val="195238064"/>
        <c:crossesAt val="0"/>
        <c:auto val="1"/>
        <c:lblAlgn val="ctr"/>
        <c:lblOffset val="100"/>
        <c:tickLblSkip val="1"/>
        <c:tickMarkSkip val="1"/>
        <c:noMultiLvlLbl val="0"/>
      </c:catAx>
      <c:valAx>
        <c:axId val="195238064"/>
        <c:scaling>
          <c:orientation val="minMax"/>
        </c:scaling>
        <c:delete val="1"/>
        <c:axPos val="l"/>
        <c:numFmt formatCode="General" sourceLinked="1"/>
        <c:majorTickMark val="out"/>
        <c:minorTickMark val="none"/>
        <c:tickLblPos val="nextTo"/>
        <c:crossAx val="195237672"/>
        <c:crosses val="autoZero"/>
        <c:crossBetween val="between"/>
      </c:valAx>
      <c:spPr>
        <a:noFill/>
        <a:ln w="25466">
          <a:noFill/>
        </a:ln>
      </c:spPr>
    </c:plotArea>
    <c:plotVisOnly val="1"/>
    <c:dispBlanksAs val="gap"/>
    <c:showDLblsOverMax val="0"/>
  </c:chart>
  <c:spPr>
    <a:noFill/>
    <a:ln>
      <a:noFill/>
    </a:ln>
  </c:spPr>
  <c:txPr>
    <a:bodyPr/>
    <a:lstStyle/>
    <a:p>
      <a:pPr>
        <a:defRPr sz="1926" b="1" i="0" u="none" strike="noStrike" baseline="0">
          <a:solidFill>
            <a:schemeClr val="tx1"/>
          </a:solidFill>
          <a:latin typeface="Verdana"/>
          <a:ea typeface="Verdana"/>
          <a:cs typeface="Verdana"/>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18428820225176"/>
          <c:y val="7.8822461462192406E-2"/>
          <c:w val="0.59245153430414621"/>
          <c:h val="0.89990662196230797"/>
        </c:manualLayout>
      </c:layout>
      <c:barChart>
        <c:barDir val="bar"/>
        <c:grouping val="clustered"/>
        <c:varyColors val="0"/>
        <c:ser>
          <c:idx val="0"/>
          <c:order val="0"/>
          <c:tx>
            <c:strRef>
              <c:f>Feuil1!$B$1</c:f>
              <c:strCache>
                <c:ptCount val="1"/>
                <c:pt idx="0">
                  <c:v>gfg</c:v>
                </c:pt>
              </c:strCache>
            </c:strRef>
          </c:tx>
          <c:spPr>
            <a:solidFill>
              <a:srgbClr val="800000"/>
            </a:solidFill>
            <a:ln w="19050">
              <a:noFill/>
            </a:ln>
            <a:effectLst/>
          </c:spPr>
          <c:invertIfNegative val="0"/>
          <c:dLbls>
            <c:spPr>
              <a:noFill/>
              <a:ln>
                <a:noFill/>
              </a:ln>
              <a:effectLst/>
            </c:spPr>
            <c:txPr>
              <a:bodyPr/>
              <a:lstStyle/>
              <a:p>
                <a:pPr>
                  <a:defRPr sz="1100" b="1" i="0" u="none" strike="noStrike" baseline="0">
                    <a:solidFill>
                      <a:srgbClr val="A50021"/>
                    </a:solidFill>
                    <a:latin typeface="Calibri" panose="020F0502020204030204" pitchFamily="34" charset="0"/>
                    <a:ea typeface="Trebuchet MS"/>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Industrie</c:v>
                </c:pt>
                <c:pt idx="1">
                  <c:v>BTP</c:v>
                </c:pt>
                <c:pt idx="2">
                  <c:v>Commerce</c:v>
                </c:pt>
                <c:pt idx="3">
                  <c:v>Services (privé)</c:v>
                </c:pt>
                <c:pt idx="4">
                  <c:v>Services (public)</c:v>
                </c:pt>
              </c:strCache>
            </c:strRef>
          </c:cat>
          <c:val>
            <c:numRef>
              <c:f>Feuil1!$B$2:$B$6</c:f>
              <c:numCache>
                <c:formatCode>General</c:formatCode>
                <c:ptCount val="5"/>
                <c:pt idx="0">
                  <c:v>68</c:v>
                </c:pt>
                <c:pt idx="1">
                  <c:v>72</c:v>
                </c:pt>
                <c:pt idx="2">
                  <c:v>64</c:v>
                </c:pt>
                <c:pt idx="3">
                  <c:v>54</c:v>
                </c:pt>
                <c:pt idx="4">
                  <c:v>57</c:v>
                </c:pt>
              </c:numCache>
            </c:numRef>
          </c:val>
          <c:extLst>
            <c:ext xmlns:c16="http://schemas.microsoft.com/office/drawing/2014/chart" uri="{C3380CC4-5D6E-409C-BE32-E72D297353CC}">
              <c16:uniqueId val="{00000000-4211-4100-8D87-A44D5CC07553}"/>
            </c:ext>
          </c:extLst>
        </c:ser>
        <c:dLbls>
          <c:showLegendKey val="0"/>
          <c:showVal val="0"/>
          <c:showCatName val="0"/>
          <c:showSerName val="0"/>
          <c:showPercent val="0"/>
          <c:showBubbleSize val="0"/>
        </c:dLbls>
        <c:gapWidth val="138"/>
        <c:axId val="-2071299608"/>
        <c:axId val="-2071296120"/>
      </c:barChart>
      <c:catAx>
        <c:axId val="-2071299608"/>
        <c:scaling>
          <c:orientation val="maxMin"/>
        </c:scaling>
        <c:delete val="0"/>
        <c:axPos val="l"/>
        <c:numFmt formatCode="General" sourceLinked="1"/>
        <c:majorTickMark val="out"/>
        <c:minorTickMark val="none"/>
        <c:tickLblPos val="nextTo"/>
        <c:spPr>
          <a:ln>
            <a:noFill/>
          </a:ln>
        </c:spPr>
        <c:txPr>
          <a:bodyPr/>
          <a:lstStyle/>
          <a:p>
            <a:pPr>
              <a:defRPr sz="1200">
                <a:solidFill>
                  <a:schemeClr val="tx1">
                    <a:lumMod val="85000"/>
                    <a:lumOff val="15000"/>
                  </a:schemeClr>
                </a:solidFill>
                <a:latin typeface="Calibri" panose="020F0502020204030204" pitchFamily="34" charset="0"/>
                <a:cs typeface="Calibri" panose="020F0502020204030204" pitchFamily="34" charset="0"/>
              </a:defRPr>
            </a:pPr>
            <a:endParaRPr lang="fr-FR"/>
          </a:p>
        </c:txPr>
        <c:crossAx val="-2071296120"/>
        <c:crossesAt val="0"/>
        <c:auto val="1"/>
        <c:lblAlgn val="ctr"/>
        <c:lblOffset val="100"/>
        <c:noMultiLvlLbl val="0"/>
      </c:catAx>
      <c:valAx>
        <c:axId val="-2071296120"/>
        <c:scaling>
          <c:orientation val="minMax"/>
          <c:max val="110"/>
          <c:min val="0"/>
        </c:scaling>
        <c:delete val="1"/>
        <c:axPos val="t"/>
        <c:numFmt formatCode="General" sourceLinked="1"/>
        <c:majorTickMark val="out"/>
        <c:minorTickMark val="none"/>
        <c:tickLblPos val="nextTo"/>
        <c:crossAx val="-2071299608"/>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18428820225176"/>
          <c:y val="7.8822461462192406E-2"/>
          <c:w val="0.59245153430414621"/>
          <c:h val="0.89990662196230797"/>
        </c:manualLayout>
      </c:layout>
      <c:barChart>
        <c:barDir val="bar"/>
        <c:grouping val="clustered"/>
        <c:varyColors val="0"/>
        <c:ser>
          <c:idx val="0"/>
          <c:order val="0"/>
          <c:tx>
            <c:strRef>
              <c:f>Feuil1!$B$1</c:f>
              <c:strCache>
                <c:ptCount val="1"/>
                <c:pt idx="0">
                  <c:v>gfg</c:v>
                </c:pt>
              </c:strCache>
            </c:strRef>
          </c:tx>
          <c:spPr>
            <a:solidFill>
              <a:srgbClr val="800000"/>
            </a:solidFill>
            <a:ln w="19050">
              <a:noFill/>
            </a:ln>
            <a:effectLst/>
          </c:spPr>
          <c:invertIfNegative val="0"/>
          <c:dLbls>
            <c:spPr>
              <a:noFill/>
              <a:ln>
                <a:noFill/>
              </a:ln>
              <a:effectLst/>
            </c:spPr>
            <c:txPr>
              <a:bodyPr/>
              <a:lstStyle/>
              <a:p>
                <a:pPr>
                  <a:defRPr sz="1100" b="1" i="0" u="none" strike="noStrike" baseline="0">
                    <a:solidFill>
                      <a:srgbClr val="A50021"/>
                    </a:solidFill>
                    <a:latin typeface="Calibri" panose="020F0502020204030204" pitchFamily="34" charset="0"/>
                    <a:ea typeface="Trebuchet MS"/>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Feuil1!$A$2:$A$6</c:f>
              <c:strCache>
                <c:ptCount val="5"/>
                <c:pt idx="0">
                  <c:v>1 à 9 salariés</c:v>
                </c:pt>
                <c:pt idx="1">
                  <c:v>10 à 19 salariés</c:v>
                </c:pt>
                <c:pt idx="2">
                  <c:v>20 à 49 salariés</c:v>
                </c:pt>
                <c:pt idx="3">
                  <c:v>50 à 99 salariés</c:v>
                </c:pt>
                <c:pt idx="4">
                  <c:v>100 salariés et plus</c:v>
                </c:pt>
              </c:strCache>
            </c:strRef>
          </c:cat>
          <c:val>
            <c:numRef>
              <c:f>Feuil1!$B$2:$B$6</c:f>
              <c:numCache>
                <c:formatCode>General</c:formatCode>
                <c:ptCount val="5"/>
                <c:pt idx="0">
                  <c:v>62</c:v>
                </c:pt>
                <c:pt idx="1">
                  <c:v>57</c:v>
                </c:pt>
                <c:pt idx="2">
                  <c:v>73</c:v>
                </c:pt>
                <c:pt idx="3">
                  <c:v>69</c:v>
                </c:pt>
                <c:pt idx="4">
                  <c:v>65</c:v>
                </c:pt>
              </c:numCache>
            </c:numRef>
          </c:val>
          <c:extLst>
            <c:ext xmlns:c16="http://schemas.microsoft.com/office/drawing/2014/chart" uri="{C3380CC4-5D6E-409C-BE32-E72D297353CC}">
              <c16:uniqueId val="{00000000-26CA-482F-94DB-83B34C5516BE}"/>
            </c:ext>
          </c:extLst>
        </c:ser>
        <c:dLbls>
          <c:showLegendKey val="0"/>
          <c:showVal val="0"/>
          <c:showCatName val="0"/>
          <c:showSerName val="0"/>
          <c:showPercent val="0"/>
          <c:showBubbleSize val="0"/>
        </c:dLbls>
        <c:gapWidth val="138"/>
        <c:axId val="-2071299608"/>
        <c:axId val="-2071296120"/>
      </c:barChart>
      <c:catAx>
        <c:axId val="-2071299608"/>
        <c:scaling>
          <c:orientation val="maxMin"/>
        </c:scaling>
        <c:delete val="0"/>
        <c:axPos val="l"/>
        <c:numFmt formatCode="General" sourceLinked="1"/>
        <c:majorTickMark val="out"/>
        <c:minorTickMark val="none"/>
        <c:tickLblPos val="nextTo"/>
        <c:spPr>
          <a:ln>
            <a:noFill/>
          </a:ln>
        </c:spPr>
        <c:txPr>
          <a:bodyPr/>
          <a:lstStyle/>
          <a:p>
            <a:pPr>
              <a:defRPr sz="1200">
                <a:solidFill>
                  <a:schemeClr val="tx1">
                    <a:lumMod val="85000"/>
                    <a:lumOff val="15000"/>
                  </a:schemeClr>
                </a:solidFill>
                <a:latin typeface="Calibri" panose="020F0502020204030204" pitchFamily="34" charset="0"/>
                <a:cs typeface="Calibri" panose="020F0502020204030204" pitchFamily="34" charset="0"/>
              </a:defRPr>
            </a:pPr>
            <a:endParaRPr lang="fr-FR"/>
          </a:p>
        </c:txPr>
        <c:crossAx val="-2071296120"/>
        <c:crossesAt val="0"/>
        <c:auto val="1"/>
        <c:lblAlgn val="ctr"/>
        <c:lblOffset val="100"/>
        <c:noMultiLvlLbl val="0"/>
      </c:catAx>
      <c:valAx>
        <c:axId val="-2071296120"/>
        <c:scaling>
          <c:orientation val="minMax"/>
          <c:max val="110"/>
          <c:min val="0"/>
        </c:scaling>
        <c:delete val="1"/>
        <c:axPos val="t"/>
        <c:numFmt formatCode="General" sourceLinked="1"/>
        <c:majorTickMark val="out"/>
        <c:minorTickMark val="none"/>
        <c:tickLblPos val="nextTo"/>
        <c:crossAx val="-2071299608"/>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718428820225176"/>
          <c:y val="7.8822461462192406E-2"/>
          <c:w val="0.59245153430414621"/>
          <c:h val="0.89990662196230797"/>
        </c:manualLayout>
      </c:layout>
      <c:barChart>
        <c:barDir val="bar"/>
        <c:grouping val="clustered"/>
        <c:varyColors val="0"/>
        <c:ser>
          <c:idx val="0"/>
          <c:order val="0"/>
          <c:tx>
            <c:strRef>
              <c:f>Feuil1!$B$1</c:f>
              <c:strCache>
                <c:ptCount val="1"/>
                <c:pt idx="0">
                  <c:v>gfg</c:v>
                </c:pt>
              </c:strCache>
            </c:strRef>
          </c:tx>
          <c:spPr>
            <a:solidFill>
              <a:srgbClr val="800000"/>
            </a:solidFill>
            <a:ln w="19050">
              <a:noFill/>
            </a:ln>
            <a:effectLst/>
          </c:spPr>
          <c:invertIfNegative val="0"/>
          <c:dLbls>
            <c:spPr>
              <a:noFill/>
              <a:ln>
                <a:noFill/>
              </a:ln>
              <a:effectLst/>
            </c:spPr>
            <c:txPr>
              <a:bodyPr/>
              <a:lstStyle/>
              <a:p>
                <a:pPr>
                  <a:defRPr sz="1100" b="1" i="0" u="none" strike="noStrike" baseline="0">
                    <a:solidFill>
                      <a:srgbClr val="A50021"/>
                    </a:solidFill>
                    <a:latin typeface="Calibri" panose="020F0502020204030204" pitchFamily="34" charset="0"/>
                    <a:ea typeface="Trebuchet MS"/>
                    <a:cs typeface="Calibri" panose="020F050202020403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Feuil1!$A$2:$A$3</c:f>
              <c:strCache>
                <c:ptCount val="2"/>
                <c:pt idx="0">
                  <c:v>Recours aux services de l'AGEFIPH</c:v>
                </c:pt>
                <c:pt idx="1">
                  <c:v>Non recours aux services de l'AGEFIPH</c:v>
                </c:pt>
              </c:strCache>
            </c:strRef>
          </c:cat>
          <c:val>
            <c:numRef>
              <c:f>Feuil1!$B$2:$B$3</c:f>
              <c:numCache>
                <c:formatCode>General</c:formatCode>
                <c:ptCount val="2"/>
                <c:pt idx="0">
                  <c:v>52</c:v>
                </c:pt>
                <c:pt idx="1">
                  <c:v>64</c:v>
                </c:pt>
              </c:numCache>
            </c:numRef>
          </c:val>
          <c:extLst>
            <c:ext xmlns:c16="http://schemas.microsoft.com/office/drawing/2014/chart" uri="{C3380CC4-5D6E-409C-BE32-E72D297353CC}">
              <c16:uniqueId val="{00000000-4BD6-4D7F-9266-7BA3A365EC24}"/>
            </c:ext>
          </c:extLst>
        </c:ser>
        <c:dLbls>
          <c:showLegendKey val="0"/>
          <c:showVal val="0"/>
          <c:showCatName val="0"/>
          <c:showSerName val="0"/>
          <c:showPercent val="0"/>
          <c:showBubbleSize val="0"/>
        </c:dLbls>
        <c:gapWidth val="138"/>
        <c:axId val="-2071299608"/>
        <c:axId val="-2071296120"/>
      </c:barChart>
      <c:catAx>
        <c:axId val="-2071299608"/>
        <c:scaling>
          <c:orientation val="maxMin"/>
        </c:scaling>
        <c:delete val="0"/>
        <c:axPos val="l"/>
        <c:numFmt formatCode="General" sourceLinked="1"/>
        <c:majorTickMark val="out"/>
        <c:minorTickMark val="none"/>
        <c:tickLblPos val="nextTo"/>
        <c:spPr>
          <a:ln>
            <a:noFill/>
          </a:ln>
        </c:spPr>
        <c:txPr>
          <a:bodyPr/>
          <a:lstStyle/>
          <a:p>
            <a:pPr>
              <a:defRPr sz="1200">
                <a:solidFill>
                  <a:schemeClr val="tx1">
                    <a:lumMod val="85000"/>
                    <a:lumOff val="15000"/>
                  </a:schemeClr>
                </a:solidFill>
                <a:latin typeface="Calibri" panose="020F0502020204030204" pitchFamily="34" charset="0"/>
                <a:cs typeface="Calibri" panose="020F0502020204030204" pitchFamily="34" charset="0"/>
              </a:defRPr>
            </a:pPr>
            <a:endParaRPr lang="fr-FR"/>
          </a:p>
        </c:txPr>
        <c:crossAx val="-2071296120"/>
        <c:crossesAt val="0"/>
        <c:auto val="1"/>
        <c:lblAlgn val="ctr"/>
        <c:lblOffset val="100"/>
        <c:noMultiLvlLbl val="0"/>
      </c:catAx>
      <c:valAx>
        <c:axId val="-2071296120"/>
        <c:scaling>
          <c:orientation val="minMax"/>
          <c:max val="110"/>
          <c:min val="0"/>
        </c:scaling>
        <c:delete val="1"/>
        <c:axPos val="t"/>
        <c:numFmt formatCode="General" sourceLinked="1"/>
        <c:majorTickMark val="out"/>
        <c:minorTickMark val="none"/>
        <c:tickLblPos val="nextTo"/>
        <c:crossAx val="-2071299608"/>
        <c:crosses val="autoZero"/>
        <c:crossBetween val="between"/>
      </c:valAx>
      <c:spPr>
        <a:noFill/>
        <a:ln w="25536">
          <a:noFill/>
        </a:ln>
      </c:spPr>
    </c:plotArea>
    <c:plotVisOnly val="1"/>
    <c:dispBlanksAs val="gap"/>
    <c:showDLblsOverMax val="0"/>
  </c:chart>
  <c:spPr>
    <a:solidFill>
      <a:schemeClr val="bg1"/>
    </a:solidFill>
    <a:ln>
      <a:solidFill>
        <a:schemeClr val="bg1">
          <a:lumMod val="65000"/>
        </a:schemeClr>
      </a:solidFill>
      <a:prstDash val="solid"/>
    </a:ln>
  </c:spPr>
  <c:txPr>
    <a:bodyPr/>
    <a:lstStyle/>
    <a:p>
      <a:pPr>
        <a:defRPr sz="1810" b="0" i="0" u="none" strike="noStrike" baseline="0">
          <a:solidFill>
            <a:srgbClr val="000000"/>
          </a:solidFill>
          <a:latin typeface="Trebuchet MS"/>
          <a:ea typeface="Trebuchet MS"/>
          <a:cs typeface="Trebuchet MS"/>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80486599655184"/>
          <c:y val="0.12986790739475187"/>
          <c:w val="0.65295588095122636"/>
          <c:h val="0.87013214274260675"/>
        </c:manualLayout>
      </c:layout>
      <c:barChart>
        <c:barDir val="bar"/>
        <c:grouping val="stacked"/>
        <c:varyColors val="0"/>
        <c:ser>
          <c:idx val="0"/>
          <c:order val="0"/>
          <c:tx>
            <c:strRef>
              <c:f>Feuil1!$B$1</c:f>
              <c:strCache>
                <c:ptCount val="1"/>
                <c:pt idx="0">
                  <c:v>Plutôt améliorée</c:v>
                </c:pt>
              </c:strCache>
            </c:strRef>
          </c:tx>
          <c:spPr>
            <a:solidFill>
              <a:srgbClr val="003366"/>
            </a:solidFill>
            <a:ln w="9525">
              <a:solidFill>
                <a:schemeClr val="bg1"/>
              </a:solidFill>
            </a:ln>
            <a:effectLst/>
          </c:spPr>
          <c:invertIfNegative val="1"/>
          <c:dPt>
            <c:idx val="0"/>
            <c:invertIfNegative val="1"/>
            <c:bubble3D val="0"/>
            <c:extLst>
              <c:ext xmlns:c16="http://schemas.microsoft.com/office/drawing/2014/chart" uri="{C3380CC4-5D6E-409C-BE32-E72D297353CC}">
                <c16:uniqueId val="{00000000-B43C-4B7B-AC0A-2FB8F233DD84}"/>
              </c:ext>
            </c:extLst>
          </c:dPt>
          <c:dLbls>
            <c:spPr>
              <a:noFill/>
              <a:ln w="28044">
                <a:noFill/>
              </a:ln>
            </c:spPr>
            <c:txPr>
              <a:bodyPr/>
              <a:lstStyle/>
              <a:p>
                <a:pPr>
                  <a:defRPr sz="1800" b="1">
                    <a:solidFill>
                      <a:schemeClr val="bg1"/>
                    </a:solidFill>
                    <a:latin typeface="Calibri" pitchFamily="34" charset="0"/>
                    <a:cs typeface="Calibri"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Feuil1!$B$2:$B$4</c:f>
              <c:numCache>
                <c:formatCode>0%</c:formatCode>
                <c:ptCount val="3"/>
                <c:pt idx="0">
                  <c:v>0.32</c:v>
                </c:pt>
                <c:pt idx="1">
                  <c:v>0.32</c:v>
                </c:pt>
                <c:pt idx="2">
                  <c:v>0.55000000000000004</c:v>
                </c:pt>
              </c:numCache>
            </c:numRef>
          </c:val>
          <c:extLst>
            <c:ext xmlns:c14="http://schemas.microsoft.com/office/drawing/2007/8/2/chart" uri="{6F2FDCE9-48DA-4B69-8628-5D25D57E5C99}">
              <c14:invertSolidFillFmt>
                <c14:spPr xmlns:c14="http://schemas.microsoft.com/office/drawing/2007/8/2/chart">
                  <a:solidFill>
                    <a:srgbClr val="FFFFFF"/>
                  </a:solidFill>
                  <a:ln w="9525">
                    <a:solidFill>
                      <a:schemeClr val="bg1"/>
                    </a:solidFill>
                  </a:ln>
                  <a:effectLst/>
                </c14:spPr>
              </c14:invertSolidFillFmt>
            </c:ext>
            <c:ext xmlns:c16="http://schemas.microsoft.com/office/drawing/2014/chart" uri="{C3380CC4-5D6E-409C-BE32-E72D297353CC}">
              <c16:uniqueId val="{00000002-B43C-4B7B-AC0A-2FB8F233DD84}"/>
            </c:ext>
          </c:extLst>
        </c:ser>
        <c:ser>
          <c:idx val="1"/>
          <c:order val="1"/>
          <c:tx>
            <c:strRef>
              <c:f>Feuil1!$C$1</c:f>
              <c:strCache>
                <c:ptCount val="1"/>
                <c:pt idx="0">
                  <c:v>Est restée stable</c:v>
                </c:pt>
              </c:strCache>
            </c:strRef>
          </c:tx>
          <c:spPr>
            <a:solidFill>
              <a:schemeClr val="accent1">
                <a:lumMod val="40000"/>
                <a:lumOff val="60000"/>
              </a:schemeClr>
            </a:solidFill>
            <a:ln>
              <a:solidFill>
                <a:schemeClr val="bg1"/>
              </a:solidFill>
            </a:ln>
            <a:effectLst/>
          </c:spPr>
          <c:invertIfNegative val="0"/>
          <c:dLbls>
            <c:dLbl>
              <c:idx val="0"/>
              <c:layout>
                <c:manualLayout>
                  <c:x val="5.22588582879668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43C-4B7B-AC0A-2FB8F233DD84}"/>
                </c:ext>
              </c:extLst>
            </c:dLbl>
            <c:spPr>
              <a:noFill/>
              <a:ln>
                <a:noFill/>
              </a:ln>
              <a:effectLst/>
            </c:spPr>
            <c:txPr>
              <a:bodyPr/>
              <a:lstStyle/>
              <a:p>
                <a:pPr algn="ctr">
                  <a:defRPr lang="fr-FR" sz="1800" b="1" i="0" u="none" strike="noStrike" kern="1200" baseline="0">
                    <a:solidFill>
                      <a:schemeClr val="bg1"/>
                    </a:solidFill>
                    <a:latin typeface="Calibri" pitchFamily="34" charset="0"/>
                    <a:ea typeface="+mn-ea"/>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Feuil1!$C$2:$C$4</c:f>
              <c:numCache>
                <c:formatCode>0%</c:formatCode>
                <c:ptCount val="3"/>
                <c:pt idx="0">
                  <c:v>0.59</c:v>
                </c:pt>
                <c:pt idx="1">
                  <c:v>0.59</c:v>
                </c:pt>
                <c:pt idx="2">
                  <c:v>0.39</c:v>
                </c:pt>
              </c:numCache>
            </c:numRef>
          </c:val>
          <c:extLst>
            <c:ext xmlns:c16="http://schemas.microsoft.com/office/drawing/2014/chart" uri="{C3380CC4-5D6E-409C-BE32-E72D297353CC}">
              <c16:uniqueId val="{00000004-B43C-4B7B-AC0A-2FB8F233DD84}"/>
            </c:ext>
          </c:extLst>
        </c:ser>
        <c:ser>
          <c:idx val="2"/>
          <c:order val="2"/>
          <c:tx>
            <c:strRef>
              <c:f>Feuil1!$D$1</c:f>
              <c:strCache>
                <c:ptCount val="1"/>
                <c:pt idx="0">
                  <c:v>S’est plutôt dégradée</c:v>
                </c:pt>
              </c:strCache>
            </c:strRef>
          </c:tx>
          <c:spPr>
            <a:solidFill>
              <a:srgbClr val="A50021"/>
            </a:solidFill>
            <a:ln>
              <a:solidFill>
                <a:schemeClr val="bg1"/>
              </a:solidFill>
            </a:ln>
          </c:spPr>
          <c:invertIfNegative val="0"/>
          <c:dLbls>
            <c:spPr>
              <a:noFill/>
              <a:ln>
                <a:noFill/>
              </a:ln>
              <a:effectLst/>
            </c:spPr>
            <c:txPr>
              <a:bodyPr wrap="square" lIns="38100" tIns="19050" rIns="38100" bIns="19050" anchor="ctr" anchorCtr="0">
                <a:spAutoFit/>
              </a:bodyPr>
              <a:lstStyle/>
              <a:p>
                <a:pPr algn="ctr">
                  <a:defRPr lang="fr-FR" sz="1400" b="1" i="0" u="none" strike="noStrike" kern="1200" baseline="0">
                    <a:solidFill>
                      <a:schemeClr val="bg1"/>
                    </a:solidFill>
                    <a:latin typeface="Calibri" pitchFamily="34" charset="0"/>
                    <a:ea typeface="+mn-ea"/>
                    <a:cs typeface="Calibri"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Feuil1!$A$2:$A$4</c:f>
              <c:numCache>
                <c:formatCode>General</c:formatCode>
                <c:ptCount val="3"/>
              </c:numCache>
            </c:numRef>
          </c:cat>
          <c:val>
            <c:numRef>
              <c:f>Feuil1!$D$2:$D$4</c:f>
              <c:numCache>
                <c:formatCode>0%</c:formatCode>
                <c:ptCount val="3"/>
                <c:pt idx="0">
                  <c:v>0.09</c:v>
                </c:pt>
                <c:pt idx="1">
                  <c:v>0.09</c:v>
                </c:pt>
                <c:pt idx="2">
                  <c:v>0.03</c:v>
                </c:pt>
              </c:numCache>
            </c:numRef>
          </c:val>
          <c:extLst>
            <c:ext xmlns:c16="http://schemas.microsoft.com/office/drawing/2014/chart" uri="{C3380CC4-5D6E-409C-BE32-E72D297353CC}">
              <c16:uniqueId val="{00000005-B43C-4B7B-AC0A-2FB8F233DD84}"/>
            </c:ext>
          </c:extLst>
        </c:ser>
        <c:ser>
          <c:idx val="3"/>
          <c:order val="3"/>
          <c:tx>
            <c:strRef>
              <c:f>Feuil1!$E$1</c:f>
              <c:strCache>
                <c:ptCount val="1"/>
                <c:pt idx="0">
                  <c:v>Nsp</c:v>
                </c:pt>
              </c:strCache>
            </c:strRef>
          </c:tx>
          <c:spPr>
            <a:solidFill>
              <a:schemeClr val="tx1">
                <a:lumMod val="50000"/>
                <a:lumOff val="50000"/>
              </a:schemeClr>
            </a:solidFill>
            <a:ln>
              <a:solidFill>
                <a:schemeClr val="bg1"/>
              </a:solidFill>
            </a:ln>
          </c:spPr>
          <c:invertIfNegative val="0"/>
          <c:dLbls>
            <c:spPr>
              <a:noFill/>
              <a:ln>
                <a:noFill/>
              </a:ln>
              <a:effectLst/>
            </c:spPr>
            <c:txPr>
              <a:bodyPr wrap="square" lIns="38100" tIns="19050" rIns="38100" bIns="19050" anchor="ctr">
                <a:spAutoFit/>
              </a:bodyPr>
              <a:lstStyle/>
              <a:p>
                <a:pPr>
                  <a:defRPr sz="1400" b="1">
                    <a:solidFill>
                      <a:schemeClr val="bg1"/>
                    </a:solidFill>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Feuil1!$A$2:$A$4</c:f>
              <c:numCache>
                <c:formatCode>General</c:formatCode>
                <c:ptCount val="3"/>
              </c:numCache>
            </c:numRef>
          </c:cat>
          <c:val>
            <c:numRef>
              <c:f>Feuil1!$E$2:$E$4</c:f>
              <c:numCache>
                <c:formatCode>General</c:formatCode>
                <c:ptCount val="3"/>
                <c:pt idx="2" formatCode="0%">
                  <c:v>0.03</c:v>
                </c:pt>
              </c:numCache>
            </c:numRef>
          </c:val>
          <c:extLst>
            <c:ext xmlns:c16="http://schemas.microsoft.com/office/drawing/2014/chart" uri="{C3380CC4-5D6E-409C-BE32-E72D297353CC}">
              <c16:uniqueId val="{00000006-B43C-4B7B-AC0A-2FB8F233DD84}"/>
            </c:ext>
          </c:extLst>
        </c:ser>
        <c:dLbls>
          <c:showLegendKey val="0"/>
          <c:showVal val="0"/>
          <c:showCatName val="0"/>
          <c:showSerName val="0"/>
          <c:showPercent val="0"/>
          <c:showBubbleSize val="0"/>
        </c:dLbls>
        <c:gapWidth val="60"/>
        <c:overlap val="100"/>
        <c:axId val="405800200"/>
        <c:axId val="405800592"/>
      </c:barChart>
      <c:catAx>
        <c:axId val="405800200"/>
        <c:scaling>
          <c:orientation val="maxMin"/>
        </c:scaling>
        <c:delete val="0"/>
        <c:axPos val="l"/>
        <c:numFmt formatCode="General" sourceLinked="1"/>
        <c:majorTickMark val="out"/>
        <c:minorTickMark val="none"/>
        <c:tickLblPos val="nextTo"/>
        <c:spPr>
          <a:ln>
            <a:noFill/>
          </a:ln>
        </c:spPr>
        <c:txPr>
          <a:bodyPr/>
          <a:lstStyle/>
          <a:p>
            <a:pPr>
              <a:defRPr sz="1400">
                <a:latin typeface="Calibri" panose="020F0502020204030204" pitchFamily="34" charset="0"/>
                <a:cs typeface="Calibri" panose="020F0502020204030204" pitchFamily="34" charset="0"/>
              </a:defRPr>
            </a:pPr>
            <a:endParaRPr lang="fr-FR"/>
          </a:p>
        </c:txPr>
        <c:crossAx val="405800592"/>
        <c:crosses val="autoZero"/>
        <c:auto val="1"/>
        <c:lblAlgn val="ctr"/>
        <c:lblOffset val="100"/>
        <c:noMultiLvlLbl val="0"/>
      </c:catAx>
      <c:valAx>
        <c:axId val="405800592"/>
        <c:scaling>
          <c:orientation val="minMax"/>
          <c:max val="1.05"/>
          <c:min val="0"/>
        </c:scaling>
        <c:delete val="1"/>
        <c:axPos val="t"/>
        <c:numFmt formatCode="0%" sourceLinked="1"/>
        <c:majorTickMark val="out"/>
        <c:minorTickMark val="none"/>
        <c:tickLblPos val="nextTo"/>
        <c:crossAx val="405800200"/>
        <c:crosses val="autoZero"/>
        <c:crossBetween val="between"/>
      </c:valAx>
    </c:plotArea>
    <c:plotVisOnly val="1"/>
    <c:dispBlanksAs val="gap"/>
    <c:showDLblsOverMax val="0"/>
  </c:chart>
  <c:spPr>
    <a:noFill/>
    <a:ln>
      <a:noFill/>
    </a:ln>
  </c:spPr>
  <c:txPr>
    <a:bodyPr/>
    <a:lstStyle/>
    <a:p>
      <a:pPr>
        <a:defRPr sz="1802"/>
      </a:pPr>
      <a:endParaRPr lang="fr-F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C3960808-9575-44E8-BC75-342BFA114DD1}" type="datetimeFigureOut">
              <a:rPr lang="fr-FR" smtClean="0"/>
              <a:t>17/11/2020</a:t>
            </a:fld>
            <a:endParaRPr lang="fr-FR" dirty="0"/>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E5525D33-3E80-4259-93C9-9AE7460C1B6A}" type="slidenum">
              <a:rPr lang="fr-FR" smtClean="0"/>
              <a:t>‹N°›</a:t>
            </a:fld>
            <a:endParaRPr lang="fr-FR" dirty="0"/>
          </a:p>
        </p:txBody>
      </p:sp>
    </p:spTree>
    <p:extLst>
      <p:ext uri="{BB962C8B-B14F-4D97-AF65-F5344CB8AC3E}">
        <p14:creationId xmlns:p14="http://schemas.microsoft.com/office/powerpoint/2010/main" val="808119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525D33-3E80-4259-93C9-9AE7460C1B6A}" type="slidenum">
              <a:rPr lang="fr-FR" smtClean="0"/>
              <a:t>1</a:t>
            </a:fld>
            <a:endParaRPr lang="fr-FR" dirty="0"/>
          </a:p>
        </p:txBody>
      </p:sp>
    </p:spTree>
    <p:extLst>
      <p:ext uri="{BB962C8B-B14F-4D97-AF65-F5344CB8AC3E}">
        <p14:creationId xmlns:p14="http://schemas.microsoft.com/office/powerpoint/2010/main" val="1592093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525D33-3E80-4259-93C9-9AE7460C1B6A}" type="slidenum">
              <a:rPr lang="fr-FR" smtClean="0"/>
              <a:t>10</a:t>
            </a:fld>
            <a:endParaRPr lang="fr-FR" dirty="0"/>
          </a:p>
        </p:txBody>
      </p:sp>
    </p:spTree>
    <p:extLst>
      <p:ext uri="{BB962C8B-B14F-4D97-AF65-F5344CB8AC3E}">
        <p14:creationId xmlns:p14="http://schemas.microsoft.com/office/powerpoint/2010/main" val="839815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525D33-3E80-4259-93C9-9AE7460C1B6A}" type="slidenum">
              <a:rPr lang="fr-FR" smtClean="0"/>
              <a:t>12</a:t>
            </a:fld>
            <a:endParaRPr lang="fr-FR" dirty="0"/>
          </a:p>
        </p:txBody>
      </p:sp>
    </p:spTree>
    <p:extLst>
      <p:ext uri="{BB962C8B-B14F-4D97-AF65-F5344CB8AC3E}">
        <p14:creationId xmlns:p14="http://schemas.microsoft.com/office/powerpoint/2010/main" val="3850336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525D33-3E80-4259-93C9-9AE7460C1B6A}" type="slidenum">
              <a:rPr lang="fr-FR" smtClean="0"/>
              <a:t>13</a:t>
            </a:fld>
            <a:endParaRPr lang="fr-FR" dirty="0"/>
          </a:p>
        </p:txBody>
      </p:sp>
    </p:spTree>
    <p:extLst>
      <p:ext uri="{BB962C8B-B14F-4D97-AF65-F5344CB8AC3E}">
        <p14:creationId xmlns:p14="http://schemas.microsoft.com/office/powerpoint/2010/main" val="30426737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525D33-3E80-4259-93C9-9AE7460C1B6A}" type="slidenum">
              <a:rPr lang="fr-FR" smtClean="0"/>
              <a:t>14</a:t>
            </a:fld>
            <a:endParaRPr lang="fr-FR" dirty="0"/>
          </a:p>
        </p:txBody>
      </p:sp>
    </p:spTree>
    <p:extLst>
      <p:ext uri="{BB962C8B-B14F-4D97-AF65-F5344CB8AC3E}">
        <p14:creationId xmlns:p14="http://schemas.microsoft.com/office/powerpoint/2010/main" val="1507057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E5525D33-3E80-4259-93C9-9AE7460C1B6A}" type="slidenum">
              <a:rPr lang="fr-FR" smtClean="0"/>
              <a:t>24</a:t>
            </a:fld>
            <a:endParaRPr lang="fr-FR" dirty="0"/>
          </a:p>
        </p:txBody>
      </p:sp>
    </p:spTree>
    <p:extLst>
      <p:ext uri="{BB962C8B-B14F-4D97-AF65-F5344CB8AC3E}">
        <p14:creationId xmlns:p14="http://schemas.microsoft.com/office/powerpoint/2010/main" val="22404752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ntenu_1">
    <p:spTree>
      <p:nvGrpSpPr>
        <p:cNvPr id="1" name=""/>
        <p:cNvGrpSpPr/>
        <p:nvPr/>
      </p:nvGrpSpPr>
      <p:grpSpPr>
        <a:xfrm>
          <a:off x="0" y="0"/>
          <a:ext cx="0" cy="0"/>
          <a:chOff x="0" y="0"/>
          <a:chExt cx="0" cy="0"/>
        </a:xfrm>
      </p:grpSpPr>
      <p:sp>
        <p:nvSpPr>
          <p:cNvPr id="8" name="ZoneTexte 7"/>
          <p:cNvSpPr txBox="1"/>
          <p:nvPr userDrawn="1"/>
        </p:nvSpPr>
        <p:spPr>
          <a:xfrm>
            <a:off x="11027835" y="6530192"/>
            <a:ext cx="724452" cy="261610"/>
          </a:xfrm>
          <a:prstGeom prst="rect">
            <a:avLst/>
          </a:prstGeom>
          <a:noFill/>
        </p:spPr>
        <p:txBody>
          <a:bodyPr wrap="square" rtlCol="0">
            <a:spAutoFit/>
          </a:bodyPr>
          <a:lstStyle/>
          <a:p>
            <a:pPr algn="ctr"/>
            <a:fld id="{EB4F3BBD-0DB5-40C1-BCD4-0C1429F62FEA}" type="slidenum">
              <a:rPr lang="fr-FR" sz="1100" b="1" i="0" smtClean="0">
                <a:solidFill>
                  <a:schemeClr val="bg1">
                    <a:lumMod val="50000"/>
                  </a:schemeClr>
                </a:solidFill>
              </a:rPr>
              <a:pPr algn="ctr"/>
              <a:t>‹N°›</a:t>
            </a:fld>
            <a:endParaRPr lang="fr-FR" sz="1100" b="1" i="0" dirty="0">
              <a:solidFill>
                <a:schemeClr val="bg1">
                  <a:lumMod val="50000"/>
                </a:schemeClr>
              </a:solidFill>
            </a:endParaRP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3774" y="6365630"/>
            <a:ext cx="618226" cy="483577"/>
          </a:xfrm>
          <a:prstGeom prst="rect">
            <a:avLst/>
          </a:prstGeom>
        </p:spPr>
      </p:pic>
      <p:sp>
        <p:nvSpPr>
          <p:cNvPr id="2" name="Rectangle 1"/>
          <p:cNvSpPr/>
          <p:nvPr userDrawn="1"/>
        </p:nvSpPr>
        <p:spPr>
          <a:xfrm>
            <a:off x="0" y="0"/>
            <a:ext cx="12192000" cy="9056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6765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4"/>
          <p:cNvSpPr txBox="1"/>
          <p:nvPr userDrawn="1"/>
        </p:nvSpPr>
        <p:spPr>
          <a:xfrm>
            <a:off x="1839384" y="5205413"/>
            <a:ext cx="1276349" cy="730250"/>
          </a:xfrm>
          <a:prstGeom prst="rect">
            <a:avLst/>
          </a:prstGeom>
          <a:noFill/>
        </p:spPr>
        <p:txBody>
          <a:bodyPr lIns="0" tIns="0" rIns="0" bIns="0" anchor="ctr">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Paris</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Toronto</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Shanghaï</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Buenos Aires</a:t>
            </a:r>
          </a:p>
        </p:txBody>
      </p:sp>
      <p:sp>
        <p:nvSpPr>
          <p:cNvPr id="9" name="Title Placeholder 1"/>
          <p:cNvSpPr>
            <a:spLocks noGrp="1"/>
          </p:cNvSpPr>
          <p:nvPr>
            <p:ph type="title"/>
          </p:nvPr>
        </p:nvSpPr>
        <p:spPr>
          <a:xfrm>
            <a:off x="3488476" y="1563349"/>
            <a:ext cx="8093925" cy="1934751"/>
          </a:xfrm>
          <a:prstGeom prst="rect">
            <a:avLst/>
          </a:prstGeom>
        </p:spPr>
        <p:txBody>
          <a:bodyPr vert="horz" lIns="91425" tIns="45713" rIns="91425" bIns="45713" rtlCol="0" anchor="t">
            <a:normAutofit/>
          </a:bodyPr>
          <a:lstStyle>
            <a:lvl1pPr algn="l">
              <a:defRPr b="0" i="1">
                <a:latin typeface="Georgia"/>
                <a:cs typeface="Georgia"/>
              </a:defRPr>
            </a:lvl1pPr>
          </a:lstStyle>
          <a:p>
            <a:r>
              <a:rPr lang="fr-FR" smtClean="0"/>
              <a:t>Cliquez pour modifier le style du titre</a:t>
            </a:r>
            <a:endParaRPr lang="en-US" dirty="0"/>
          </a:p>
        </p:txBody>
      </p:sp>
      <p:sp>
        <p:nvSpPr>
          <p:cNvPr id="10" name="Text Placeholder 9"/>
          <p:cNvSpPr>
            <a:spLocks noGrp="1"/>
          </p:cNvSpPr>
          <p:nvPr>
            <p:ph type="body" sz="quarter" idx="10"/>
          </p:nvPr>
        </p:nvSpPr>
        <p:spPr>
          <a:xfrm>
            <a:off x="3489385" y="872365"/>
            <a:ext cx="8092387" cy="483688"/>
          </a:xfrm>
          <a:prstGeom prst="rect">
            <a:avLst/>
          </a:prstGeom>
        </p:spPr>
        <p:txBody>
          <a:bodyPr vert="horz" lIns="83976" tIns="41989" rIns="83976" bIns="41989" anchor="t"/>
          <a:lstStyle>
            <a:lvl1pPr algn="l">
              <a:buNone/>
              <a:defRPr sz="2600" b="0" i="1">
                <a:solidFill>
                  <a:srgbClr val="8C0E1D"/>
                </a:solidFill>
                <a:latin typeface="Georgia"/>
                <a:cs typeface="Georgia"/>
              </a:defRPr>
            </a:lvl1pPr>
          </a:lstStyle>
          <a:p>
            <a:pPr lvl="0"/>
            <a:r>
              <a:rPr lang="fr-FR" dirty="0" smtClean="0"/>
              <a:t>Cliquez pour modifier les styles du texte du masque</a:t>
            </a:r>
          </a:p>
        </p:txBody>
      </p:sp>
      <p:sp>
        <p:nvSpPr>
          <p:cNvPr id="18" name="Text Placeholder 17"/>
          <p:cNvSpPr>
            <a:spLocks noGrp="1"/>
          </p:cNvSpPr>
          <p:nvPr>
            <p:ph type="body" sz="quarter" idx="16"/>
          </p:nvPr>
        </p:nvSpPr>
        <p:spPr>
          <a:xfrm>
            <a:off x="707116" y="2185232"/>
            <a:ext cx="2520609" cy="1796554"/>
          </a:xfrm>
          <a:prstGeom prst="rect">
            <a:avLst/>
          </a:prstGeom>
        </p:spPr>
        <p:txBody>
          <a:bodyPr vert="horz" lIns="83976" tIns="41989" rIns="83976" bIns="41989"/>
          <a:lstStyle>
            <a:lvl1pPr algn="r">
              <a:buNone/>
              <a:defRPr sz="1100" baseline="0">
                <a:solidFill>
                  <a:srgbClr val="800000"/>
                </a:solidFill>
              </a:defRPr>
            </a:lvl1pPr>
          </a:lstStyle>
          <a:p>
            <a:pPr lvl="0"/>
            <a:r>
              <a:rPr lang="fr-FR" smtClean="0"/>
              <a:t>Cliquez pour modifier les styles du texte du masque</a:t>
            </a:r>
          </a:p>
          <a:p>
            <a:pPr lvl="1"/>
            <a:r>
              <a:rPr lang="fr-FR" smtClean="0"/>
              <a:t>Deuxième niveau</a:t>
            </a:r>
          </a:p>
        </p:txBody>
      </p:sp>
      <p:sp>
        <p:nvSpPr>
          <p:cNvPr id="11" name="Text Placeholder 17"/>
          <p:cNvSpPr>
            <a:spLocks noGrp="1"/>
          </p:cNvSpPr>
          <p:nvPr>
            <p:ph type="body" sz="quarter" idx="19"/>
          </p:nvPr>
        </p:nvSpPr>
        <p:spPr>
          <a:xfrm>
            <a:off x="707116" y="1701546"/>
            <a:ext cx="2520609" cy="345491"/>
          </a:xfrm>
          <a:prstGeom prst="rect">
            <a:avLst/>
          </a:prstGeom>
        </p:spPr>
        <p:txBody>
          <a:bodyPr vert="horz" lIns="83976" tIns="41989" rIns="83976" bIns="41989"/>
          <a:lstStyle>
            <a:lvl1pPr algn="r">
              <a:buNone/>
              <a:defRPr sz="1100" b="1" i="1" baseline="0">
                <a:solidFill>
                  <a:srgbClr val="800000"/>
                </a:solidFill>
              </a:defRPr>
            </a:lvl1pPr>
          </a:lstStyle>
          <a:p>
            <a:pPr lvl="0"/>
            <a:r>
              <a:rPr lang="fr-FR" smtClean="0"/>
              <a:t>Cliquez pour modifier les styles du texte du masque</a:t>
            </a:r>
          </a:p>
        </p:txBody>
      </p:sp>
      <p:sp>
        <p:nvSpPr>
          <p:cNvPr id="7" name="Date Placeholder 15"/>
          <p:cNvSpPr>
            <a:spLocks noGrp="1"/>
          </p:cNvSpPr>
          <p:nvPr>
            <p:ph type="dt" sz="half" idx="20"/>
          </p:nvPr>
        </p:nvSpPr>
        <p:spPr>
          <a:xfrm>
            <a:off x="359834" y="992189"/>
            <a:ext cx="2842684" cy="363537"/>
          </a:xfrm>
          <a:prstGeom prst="rect">
            <a:avLst/>
          </a:prstGeom>
        </p:spPr>
        <p:txBody>
          <a:bodyPr vert="horz" wrap="square" lIns="83976" tIns="41989" rIns="83976" bIns="41989" numCol="1" anchor="t"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endParaRPr lang="fr-FR" dirty="0"/>
          </a:p>
        </p:txBody>
      </p:sp>
      <p:sp>
        <p:nvSpPr>
          <p:cNvPr id="8" name="Footer Placeholder 20"/>
          <p:cNvSpPr>
            <a:spLocks noGrp="1"/>
          </p:cNvSpPr>
          <p:nvPr>
            <p:ph type="ftr" sz="quarter" idx="21"/>
          </p:nvPr>
        </p:nvSpPr>
        <p:spPr>
          <a:xfrm>
            <a:off x="3575051" y="5708651"/>
            <a:ext cx="1864783" cy="365125"/>
          </a:xfrm>
        </p:spPr>
        <p:txBody>
          <a:bodyPr/>
          <a:lstStyle>
            <a:lvl1pPr algn="ctr" eaLnBrk="0" hangingPunct="0">
              <a:defRPr>
                <a:ea typeface="+mn-ea"/>
              </a:defRPr>
            </a:lvl1pPr>
          </a:lstStyle>
          <a:p>
            <a:pPr>
              <a:defRPr/>
            </a:pPr>
            <a:r>
              <a:rPr lang="en-US" dirty="0"/>
              <a:t>Connection creates value</a:t>
            </a:r>
          </a:p>
        </p:txBody>
      </p:sp>
    </p:spTree>
    <p:extLst>
      <p:ext uri="{BB962C8B-B14F-4D97-AF65-F5344CB8AC3E}">
        <p14:creationId xmlns:p14="http://schemas.microsoft.com/office/powerpoint/2010/main" val="101117010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mmaire géne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2A2A2C"/>
                </a:solidFill>
                <a:latin typeface="Calibri" panose="020F0502020204030204" pitchFamily="34" charset="0"/>
                <a:ea typeface="ＭＳ Ｐゴシック" panose="020B0600070205080204" pitchFamily="34" charset="-128"/>
              </a:rPr>
              <a:t>SOMMAIRE</a:t>
            </a:r>
          </a:p>
        </p:txBody>
      </p:sp>
      <p:sp>
        <p:nvSpPr>
          <p:cNvPr id="8"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 name="ZoneTexte 6"/>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9" name="ZoneTexte 8"/>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29205367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mmaire part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C7C0B0"/>
                </a:solidFill>
                <a:latin typeface="Calibri" panose="020F0502020204030204" pitchFamily="34" charset="0"/>
                <a:ea typeface="ＭＳ Ｐゴシック" panose="020B0600070205080204" pitchFamily="34" charset="-128"/>
              </a:rPr>
              <a:t>SOMMAIRE</a:t>
            </a:r>
          </a:p>
        </p:txBody>
      </p:sp>
      <p:sp>
        <p:nvSpPr>
          <p:cNvPr id="9"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ZoneTexte 5"/>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10" name="ZoneTexte 9"/>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216513106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32B99CF-175F-4E9D-ADF8-22D0F89C105F}" type="datetimeFigureOut">
              <a:rPr lang="fr-FR">
                <a:solidFill>
                  <a:srgbClr val="2A2A2C"/>
                </a:solidFill>
                <a:latin typeface="Arial" panose="020B0604020202020204" pitchFamily="34" charset="0"/>
              </a:rPr>
              <a:pPr fontAlgn="base">
                <a:spcBef>
                  <a:spcPct val="0"/>
                </a:spcBef>
                <a:spcAft>
                  <a:spcPct val="0"/>
                </a:spcAft>
              </a:pPr>
              <a:t>17/11/2020</a:t>
            </a:fld>
            <a:endParaRPr lang="fr-FR" dirty="0">
              <a:solidFill>
                <a:srgbClr val="2A2A2C"/>
              </a:solidFill>
              <a:latin typeface="Arial" panose="020B0604020202020204" pitchFamily="34" charset="0"/>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fr-FR" dirty="0"/>
          </a:p>
        </p:txBody>
      </p:sp>
    </p:spTree>
    <p:extLst>
      <p:ext uri="{BB962C8B-B14F-4D97-AF65-F5344CB8AC3E}">
        <p14:creationId xmlns:p14="http://schemas.microsoft.com/office/powerpoint/2010/main" val="12391702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sans ligne">
    <p:spTree>
      <p:nvGrpSpPr>
        <p:cNvPr id="1" name=""/>
        <p:cNvGrpSpPr/>
        <p:nvPr/>
      </p:nvGrpSpPr>
      <p:grpSpPr>
        <a:xfrm>
          <a:off x="0" y="0"/>
          <a:ext cx="0" cy="0"/>
          <a:chOff x="0" y="0"/>
          <a:chExt cx="0" cy="0"/>
        </a:xfrm>
      </p:grpSpPr>
      <p:pic>
        <p:nvPicPr>
          <p:cNvPr id="3" name="Image 3" descr="If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752" y="147638"/>
            <a:ext cx="958849"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5"/>
          <p:cNvSpPr txBox="1">
            <a:spLocks/>
          </p:cNvSpPr>
          <p:nvPr userDrawn="1"/>
        </p:nvSpPr>
        <p:spPr bwMode="auto">
          <a:xfrm>
            <a:off x="11222567" y="6270626"/>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DE2A0FDC-C51E-49BB-964B-3A42AB46A3C4}"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sp>
        <p:nvSpPr>
          <p:cNvPr id="15" name="Titre 14"/>
          <p:cNvSpPr>
            <a:spLocks noGrp="1"/>
          </p:cNvSpPr>
          <p:nvPr>
            <p:ph type="title"/>
          </p:nvPr>
        </p:nvSpPr>
        <p:spPr>
          <a:xfrm>
            <a:off x="257523" y="55395"/>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lvl1pPr>
          </a:lstStyle>
          <a:p>
            <a:r>
              <a:rPr lang="fr-FR" smtClean="0"/>
              <a:t>Modifiez le style du titre</a:t>
            </a:r>
            <a:endParaRPr lang="fr-FR" dirty="0"/>
          </a:p>
        </p:txBody>
      </p:sp>
    </p:spTree>
    <p:extLst>
      <p:ext uri="{BB962C8B-B14F-4D97-AF65-F5344CB8AC3E}">
        <p14:creationId xmlns:p14="http://schemas.microsoft.com/office/powerpoint/2010/main" val="19399908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0210156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124101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4"/>
          <p:cNvSpPr txBox="1"/>
          <p:nvPr userDrawn="1"/>
        </p:nvSpPr>
        <p:spPr>
          <a:xfrm>
            <a:off x="1839384" y="5205413"/>
            <a:ext cx="1276349" cy="730250"/>
          </a:xfrm>
          <a:prstGeom prst="rect">
            <a:avLst/>
          </a:prstGeom>
          <a:noFill/>
        </p:spPr>
        <p:txBody>
          <a:bodyPr lIns="0" tIns="0" rIns="0" bIns="0" anchor="ctr">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Paris</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Toronto</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Shanghaï</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Buenos Aires</a:t>
            </a:r>
          </a:p>
        </p:txBody>
      </p:sp>
      <p:sp>
        <p:nvSpPr>
          <p:cNvPr id="9" name="Title Placeholder 1"/>
          <p:cNvSpPr>
            <a:spLocks noGrp="1"/>
          </p:cNvSpPr>
          <p:nvPr>
            <p:ph type="title"/>
          </p:nvPr>
        </p:nvSpPr>
        <p:spPr>
          <a:xfrm>
            <a:off x="3488476" y="1563349"/>
            <a:ext cx="8093925" cy="1934751"/>
          </a:xfrm>
          <a:prstGeom prst="rect">
            <a:avLst/>
          </a:prstGeom>
        </p:spPr>
        <p:txBody>
          <a:bodyPr vert="horz" lIns="91425" tIns="45713" rIns="91425" bIns="45713" rtlCol="0" anchor="t">
            <a:normAutofit/>
          </a:bodyPr>
          <a:lstStyle>
            <a:lvl1pPr algn="l">
              <a:defRPr b="0" i="1">
                <a:latin typeface="Georgia"/>
                <a:cs typeface="Georgia"/>
              </a:defRPr>
            </a:lvl1pPr>
          </a:lstStyle>
          <a:p>
            <a:r>
              <a:rPr lang="fr-FR" smtClean="0"/>
              <a:t>Cliquez pour modifier le style du titre</a:t>
            </a:r>
            <a:endParaRPr lang="en-US" dirty="0"/>
          </a:p>
        </p:txBody>
      </p:sp>
      <p:sp>
        <p:nvSpPr>
          <p:cNvPr id="10" name="Text Placeholder 9"/>
          <p:cNvSpPr>
            <a:spLocks noGrp="1"/>
          </p:cNvSpPr>
          <p:nvPr>
            <p:ph type="body" sz="quarter" idx="10"/>
          </p:nvPr>
        </p:nvSpPr>
        <p:spPr>
          <a:xfrm>
            <a:off x="3489385" y="872365"/>
            <a:ext cx="8092387" cy="483688"/>
          </a:xfrm>
          <a:prstGeom prst="rect">
            <a:avLst/>
          </a:prstGeom>
        </p:spPr>
        <p:txBody>
          <a:bodyPr vert="horz" lIns="83976" tIns="41989" rIns="83976" bIns="41989" anchor="t"/>
          <a:lstStyle>
            <a:lvl1pPr algn="l">
              <a:buNone/>
              <a:defRPr sz="2600" b="0" i="1">
                <a:solidFill>
                  <a:srgbClr val="8C0E1D"/>
                </a:solidFill>
                <a:latin typeface="Georgia"/>
                <a:cs typeface="Georgia"/>
              </a:defRPr>
            </a:lvl1pPr>
          </a:lstStyle>
          <a:p>
            <a:pPr lvl="0"/>
            <a:r>
              <a:rPr lang="fr-FR" dirty="0" smtClean="0"/>
              <a:t>Cliquez pour modifier les styles du texte du masque</a:t>
            </a:r>
          </a:p>
        </p:txBody>
      </p:sp>
      <p:sp>
        <p:nvSpPr>
          <p:cNvPr id="18" name="Text Placeholder 17"/>
          <p:cNvSpPr>
            <a:spLocks noGrp="1"/>
          </p:cNvSpPr>
          <p:nvPr>
            <p:ph type="body" sz="quarter" idx="16"/>
          </p:nvPr>
        </p:nvSpPr>
        <p:spPr>
          <a:xfrm>
            <a:off x="707116" y="2185232"/>
            <a:ext cx="2520609" cy="1796554"/>
          </a:xfrm>
          <a:prstGeom prst="rect">
            <a:avLst/>
          </a:prstGeom>
        </p:spPr>
        <p:txBody>
          <a:bodyPr vert="horz" lIns="83976" tIns="41989" rIns="83976" bIns="41989"/>
          <a:lstStyle>
            <a:lvl1pPr algn="r">
              <a:buNone/>
              <a:defRPr sz="1100" baseline="0">
                <a:solidFill>
                  <a:srgbClr val="800000"/>
                </a:solidFill>
              </a:defRPr>
            </a:lvl1pPr>
          </a:lstStyle>
          <a:p>
            <a:pPr lvl="0"/>
            <a:r>
              <a:rPr lang="fr-FR" smtClean="0"/>
              <a:t>Cliquez pour modifier les styles du texte du masque</a:t>
            </a:r>
          </a:p>
          <a:p>
            <a:pPr lvl="1"/>
            <a:r>
              <a:rPr lang="fr-FR" smtClean="0"/>
              <a:t>Deuxième niveau</a:t>
            </a:r>
          </a:p>
        </p:txBody>
      </p:sp>
      <p:sp>
        <p:nvSpPr>
          <p:cNvPr id="11" name="Text Placeholder 17"/>
          <p:cNvSpPr>
            <a:spLocks noGrp="1"/>
          </p:cNvSpPr>
          <p:nvPr>
            <p:ph type="body" sz="quarter" idx="19"/>
          </p:nvPr>
        </p:nvSpPr>
        <p:spPr>
          <a:xfrm>
            <a:off x="707116" y="1701546"/>
            <a:ext cx="2520609" cy="345491"/>
          </a:xfrm>
          <a:prstGeom prst="rect">
            <a:avLst/>
          </a:prstGeom>
        </p:spPr>
        <p:txBody>
          <a:bodyPr vert="horz" lIns="83976" tIns="41989" rIns="83976" bIns="41989"/>
          <a:lstStyle>
            <a:lvl1pPr algn="r">
              <a:buNone/>
              <a:defRPr sz="1100" b="1" i="1" baseline="0">
                <a:solidFill>
                  <a:srgbClr val="800000"/>
                </a:solidFill>
              </a:defRPr>
            </a:lvl1pPr>
          </a:lstStyle>
          <a:p>
            <a:pPr lvl="0"/>
            <a:r>
              <a:rPr lang="fr-FR" smtClean="0"/>
              <a:t>Cliquez pour modifier les styles du texte du masque</a:t>
            </a:r>
          </a:p>
        </p:txBody>
      </p:sp>
      <p:sp>
        <p:nvSpPr>
          <p:cNvPr id="7" name="Date Placeholder 15"/>
          <p:cNvSpPr>
            <a:spLocks noGrp="1"/>
          </p:cNvSpPr>
          <p:nvPr>
            <p:ph type="dt" sz="half" idx="20"/>
          </p:nvPr>
        </p:nvSpPr>
        <p:spPr>
          <a:xfrm>
            <a:off x="359834" y="992189"/>
            <a:ext cx="2842684" cy="363537"/>
          </a:xfrm>
          <a:prstGeom prst="rect">
            <a:avLst/>
          </a:prstGeom>
        </p:spPr>
        <p:txBody>
          <a:bodyPr vert="horz" wrap="square" lIns="83976" tIns="41989" rIns="83976" bIns="41989" numCol="1" anchor="t"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endParaRPr lang="fr-FR" dirty="0"/>
          </a:p>
        </p:txBody>
      </p:sp>
      <p:sp>
        <p:nvSpPr>
          <p:cNvPr id="8" name="Footer Placeholder 20"/>
          <p:cNvSpPr>
            <a:spLocks noGrp="1"/>
          </p:cNvSpPr>
          <p:nvPr>
            <p:ph type="ftr" sz="quarter" idx="21"/>
          </p:nvPr>
        </p:nvSpPr>
        <p:spPr>
          <a:xfrm>
            <a:off x="3575051" y="5708651"/>
            <a:ext cx="1864783" cy="365125"/>
          </a:xfrm>
        </p:spPr>
        <p:txBody>
          <a:bodyPr/>
          <a:lstStyle>
            <a:lvl1pPr algn="ctr" eaLnBrk="0" hangingPunct="0">
              <a:defRPr>
                <a:ea typeface="+mn-ea"/>
              </a:defRPr>
            </a:lvl1pPr>
          </a:lstStyle>
          <a:p>
            <a:pPr>
              <a:defRPr/>
            </a:pPr>
            <a:r>
              <a:rPr lang="en-US" dirty="0"/>
              <a:t>Connection creates value</a:t>
            </a:r>
          </a:p>
        </p:txBody>
      </p:sp>
    </p:spTree>
    <p:extLst>
      <p:ext uri="{BB962C8B-B14F-4D97-AF65-F5344CB8AC3E}">
        <p14:creationId xmlns:p14="http://schemas.microsoft.com/office/powerpoint/2010/main" val="26188142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mmaire géne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2A2A2C"/>
                </a:solidFill>
                <a:latin typeface="Calibri" panose="020F0502020204030204" pitchFamily="34" charset="0"/>
                <a:ea typeface="ＭＳ Ｐゴシック" panose="020B0600070205080204" pitchFamily="34" charset="-128"/>
              </a:rPr>
              <a:t>SOMMAIRE</a:t>
            </a:r>
          </a:p>
        </p:txBody>
      </p:sp>
      <p:sp>
        <p:nvSpPr>
          <p:cNvPr id="8"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 name="ZoneTexte 6"/>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9" name="ZoneTexte 8"/>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3713202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ommaire part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C7C0B0"/>
                </a:solidFill>
                <a:latin typeface="Calibri" panose="020F0502020204030204" pitchFamily="34" charset="0"/>
                <a:ea typeface="ＭＳ Ｐゴシック" panose="020B0600070205080204" pitchFamily="34" charset="-128"/>
              </a:rPr>
              <a:t>SOMMAIRE</a:t>
            </a:r>
          </a:p>
        </p:txBody>
      </p:sp>
      <p:sp>
        <p:nvSpPr>
          <p:cNvPr id="9"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ZoneTexte 5"/>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10" name="ZoneTexte 9"/>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29960062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
        <p:nvSpPr>
          <p:cNvPr id="7" name="ZoneTexte 6"/>
          <p:cNvSpPr txBox="1"/>
          <p:nvPr userDrawn="1"/>
        </p:nvSpPr>
        <p:spPr>
          <a:xfrm>
            <a:off x="11027835" y="6609320"/>
            <a:ext cx="724452" cy="261610"/>
          </a:xfrm>
          <a:prstGeom prst="rect">
            <a:avLst/>
          </a:prstGeom>
          <a:noFill/>
        </p:spPr>
        <p:txBody>
          <a:bodyPr wrap="square" rtlCol="0">
            <a:spAutoFit/>
          </a:bodyPr>
          <a:lstStyle/>
          <a:p>
            <a:pPr algn="ctr"/>
            <a:fld id="{EB4F3BBD-0DB5-40C1-BCD4-0C1429F62FEA}" type="slidenum">
              <a:rPr lang="fr-FR" sz="1100" b="1" i="0" smtClean="0">
                <a:solidFill>
                  <a:schemeClr val="bg1">
                    <a:lumMod val="50000"/>
                  </a:schemeClr>
                </a:solidFill>
              </a:rPr>
              <a:pPr algn="ctr"/>
              <a:t>‹N°›</a:t>
            </a:fld>
            <a:endParaRPr lang="fr-FR" sz="1100" b="1" i="0" dirty="0">
              <a:solidFill>
                <a:schemeClr val="bg1">
                  <a:lumMod val="50000"/>
                </a:schemeClr>
              </a:solidFill>
            </a:endParaRPr>
          </a:p>
        </p:txBody>
      </p:sp>
      <p:sp>
        <p:nvSpPr>
          <p:cNvPr id="8" name="Rectangle 7"/>
          <p:cNvSpPr/>
          <p:nvPr userDrawn="1"/>
        </p:nvSpPr>
        <p:spPr>
          <a:xfrm>
            <a:off x="0" y="3590544"/>
            <a:ext cx="12192000" cy="1785257"/>
          </a:xfrm>
          <a:prstGeom prst="rect">
            <a:avLst/>
          </a:prstGeom>
          <a:solidFill>
            <a:schemeClr val="bg2">
              <a:lumMod val="1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Espace réservé du texte 9"/>
          <p:cNvSpPr>
            <a:spLocks noGrp="1"/>
          </p:cNvSpPr>
          <p:nvPr>
            <p:ph type="body" sz="quarter" idx="13" hasCustomPrompt="1"/>
          </p:nvPr>
        </p:nvSpPr>
        <p:spPr>
          <a:xfrm>
            <a:off x="1385951" y="1502869"/>
            <a:ext cx="1226622" cy="1339601"/>
          </a:xfrm>
          <a:prstGeom prst="rect">
            <a:avLst/>
          </a:prstGeom>
        </p:spPr>
        <p:txBody>
          <a:bodyPr>
            <a:noAutofit/>
          </a:bodyPr>
          <a:lstStyle>
            <a:lvl1pPr marL="0" indent="0" algn="l" defTabSz="914400" rtl="0" eaLnBrk="1" latinLnBrk="0" hangingPunct="1">
              <a:buNone/>
              <a:defRPr lang="fr-FR" sz="21600" b="1" kern="1200" dirty="0" smtClean="0">
                <a:solidFill>
                  <a:schemeClr val="bg1">
                    <a:lumMod val="50000"/>
                  </a:schemeClr>
                </a:solidFill>
                <a:latin typeface="Century Gothic" panose="020B0502020202020204" pitchFamily="34" charset="0"/>
                <a:ea typeface="+mn-ea"/>
                <a:cs typeface="+mn-cs"/>
              </a:defRPr>
            </a:lvl1pPr>
          </a:lstStyle>
          <a:p>
            <a:pPr lvl="0"/>
            <a:r>
              <a:rPr lang="fr-FR" dirty="0" smtClean="0"/>
              <a:t>1</a:t>
            </a:r>
          </a:p>
        </p:txBody>
      </p:sp>
      <p:sp>
        <p:nvSpPr>
          <p:cNvPr id="10" name="Espace réservé du texte 9"/>
          <p:cNvSpPr>
            <a:spLocks noGrp="1"/>
          </p:cNvSpPr>
          <p:nvPr>
            <p:ph type="body" sz="quarter" idx="14" hasCustomPrompt="1"/>
          </p:nvPr>
        </p:nvSpPr>
        <p:spPr>
          <a:xfrm>
            <a:off x="3686466" y="2281232"/>
            <a:ext cx="7184734" cy="832189"/>
          </a:xfrm>
          <a:prstGeom prst="rect">
            <a:avLst/>
          </a:prstGeom>
        </p:spPr>
        <p:txBody>
          <a:bodyPr>
            <a:noAutofit/>
          </a:bodyPr>
          <a:lstStyle>
            <a:lvl1pPr marL="0" indent="0" algn="l" defTabSz="914400" rtl="0" eaLnBrk="1" latinLnBrk="0" hangingPunct="1">
              <a:buNone/>
              <a:defRPr lang="fr-FR" sz="4800" b="1" kern="1200" baseline="0" dirty="0" smtClean="0">
                <a:solidFill>
                  <a:srgbClr val="9F0030"/>
                </a:solidFill>
                <a:latin typeface="Century Gothic" panose="020B0502020202020204" pitchFamily="34" charset="0"/>
                <a:ea typeface="+mn-ea"/>
                <a:cs typeface="+mn-cs"/>
              </a:defRPr>
            </a:lvl1pPr>
          </a:lstStyle>
          <a:p>
            <a:pPr lvl="0"/>
            <a:r>
              <a:rPr lang="fr-FR" dirty="0" smtClean="0"/>
              <a:t>blablabla</a:t>
            </a:r>
          </a:p>
        </p:txBody>
      </p:sp>
      <p:pic>
        <p:nvPicPr>
          <p:cNvPr id="12" name="Imag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85448" y="6407265"/>
            <a:ext cx="598195" cy="438912"/>
          </a:xfrm>
          <a:prstGeom prst="rect">
            <a:avLst/>
          </a:prstGeom>
        </p:spPr>
      </p:pic>
    </p:spTree>
    <p:extLst>
      <p:ext uri="{BB962C8B-B14F-4D97-AF65-F5344CB8AC3E}">
        <p14:creationId xmlns:p14="http://schemas.microsoft.com/office/powerpoint/2010/main" val="22519827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32B99CF-175F-4E9D-ADF8-22D0F89C105F}" type="datetimeFigureOut">
              <a:rPr lang="fr-FR">
                <a:solidFill>
                  <a:srgbClr val="2A2A2C"/>
                </a:solidFill>
                <a:latin typeface="Arial" panose="020B0604020202020204" pitchFamily="34" charset="0"/>
              </a:rPr>
              <a:pPr fontAlgn="base">
                <a:spcBef>
                  <a:spcPct val="0"/>
                </a:spcBef>
                <a:spcAft>
                  <a:spcPct val="0"/>
                </a:spcAft>
              </a:pPr>
              <a:t>17/11/2020</a:t>
            </a:fld>
            <a:endParaRPr lang="fr-FR" dirty="0">
              <a:solidFill>
                <a:srgbClr val="2A2A2C"/>
              </a:solidFill>
              <a:latin typeface="Arial" panose="020B0604020202020204" pitchFamily="34" charset="0"/>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fr-FR" dirty="0"/>
          </a:p>
        </p:txBody>
      </p:sp>
    </p:spTree>
    <p:extLst>
      <p:ext uri="{BB962C8B-B14F-4D97-AF65-F5344CB8AC3E}">
        <p14:creationId xmlns:p14="http://schemas.microsoft.com/office/powerpoint/2010/main" val="57127445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sans ligne">
    <p:spTree>
      <p:nvGrpSpPr>
        <p:cNvPr id="1" name=""/>
        <p:cNvGrpSpPr/>
        <p:nvPr/>
      </p:nvGrpSpPr>
      <p:grpSpPr>
        <a:xfrm>
          <a:off x="0" y="0"/>
          <a:ext cx="0" cy="0"/>
          <a:chOff x="0" y="0"/>
          <a:chExt cx="0" cy="0"/>
        </a:xfrm>
      </p:grpSpPr>
      <p:pic>
        <p:nvPicPr>
          <p:cNvPr id="3" name="Image 3" descr="If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752" y="147638"/>
            <a:ext cx="958849"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5"/>
          <p:cNvSpPr txBox="1">
            <a:spLocks/>
          </p:cNvSpPr>
          <p:nvPr userDrawn="1"/>
        </p:nvSpPr>
        <p:spPr bwMode="auto">
          <a:xfrm>
            <a:off x="11222567" y="6270626"/>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DE2A0FDC-C51E-49BB-964B-3A42AB46A3C4}"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sp>
        <p:nvSpPr>
          <p:cNvPr id="15" name="Titre 14"/>
          <p:cNvSpPr>
            <a:spLocks noGrp="1"/>
          </p:cNvSpPr>
          <p:nvPr>
            <p:ph type="title"/>
          </p:nvPr>
        </p:nvSpPr>
        <p:spPr>
          <a:xfrm>
            <a:off x="257523" y="55395"/>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lvl1pPr>
          </a:lstStyle>
          <a:p>
            <a:r>
              <a:rPr lang="fr-FR" smtClean="0"/>
              <a:t>Modifiez le style du titre</a:t>
            </a:r>
            <a:endParaRPr lang="fr-FR" dirty="0"/>
          </a:p>
        </p:txBody>
      </p:sp>
    </p:spTree>
    <p:extLst>
      <p:ext uri="{BB962C8B-B14F-4D97-AF65-F5344CB8AC3E}">
        <p14:creationId xmlns:p14="http://schemas.microsoft.com/office/powerpoint/2010/main" val="233592799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9763152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6753678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4"/>
          <p:cNvSpPr txBox="1"/>
          <p:nvPr userDrawn="1"/>
        </p:nvSpPr>
        <p:spPr>
          <a:xfrm>
            <a:off x="1839384" y="5205413"/>
            <a:ext cx="1276349" cy="730250"/>
          </a:xfrm>
          <a:prstGeom prst="rect">
            <a:avLst/>
          </a:prstGeom>
          <a:noFill/>
        </p:spPr>
        <p:txBody>
          <a:bodyPr lIns="0" tIns="0" rIns="0" bIns="0" anchor="ctr">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Paris</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Toronto</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Shanghaï</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Buenos Aires</a:t>
            </a:r>
          </a:p>
        </p:txBody>
      </p:sp>
      <p:sp>
        <p:nvSpPr>
          <p:cNvPr id="9" name="Title Placeholder 1"/>
          <p:cNvSpPr>
            <a:spLocks noGrp="1"/>
          </p:cNvSpPr>
          <p:nvPr>
            <p:ph type="title"/>
          </p:nvPr>
        </p:nvSpPr>
        <p:spPr>
          <a:xfrm>
            <a:off x="3488476" y="1563349"/>
            <a:ext cx="8093925" cy="1934751"/>
          </a:xfrm>
          <a:prstGeom prst="rect">
            <a:avLst/>
          </a:prstGeom>
        </p:spPr>
        <p:txBody>
          <a:bodyPr vert="horz" lIns="91425" tIns="45713" rIns="91425" bIns="45713" rtlCol="0" anchor="t">
            <a:normAutofit/>
          </a:bodyPr>
          <a:lstStyle>
            <a:lvl1pPr algn="l">
              <a:defRPr b="0" i="1">
                <a:latin typeface="Georgia"/>
                <a:cs typeface="Georgia"/>
              </a:defRPr>
            </a:lvl1pPr>
          </a:lstStyle>
          <a:p>
            <a:r>
              <a:rPr lang="fr-FR" smtClean="0"/>
              <a:t>Cliquez pour modifier le style du titre</a:t>
            </a:r>
            <a:endParaRPr lang="en-US" dirty="0"/>
          </a:p>
        </p:txBody>
      </p:sp>
      <p:sp>
        <p:nvSpPr>
          <p:cNvPr id="10" name="Text Placeholder 9"/>
          <p:cNvSpPr>
            <a:spLocks noGrp="1"/>
          </p:cNvSpPr>
          <p:nvPr>
            <p:ph type="body" sz="quarter" idx="10"/>
          </p:nvPr>
        </p:nvSpPr>
        <p:spPr>
          <a:xfrm>
            <a:off x="3489385" y="872365"/>
            <a:ext cx="8092387" cy="483688"/>
          </a:xfrm>
          <a:prstGeom prst="rect">
            <a:avLst/>
          </a:prstGeom>
        </p:spPr>
        <p:txBody>
          <a:bodyPr vert="horz" lIns="83976" tIns="41989" rIns="83976" bIns="41989" anchor="t"/>
          <a:lstStyle>
            <a:lvl1pPr algn="l">
              <a:buNone/>
              <a:defRPr sz="2600" b="0" i="1">
                <a:solidFill>
                  <a:srgbClr val="8C0E1D"/>
                </a:solidFill>
                <a:latin typeface="Georgia"/>
                <a:cs typeface="Georgia"/>
              </a:defRPr>
            </a:lvl1pPr>
          </a:lstStyle>
          <a:p>
            <a:pPr lvl="0"/>
            <a:r>
              <a:rPr lang="fr-FR" dirty="0" smtClean="0"/>
              <a:t>Cliquez pour modifier les styles du texte du masque</a:t>
            </a:r>
          </a:p>
        </p:txBody>
      </p:sp>
      <p:sp>
        <p:nvSpPr>
          <p:cNvPr id="18" name="Text Placeholder 17"/>
          <p:cNvSpPr>
            <a:spLocks noGrp="1"/>
          </p:cNvSpPr>
          <p:nvPr>
            <p:ph type="body" sz="quarter" idx="16"/>
          </p:nvPr>
        </p:nvSpPr>
        <p:spPr>
          <a:xfrm>
            <a:off x="707116" y="2185232"/>
            <a:ext cx="2520609" cy="1796554"/>
          </a:xfrm>
          <a:prstGeom prst="rect">
            <a:avLst/>
          </a:prstGeom>
        </p:spPr>
        <p:txBody>
          <a:bodyPr vert="horz" lIns="83976" tIns="41989" rIns="83976" bIns="41989"/>
          <a:lstStyle>
            <a:lvl1pPr algn="r">
              <a:buNone/>
              <a:defRPr sz="1100" baseline="0">
                <a:solidFill>
                  <a:srgbClr val="800000"/>
                </a:solidFill>
              </a:defRPr>
            </a:lvl1pPr>
          </a:lstStyle>
          <a:p>
            <a:pPr lvl="0"/>
            <a:r>
              <a:rPr lang="fr-FR" smtClean="0"/>
              <a:t>Cliquez pour modifier les styles du texte du masque</a:t>
            </a:r>
          </a:p>
          <a:p>
            <a:pPr lvl="1"/>
            <a:r>
              <a:rPr lang="fr-FR" smtClean="0"/>
              <a:t>Deuxième niveau</a:t>
            </a:r>
          </a:p>
        </p:txBody>
      </p:sp>
      <p:sp>
        <p:nvSpPr>
          <p:cNvPr id="11" name="Text Placeholder 17"/>
          <p:cNvSpPr>
            <a:spLocks noGrp="1"/>
          </p:cNvSpPr>
          <p:nvPr>
            <p:ph type="body" sz="quarter" idx="19"/>
          </p:nvPr>
        </p:nvSpPr>
        <p:spPr>
          <a:xfrm>
            <a:off x="707116" y="1701546"/>
            <a:ext cx="2520609" cy="345491"/>
          </a:xfrm>
          <a:prstGeom prst="rect">
            <a:avLst/>
          </a:prstGeom>
        </p:spPr>
        <p:txBody>
          <a:bodyPr vert="horz" lIns="83976" tIns="41989" rIns="83976" bIns="41989"/>
          <a:lstStyle>
            <a:lvl1pPr algn="r">
              <a:buNone/>
              <a:defRPr sz="1100" b="1" i="1" baseline="0">
                <a:solidFill>
                  <a:srgbClr val="800000"/>
                </a:solidFill>
              </a:defRPr>
            </a:lvl1pPr>
          </a:lstStyle>
          <a:p>
            <a:pPr lvl="0"/>
            <a:r>
              <a:rPr lang="fr-FR" smtClean="0"/>
              <a:t>Cliquez pour modifier les styles du texte du masque</a:t>
            </a:r>
          </a:p>
        </p:txBody>
      </p:sp>
      <p:sp>
        <p:nvSpPr>
          <p:cNvPr id="7" name="Date Placeholder 15"/>
          <p:cNvSpPr>
            <a:spLocks noGrp="1"/>
          </p:cNvSpPr>
          <p:nvPr>
            <p:ph type="dt" sz="half" idx="20"/>
          </p:nvPr>
        </p:nvSpPr>
        <p:spPr>
          <a:xfrm>
            <a:off x="359834" y="992189"/>
            <a:ext cx="2842684" cy="363537"/>
          </a:xfrm>
          <a:prstGeom prst="rect">
            <a:avLst/>
          </a:prstGeom>
        </p:spPr>
        <p:txBody>
          <a:bodyPr vert="horz" wrap="square" lIns="83976" tIns="41989" rIns="83976" bIns="41989" numCol="1" anchor="t"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endParaRPr lang="fr-FR" dirty="0"/>
          </a:p>
        </p:txBody>
      </p:sp>
      <p:sp>
        <p:nvSpPr>
          <p:cNvPr id="8" name="Footer Placeholder 20"/>
          <p:cNvSpPr>
            <a:spLocks noGrp="1"/>
          </p:cNvSpPr>
          <p:nvPr>
            <p:ph type="ftr" sz="quarter" idx="21"/>
          </p:nvPr>
        </p:nvSpPr>
        <p:spPr>
          <a:xfrm>
            <a:off x="3575051" y="5708651"/>
            <a:ext cx="1864783" cy="365125"/>
          </a:xfrm>
        </p:spPr>
        <p:txBody>
          <a:bodyPr/>
          <a:lstStyle>
            <a:lvl1pPr algn="ctr" eaLnBrk="0" hangingPunct="0">
              <a:defRPr>
                <a:ea typeface="+mn-ea"/>
              </a:defRPr>
            </a:lvl1pPr>
          </a:lstStyle>
          <a:p>
            <a:pPr>
              <a:defRPr/>
            </a:pPr>
            <a:r>
              <a:rPr lang="en-US" dirty="0"/>
              <a:t>Connection creates value</a:t>
            </a:r>
          </a:p>
        </p:txBody>
      </p:sp>
    </p:spTree>
    <p:extLst>
      <p:ext uri="{BB962C8B-B14F-4D97-AF65-F5344CB8AC3E}">
        <p14:creationId xmlns:p14="http://schemas.microsoft.com/office/powerpoint/2010/main" val="308608712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ommaire géne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2A2A2C"/>
                </a:solidFill>
                <a:latin typeface="Calibri" panose="020F0502020204030204" pitchFamily="34" charset="0"/>
                <a:ea typeface="ＭＳ Ｐゴシック" panose="020B0600070205080204" pitchFamily="34" charset="-128"/>
              </a:rPr>
              <a:t>SOMMAIRE</a:t>
            </a:r>
          </a:p>
        </p:txBody>
      </p:sp>
      <p:sp>
        <p:nvSpPr>
          <p:cNvPr id="8"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 name="ZoneTexte 6"/>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9" name="ZoneTexte 8"/>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37075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mmaire part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C7C0B0"/>
                </a:solidFill>
                <a:latin typeface="Calibri" panose="020F0502020204030204" pitchFamily="34" charset="0"/>
                <a:ea typeface="ＭＳ Ｐゴシック" panose="020B0600070205080204" pitchFamily="34" charset="-128"/>
              </a:rPr>
              <a:t>SOMMAIRE</a:t>
            </a:r>
          </a:p>
        </p:txBody>
      </p:sp>
      <p:sp>
        <p:nvSpPr>
          <p:cNvPr id="9"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ZoneTexte 5"/>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10" name="ZoneTexte 9"/>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407940212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32B99CF-175F-4E9D-ADF8-22D0F89C105F}" type="datetimeFigureOut">
              <a:rPr lang="fr-FR">
                <a:solidFill>
                  <a:srgbClr val="2A2A2C"/>
                </a:solidFill>
                <a:latin typeface="Arial" panose="020B0604020202020204" pitchFamily="34" charset="0"/>
              </a:rPr>
              <a:pPr fontAlgn="base">
                <a:spcBef>
                  <a:spcPct val="0"/>
                </a:spcBef>
                <a:spcAft>
                  <a:spcPct val="0"/>
                </a:spcAft>
              </a:pPr>
              <a:t>17/11/2020</a:t>
            </a:fld>
            <a:endParaRPr lang="fr-FR" dirty="0">
              <a:solidFill>
                <a:srgbClr val="2A2A2C"/>
              </a:solidFill>
              <a:latin typeface="Arial" panose="020B0604020202020204" pitchFamily="34" charset="0"/>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fr-FR" dirty="0"/>
          </a:p>
        </p:txBody>
      </p:sp>
    </p:spTree>
    <p:extLst>
      <p:ext uri="{BB962C8B-B14F-4D97-AF65-F5344CB8AC3E}">
        <p14:creationId xmlns:p14="http://schemas.microsoft.com/office/powerpoint/2010/main" val="53898362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lide sans ligne">
    <p:spTree>
      <p:nvGrpSpPr>
        <p:cNvPr id="1" name=""/>
        <p:cNvGrpSpPr/>
        <p:nvPr/>
      </p:nvGrpSpPr>
      <p:grpSpPr>
        <a:xfrm>
          <a:off x="0" y="0"/>
          <a:ext cx="0" cy="0"/>
          <a:chOff x="0" y="0"/>
          <a:chExt cx="0" cy="0"/>
        </a:xfrm>
      </p:grpSpPr>
      <p:pic>
        <p:nvPicPr>
          <p:cNvPr id="3" name="Image 3" descr="If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752" y="147638"/>
            <a:ext cx="958849"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5"/>
          <p:cNvSpPr txBox="1">
            <a:spLocks/>
          </p:cNvSpPr>
          <p:nvPr userDrawn="1"/>
        </p:nvSpPr>
        <p:spPr bwMode="auto">
          <a:xfrm>
            <a:off x="11222567" y="6270626"/>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DE2A0FDC-C51E-49BB-964B-3A42AB46A3C4}"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sp>
        <p:nvSpPr>
          <p:cNvPr id="15" name="Titre 14"/>
          <p:cNvSpPr>
            <a:spLocks noGrp="1"/>
          </p:cNvSpPr>
          <p:nvPr>
            <p:ph type="title"/>
          </p:nvPr>
        </p:nvSpPr>
        <p:spPr>
          <a:xfrm>
            <a:off x="257523" y="55395"/>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lvl1pPr>
          </a:lstStyle>
          <a:p>
            <a:r>
              <a:rPr lang="fr-FR" smtClean="0"/>
              <a:t>Modifiez le style du titre</a:t>
            </a:r>
            <a:endParaRPr lang="fr-FR" dirty="0"/>
          </a:p>
        </p:txBody>
      </p:sp>
    </p:spTree>
    <p:extLst>
      <p:ext uri="{BB962C8B-B14F-4D97-AF65-F5344CB8AC3E}">
        <p14:creationId xmlns:p14="http://schemas.microsoft.com/office/powerpoint/2010/main" val="3361820757"/>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151817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
        <p:nvSpPr>
          <p:cNvPr id="3" name="Rectangle 2"/>
          <p:cNvSpPr/>
          <p:nvPr userDrawn="1"/>
        </p:nvSpPr>
        <p:spPr>
          <a:xfrm>
            <a:off x="994064" y="990600"/>
            <a:ext cx="529936" cy="197428"/>
          </a:xfrm>
          <a:prstGeom prst="rect">
            <a:avLst/>
          </a:prstGeom>
          <a:solidFill>
            <a:schemeClr val="bg2">
              <a:lumMod val="25000"/>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userDrawn="1"/>
        </p:nvSpPr>
        <p:spPr>
          <a:xfrm>
            <a:off x="10579100" y="0"/>
            <a:ext cx="622300" cy="1181100"/>
          </a:xfrm>
          <a:prstGeom prst="rect">
            <a:avLst/>
          </a:prstGeom>
          <a:solidFill>
            <a:schemeClr val="bg2">
              <a:lumMod val="25000"/>
              <a:alpha val="73000"/>
            </a:schemeClr>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a:lstStyle/>
          <a:p>
            <a:endParaRPr lang="fr-FR" dirty="0"/>
          </a:p>
        </p:txBody>
      </p:sp>
      <p:sp>
        <p:nvSpPr>
          <p:cNvPr id="8" name="ZoneTexte 7"/>
          <p:cNvSpPr txBox="1"/>
          <p:nvPr userDrawn="1"/>
        </p:nvSpPr>
        <p:spPr>
          <a:xfrm>
            <a:off x="11558187" y="6599289"/>
            <a:ext cx="724452" cy="261610"/>
          </a:xfrm>
          <a:prstGeom prst="rect">
            <a:avLst/>
          </a:prstGeom>
          <a:noFill/>
        </p:spPr>
        <p:txBody>
          <a:bodyPr wrap="square" rtlCol="0">
            <a:spAutoFit/>
          </a:bodyPr>
          <a:lstStyle/>
          <a:p>
            <a:pPr algn="ctr"/>
            <a:fld id="{EB4F3BBD-0DB5-40C1-BCD4-0C1429F62FEA}" type="slidenum">
              <a:rPr lang="fr-FR" sz="1100" b="1" i="0" smtClean="0">
                <a:solidFill>
                  <a:schemeClr val="bg1">
                    <a:lumMod val="50000"/>
                  </a:schemeClr>
                </a:solidFill>
              </a:rPr>
              <a:pPr algn="ctr"/>
              <a:t>‹N°›</a:t>
            </a:fld>
            <a:endParaRPr lang="fr-FR" sz="1100" b="1" i="0" dirty="0">
              <a:solidFill>
                <a:schemeClr val="bg1">
                  <a:lumMod val="50000"/>
                </a:schemeClr>
              </a:solidFill>
            </a:endParaRPr>
          </a:p>
        </p:txBody>
      </p:sp>
    </p:spTree>
    <p:extLst>
      <p:ext uri="{BB962C8B-B14F-4D97-AF65-F5344CB8AC3E}">
        <p14:creationId xmlns:p14="http://schemas.microsoft.com/office/powerpoint/2010/main" val="630774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3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169315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ntenu_1">
    <p:spTree>
      <p:nvGrpSpPr>
        <p:cNvPr id="1" name=""/>
        <p:cNvGrpSpPr/>
        <p:nvPr/>
      </p:nvGrpSpPr>
      <p:grpSpPr>
        <a:xfrm>
          <a:off x="0" y="0"/>
          <a:ext cx="0" cy="0"/>
          <a:chOff x="0" y="0"/>
          <a:chExt cx="0" cy="0"/>
        </a:xfrm>
      </p:grpSpPr>
      <p:grpSp>
        <p:nvGrpSpPr>
          <p:cNvPr id="27" name="Groupe 26"/>
          <p:cNvGrpSpPr/>
          <p:nvPr userDrawn="1"/>
        </p:nvGrpSpPr>
        <p:grpSpPr>
          <a:xfrm>
            <a:off x="0" y="135952"/>
            <a:ext cx="12192000" cy="751944"/>
            <a:chOff x="0" y="135952"/>
            <a:chExt cx="9144000" cy="751944"/>
          </a:xfrm>
        </p:grpSpPr>
        <p:sp>
          <p:nvSpPr>
            <p:cNvPr id="7" name="Rectangle 6"/>
            <p:cNvSpPr/>
            <p:nvPr userDrawn="1"/>
          </p:nvSpPr>
          <p:spPr>
            <a:xfrm>
              <a:off x="0" y="194894"/>
              <a:ext cx="9144000" cy="6267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800" dirty="0">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216" y="135952"/>
              <a:ext cx="1002592" cy="751944"/>
            </a:xfrm>
            <a:prstGeom prst="rect">
              <a:avLst/>
            </a:prstGeom>
          </p:spPr>
        </p:pic>
      </p:grpSp>
      <p:sp>
        <p:nvSpPr>
          <p:cNvPr id="25" name="Espace réservé du texte 24"/>
          <p:cNvSpPr>
            <a:spLocks noGrp="1"/>
          </p:cNvSpPr>
          <p:nvPr>
            <p:ph type="body" sz="quarter" idx="10"/>
          </p:nvPr>
        </p:nvSpPr>
        <p:spPr>
          <a:xfrm>
            <a:off x="1767155" y="195263"/>
            <a:ext cx="10233061" cy="627062"/>
          </a:xfrm>
          <a:prstGeom prst="rect">
            <a:avLst/>
          </a:prstGeo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grpSp>
        <p:nvGrpSpPr>
          <p:cNvPr id="12" name="Groupe 11"/>
          <p:cNvGrpSpPr/>
          <p:nvPr userDrawn="1"/>
        </p:nvGrpSpPr>
        <p:grpSpPr>
          <a:xfrm>
            <a:off x="286953" y="6454933"/>
            <a:ext cx="9744659" cy="261610"/>
            <a:chOff x="215215" y="6454933"/>
            <a:chExt cx="7308494" cy="261610"/>
          </a:xfrm>
        </p:grpSpPr>
        <p:sp>
          <p:nvSpPr>
            <p:cNvPr id="13" name="ZoneTexte 12"/>
            <p:cNvSpPr txBox="1"/>
            <p:nvPr userDrawn="1"/>
          </p:nvSpPr>
          <p:spPr>
            <a:xfrm>
              <a:off x="215215" y="6454933"/>
              <a:ext cx="2411896" cy="261610"/>
            </a:xfrm>
            <a:prstGeom prst="rect">
              <a:avLst/>
            </a:prstGeom>
            <a:noFill/>
          </p:spPr>
          <p:txBody>
            <a:bodyPr wrap="square" rtlCol="0">
              <a:spAutoFit/>
            </a:bodyPr>
            <a:lstStyle/>
            <a:p>
              <a:pPr eaLnBrk="0" fontAlgn="base" hangingPunct="0">
                <a:spcBef>
                  <a:spcPct val="0"/>
                </a:spcBef>
                <a:spcAft>
                  <a:spcPct val="0"/>
                </a:spcAft>
              </a:pPr>
              <a:r>
                <a:rPr lang="fr-FR" sz="1100" i="1" dirty="0" smtClean="0">
                  <a:solidFill>
                    <a:srgbClr val="A50021"/>
                  </a:solidFill>
                  <a:latin typeface="Century Gothic" panose="020B0502020202020204" pitchFamily="34" charset="0"/>
                </a:rPr>
                <a:t>Connection creates value</a:t>
              </a:r>
              <a:endParaRPr lang="fr-FR" sz="1100" i="1" dirty="0">
                <a:solidFill>
                  <a:srgbClr val="A50021"/>
                </a:solidFill>
                <a:latin typeface="Century Gothic" panose="020B0502020202020204" pitchFamily="34" charset="0"/>
              </a:endParaRPr>
            </a:p>
          </p:txBody>
        </p:sp>
        <p:cxnSp>
          <p:nvCxnSpPr>
            <p:cNvPr id="17" name="Connecteur droit 16"/>
            <p:cNvCxnSpPr/>
            <p:nvPr userDrawn="1"/>
          </p:nvCxnSpPr>
          <p:spPr>
            <a:xfrm flipV="1">
              <a:off x="2192159" y="6593433"/>
              <a:ext cx="5331550" cy="2131"/>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19" name="ZoneTexte 18"/>
          <p:cNvSpPr txBox="1"/>
          <p:nvPr userDrawn="1"/>
        </p:nvSpPr>
        <p:spPr>
          <a:xfrm>
            <a:off x="10242341" y="6454934"/>
            <a:ext cx="724452" cy="276999"/>
          </a:xfrm>
          <a:prstGeom prst="rect">
            <a:avLst/>
          </a:prstGeom>
          <a:noFill/>
        </p:spPr>
        <p:txBody>
          <a:bodyPr wrap="square" rtlCol="0">
            <a:spAutoFit/>
          </a:bodyPr>
          <a:lstStyle/>
          <a:p>
            <a:pPr algn="ctr" eaLnBrk="0" fontAlgn="base" hangingPunct="0">
              <a:spcBef>
                <a:spcPct val="0"/>
              </a:spcBef>
              <a:spcAft>
                <a:spcPct val="0"/>
              </a:spcAft>
            </a:pPr>
            <a:fld id="{D03DCB55-E7B7-4460-962A-1316AF8F38E9}" type="slidenum">
              <a:rPr lang="fr-FR" sz="1200" smtClean="0">
                <a:solidFill>
                  <a:srgbClr val="A50021"/>
                </a:solidFill>
                <a:latin typeface="Arial" panose="020B0604020202020204" pitchFamily="34" charset="0"/>
              </a:rPr>
              <a:pPr algn="ctr" eaLnBrk="0" fontAlgn="base" hangingPunct="0">
                <a:spcBef>
                  <a:spcPct val="0"/>
                </a:spcBef>
                <a:spcAft>
                  <a:spcPct val="0"/>
                </a:spcAft>
              </a:pPr>
              <a:t>‹N°›</a:t>
            </a:fld>
            <a:endParaRPr lang="fr-FR" sz="1200" dirty="0">
              <a:solidFill>
                <a:srgbClr val="A50021"/>
              </a:solidFill>
              <a:latin typeface="Arial" panose="020B0604020202020204" pitchFamily="34" charset="0"/>
            </a:endParaRPr>
          </a:p>
        </p:txBody>
      </p:sp>
    </p:spTree>
    <p:extLst>
      <p:ext uri="{BB962C8B-B14F-4D97-AF65-F5344CB8AC3E}">
        <p14:creationId xmlns:p14="http://schemas.microsoft.com/office/powerpoint/2010/main" val="38529866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4"/>
          <p:cNvSpPr txBox="1"/>
          <p:nvPr userDrawn="1"/>
        </p:nvSpPr>
        <p:spPr>
          <a:xfrm>
            <a:off x="1839384" y="5205413"/>
            <a:ext cx="1276349" cy="730250"/>
          </a:xfrm>
          <a:prstGeom prst="rect">
            <a:avLst/>
          </a:prstGeom>
          <a:noFill/>
        </p:spPr>
        <p:txBody>
          <a:bodyPr lIns="0" tIns="0" rIns="0" bIns="0" anchor="ctr">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Paris</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Toronto</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Shanghaï</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Buenos Aires</a:t>
            </a:r>
          </a:p>
        </p:txBody>
      </p:sp>
      <p:sp>
        <p:nvSpPr>
          <p:cNvPr id="9" name="Title Placeholder 1"/>
          <p:cNvSpPr>
            <a:spLocks noGrp="1"/>
          </p:cNvSpPr>
          <p:nvPr>
            <p:ph type="title"/>
          </p:nvPr>
        </p:nvSpPr>
        <p:spPr>
          <a:xfrm>
            <a:off x="3488476" y="1563349"/>
            <a:ext cx="8093925" cy="1934751"/>
          </a:xfrm>
          <a:prstGeom prst="rect">
            <a:avLst/>
          </a:prstGeom>
        </p:spPr>
        <p:txBody>
          <a:bodyPr vert="horz" lIns="91425" tIns="45713" rIns="91425" bIns="45713" rtlCol="0" anchor="t">
            <a:normAutofit/>
          </a:bodyPr>
          <a:lstStyle>
            <a:lvl1pPr algn="l">
              <a:defRPr b="0" i="1">
                <a:latin typeface="Georgia"/>
                <a:cs typeface="Georgia"/>
              </a:defRPr>
            </a:lvl1pPr>
          </a:lstStyle>
          <a:p>
            <a:r>
              <a:rPr lang="fr-FR" smtClean="0"/>
              <a:t>Cliquez pour modifier le style du titre</a:t>
            </a:r>
            <a:endParaRPr lang="en-US" dirty="0"/>
          </a:p>
        </p:txBody>
      </p:sp>
      <p:sp>
        <p:nvSpPr>
          <p:cNvPr id="10" name="Text Placeholder 9"/>
          <p:cNvSpPr>
            <a:spLocks noGrp="1"/>
          </p:cNvSpPr>
          <p:nvPr>
            <p:ph type="body" sz="quarter" idx="10"/>
          </p:nvPr>
        </p:nvSpPr>
        <p:spPr>
          <a:xfrm>
            <a:off x="3489385" y="872365"/>
            <a:ext cx="8092387" cy="483688"/>
          </a:xfrm>
          <a:prstGeom prst="rect">
            <a:avLst/>
          </a:prstGeom>
        </p:spPr>
        <p:txBody>
          <a:bodyPr vert="horz" lIns="83976" tIns="41989" rIns="83976" bIns="41989" anchor="t"/>
          <a:lstStyle>
            <a:lvl1pPr algn="l">
              <a:buNone/>
              <a:defRPr sz="2600" b="0" i="1">
                <a:solidFill>
                  <a:srgbClr val="8C0E1D"/>
                </a:solidFill>
                <a:latin typeface="Georgia"/>
                <a:cs typeface="Georgia"/>
              </a:defRPr>
            </a:lvl1pPr>
          </a:lstStyle>
          <a:p>
            <a:pPr lvl="0"/>
            <a:r>
              <a:rPr lang="fr-FR" dirty="0" smtClean="0"/>
              <a:t>Cliquez pour modifier les styles du texte du masque</a:t>
            </a:r>
          </a:p>
        </p:txBody>
      </p:sp>
      <p:sp>
        <p:nvSpPr>
          <p:cNvPr id="18" name="Text Placeholder 17"/>
          <p:cNvSpPr>
            <a:spLocks noGrp="1"/>
          </p:cNvSpPr>
          <p:nvPr>
            <p:ph type="body" sz="quarter" idx="16"/>
          </p:nvPr>
        </p:nvSpPr>
        <p:spPr>
          <a:xfrm>
            <a:off x="707116" y="2185232"/>
            <a:ext cx="2520609" cy="1796554"/>
          </a:xfrm>
          <a:prstGeom prst="rect">
            <a:avLst/>
          </a:prstGeom>
        </p:spPr>
        <p:txBody>
          <a:bodyPr vert="horz" lIns="83976" tIns="41989" rIns="83976" bIns="41989"/>
          <a:lstStyle>
            <a:lvl1pPr algn="r">
              <a:buNone/>
              <a:defRPr sz="1100" baseline="0">
                <a:solidFill>
                  <a:srgbClr val="800000"/>
                </a:solidFill>
              </a:defRPr>
            </a:lvl1pPr>
          </a:lstStyle>
          <a:p>
            <a:pPr lvl="0"/>
            <a:r>
              <a:rPr lang="fr-FR" smtClean="0"/>
              <a:t>Cliquez pour modifier les styles du texte du masque</a:t>
            </a:r>
          </a:p>
          <a:p>
            <a:pPr lvl="1"/>
            <a:r>
              <a:rPr lang="fr-FR" smtClean="0"/>
              <a:t>Deuxième niveau</a:t>
            </a:r>
          </a:p>
        </p:txBody>
      </p:sp>
      <p:sp>
        <p:nvSpPr>
          <p:cNvPr id="11" name="Text Placeholder 17"/>
          <p:cNvSpPr>
            <a:spLocks noGrp="1"/>
          </p:cNvSpPr>
          <p:nvPr>
            <p:ph type="body" sz="quarter" idx="19"/>
          </p:nvPr>
        </p:nvSpPr>
        <p:spPr>
          <a:xfrm>
            <a:off x="707116" y="1701546"/>
            <a:ext cx="2520609" cy="345491"/>
          </a:xfrm>
          <a:prstGeom prst="rect">
            <a:avLst/>
          </a:prstGeom>
        </p:spPr>
        <p:txBody>
          <a:bodyPr vert="horz" lIns="83976" tIns="41989" rIns="83976" bIns="41989"/>
          <a:lstStyle>
            <a:lvl1pPr algn="r">
              <a:buNone/>
              <a:defRPr sz="1100" b="1" i="1" baseline="0">
                <a:solidFill>
                  <a:srgbClr val="800000"/>
                </a:solidFill>
              </a:defRPr>
            </a:lvl1pPr>
          </a:lstStyle>
          <a:p>
            <a:pPr lvl="0"/>
            <a:r>
              <a:rPr lang="fr-FR" smtClean="0"/>
              <a:t>Cliquez pour modifier les styles du texte du masque</a:t>
            </a:r>
          </a:p>
        </p:txBody>
      </p:sp>
      <p:sp>
        <p:nvSpPr>
          <p:cNvPr id="7" name="Date Placeholder 15"/>
          <p:cNvSpPr>
            <a:spLocks noGrp="1"/>
          </p:cNvSpPr>
          <p:nvPr>
            <p:ph type="dt" sz="half" idx="20"/>
          </p:nvPr>
        </p:nvSpPr>
        <p:spPr>
          <a:xfrm>
            <a:off x="359834" y="992189"/>
            <a:ext cx="2842684" cy="363537"/>
          </a:xfrm>
          <a:prstGeom prst="rect">
            <a:avLst/>
          </a:prstGeom>
        </p:spPr>
        <p:txBody>
          <a:bodyPr vert="horz" wrap="square" lIns="83976" tIns="41989" rIns="83976" bIns="41989" numCol="1" anchor="t"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endParaRPr lang="fr-FR" dirty="0"/>
          </a:p>
        </p:txBody>
      </p:sp>
      <p:sp>
        <p:nvSpPr>
          <p:cNvPr id="8" name="Footer Placeholder 20"/>
          <p:cNvSpPr>
            <a:spLocks noGrp="1"/>
          </p:cNvSpPr>
          <p:nvPr>
            <p:ph type="ftr" sz="quarter" idx="21"/>
          </p:nvPr>
        </p:nvSpPr>
        <p:spPr>
          <a:xfrm>
            <a:off x="3575051" y="5708651"/>
            <a:ext cx="1864783" cy="365125"/>
          </a:xfrm>
        </p:spPr>
        <p:txBody>
          <a:bodyPr/>
          <a:lstStyle>
            <a:lvl1pPr algn="ctr" eaLnBrk="0" hangingPunct="0">
              <a:defRPr>
                <a:ea typeface="+mn-ea"/>
              </a:defRPr>
            </a:lvl1pPr>
          </a:lstStyle>
          <a:p>
            <a:pPr>
              <a:defRPr/>
            </a:pPr>
            <a:r>
              <a:rPr lang="en-US" dirty="0"/>
              <a:t>Connection creates value</a:t>
            </a:r>
          </a:p>
        </p:txBody>
      </p:sp>
    </p:spTree>
    <p:extLst>
      <p:ext uri="{BB962C8B-B14F-4D97-AF65-F5344CB8AC3E}">
        <p14:creationId xmlns:p14="http://schemas.microsoft.com/office/powerpoint/2010/main" val="141582320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ommaire géne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2A2A2C"/>
                </a:solidFill>
                <a:latin typeface="Calibri" panose="020F0502020204030204" pitchFamily="34" charset="0"/>
                <a:ea typeface="ＭＳ Ｐゴシック" panose="020B0600070205080204" pitchFamily="34" charset="-128"/>
              </a:rPr>
              <a:t>SOMMAIRE</a:t>
            </a:r>
          </a:p>
        </p:txBody>
      </p:sp>
      <p:sp>
        <p:nvSpPr>
          <p:cNvPr id="8"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 name="ZoneTexte 6"/>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9" name="ZoneTexte 8"/>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47395011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ommaire part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C7C0B0"/>
                </a:solidFill>
                <a:latin typeface="Calibri" panose="020F0502020204030204" pitchFamily="34" charset="0"/>
                <a:ea typeface="ＭＳ Ｐゴシック" panose="020B0600070205080204" pitchFamily="34" charset="-128"/>
              </a:rPr>
              <a:t>SOMMAIRE</a:t>
            </a:r>
          </a:p>
        </p:txBody>
      </p:sp>
      <p:sp>
        <p:nvSpPr>
          <p:cNvPr id="9"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ZoneTexte 5"/>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10" name="ZoneTexte 9"/>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1441770987"/>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32B99CF-175F-4E9D-ADF8-22D0F89C105F}" type="datetimeFigureOut">
              <a:rPr lang="fr-FR">
                <a:solidFill>
                  <a:srgbClr val="2A2A2C"/>
                </a:solidFill>
                <a:latin typeface="Arial" panose="020B0604020202020204" pitchFamily="34" charset="0"/>
              </a:rPr>
              <a:pPr fontAlgn="base">
                <a:spcBef>
                  <a:spcPct val="0"/>
                </a:spcBef>
                <a:spcAft>
                  <a:spcPct val="0"/>
                </a:spcAft>
              </a:pPr>
              <a:t>17/11/2020</a:t>
            </a:fld>
            <a:endParaRPr lang="fr-FR" dirty="0">
              <a:solidFill>
                <a:srgbClr val="2A2A2C"/>
              </a:solidFill>
              <a:latin typeface="Arial" panose="020B0604020202020204" pitchFamily="34" charset="0"/>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fr-FR" dirty="0"/>
          </a:p>
        </p:txBody>
      </p:sp>
    </p:spTree>
    <p:extLst>
      <p:ext uri="{BB962C8B-B14F-4D97-AF65-F5344CB8AC3E}">
        <p14:creationId xmlns:p14="http://schemas.microsoft.com/office/powerpoint/2010/main" val="99499930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sans ligne">
    <p:spTree>
      <p:nvGrpSpPr>
        <p:cNvPr id="1" name=""/>
        <p:cNvGrpSpPr/>
        <p:nvPr/>
      </p:nvGrpSpPr>
      <p:grpSpPr>
        <a:xfrm>
          <a:off x="0" y="0"/>
          <a:ext cx="0" cy="0"/>
          <a:chOff x="0" y="0"/>
          <a:chExt cx="0" cy="0"/>
        </a:xfrm>
      </p:grpSpPr>
      <p:pic>
        <p:nvPicPr>
          <p:cNvPr id="3" name="Image 3" descr="If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752" y="147638"/>
            <a:ext cx="958849"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5"/>
          <p:cNvSpPr txBox="1">
            <a:spLocks/>
          </p:cNvSpPr>
          <p:nvPr userDrawn="1"/>
        </p:nvSpPr>
        <p:spPr bwMode="auto">
          <a:xfrm>
            <a:off x="11222567" y="6270626"/>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DE2A0FDC-C51E-49BB-964B-3A42AB46A3C4}"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sp>
        <p:nvSpPr>
          <p:cNvPr id="15" name="Titre 14"/>
          <p:cNvSpPr>
            <a:spLocks noGrp="1"/>
          </p:cNvSpPr>
          <p:nvPr>
            <p:ph type="title"/>
          </p:nvPr>
        </p:nvSpPr>
        <p:spPr>
          <a:xfrm>
            <a:off x="257523" y="55395"/>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lvl1pPr>
          </a:lstStyle>
          <a:p>
            <a:r>
              <a:rPr lang="fr-FR" smtClean="0"/>
              <a:t>Modifiez le style du titre</a:t>
            </a:r>
            <a:endParaRPr lang="fr-FR" dirty="0"/>
          </a:p>
        </p:txBody>
      </p:sp>
    </p:spTree>
    <p:extLst>
      <p:ext uri="{BB962C8B-B14F-4D97-AF65-F5344CB8AC3E}">
        <p14:creationId xmlns:p14="http://schemas.microsoft.com/office/powerpoint/2010/main" val="9513565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89928837"/>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3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3877312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Contenu_1">
    <p:spTree>
      <p:nvGrpSpPr>
        <p:cNvPr id="1" name=""/>
        <p:cNvGrpSpPr/>
        <p:nvPr/>
      </p:nvGrpSpPr>
      <p:grpSpPr>
        <a:xfrm>
          <a:off x="0" y="0"/>
          <a:ext cx="0" cy="0"/>
          <a:chOff x="0" y="0"/>
          <a:chExt cx="0" cy="0"/>
        </a:xfrm>
      </p:grpSpPr>
      <p:grpSp>
        <p:nvGrpSpPr>
          <p:cNvPr id="27" name="Groupe 26"/>
          <p:cNvGrpSpPr/>
          <p:nvPr userDrawn="1"/>
        </p:nvGrpSpPr>
        <p:grpSpPr>
          <a:xfrm>
            <a:off x="0" y="135952"/>
            <a:ext cx="12192000" cy="751944"/>
            <a:chOff x="0" y="135952"/>
            <a:chExt cx="9144000" cy="751944"/>
          </a:xfrm>
        </p:grpSpPr>
        <p:sp>
          <p:nvSpPr>
            <p:cNvPr id="7" name="Rectangle 6"/>
            <p:cNvSpPr/>
            <p:nvPr userDrawn="1"/>
          </p:nvSpPr>
          <p:spPr>
            <a:xfrm>
              <a:off x="0" y="194894"/>
              <a:ext cx="9144000" cy="6267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800" dirty="0">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216" y="135952"/>
              <a:ext cx="1002592" cy="751944"/>
            </a:xfrm>
            <a:prstGeom prst="rect">
              <a:avLst/>
            </a:prstGeom>
          </p:spPr>
        </p:pic>
      </p:grpSp>
      <p:sp>
        <p:nvSpPr>
          <p:cNvPr id="25" name="Espace réservé du texte 24"/>
          <p:cNvSpPr>
            <a:spLocks noGrp="1"/>
          </p:cNvSpPr>
          <p:nvPr>
            <p:ph type="body" sz="quarter" idx="10"/>
          </p:nvPr>
        </p:nvSpPr>
        <p:spPr>
          <a:xfrm>
            <a:off x="1767155" y="195263"/>
            <a:ext cx="10233061" cy="627062"/>
          </a:xfrm>
          <a:prstGeom prst="rect">
            <a:avLst/>
          </a:prstGeo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grpSp>
        <p:nvGrpSpPr>
          <p:cNvPr id="12" name="Groupe 11"/>
          <p:cNvGrpSpPr/>
          <p:nvPr userDrawn="1"/>
        </p:nvGrpSpPr>
        <p:grpSpPr>
          <a:xfrm>
            <a:off x="286953" y="6454933"/>
            <a:ext cx="9744659" cy="261610"/>
            <a:chOff x="215215" y="6454933"/>
            <a:chExt cx="7308494" cy="261610"/>
          </a:xfrm>
        </p:grpSpPr>
        <p:sp>
          <p:nvSpPr>
            <p:cNvPr id="13" name="ZoneTexte 12"/>
            <p:cNvSpPr txBox="1"/>
            <p:nvPr userDrawn="1"/>
          </p:nvSpPr>
          <p:spPr>
            <a:xfrm>
              <a:off x="215215" y="6454933"/>
              <a:ext cx="2411896" cy="261610"/>
            </a:xfrm>
            <a:prstGeom prst="rect">
              <a:avLst/>
            </a:prstGeom>
            <a:noFill/>
          </p:spPr>
          <p:txBody>
            <a:bodyPr wrap="square" rtlCol="0">
              <a:spAutoFit/>
            </a:bodyPr>
            <a:lstStyle/>
            <a:p>
              <a:pPr eaLnBrk="0" fontAlgn="base" hangingPunct="0">
                <a:spcBef>
                  <a:spcPct val="0"/>
                </a:spcBef>
                <a:spcAft>
                  <a:spcPct val="0"/>
                </a:spcAft>
              </a:pPr>
              <a:r>
                <a:rPr lang="fr-FR" sz="1100" i="1" dirty="0" smtClean="0">
                  <a:solidFill>
                    <a:srgbClr val="A50021"/>
                  </a:solidFill>
                  <a:latin typeface="Century Gothic" panose="020B0502020202020204" pitchFamily="34" charset="0"/>
                </a:rPr>
                <a:t>Connection creates value</a:t>
              </a:r>
              <a:endParaRPr lang="fr-FR" sz="1100" i="1" dirty="0">
                <a:solidFill>
                  <a:srgbClr val="A50021"/>
                </a:solidFill>
                <a:latin typeface="Century Gothic" panose="020B0502020202020204" pitchFamily="34" charset="0"/>
              </a:endParaRPr>
            </a:p>
          </p:txBody>
        </p:sp>
        <p:cxnSp>
          <p:nvCxnSpPr>
            <p:cNvPr id="17" name="Connecteur droit 16"/>
            <p:cNvCxnSpPr/>
            <p:nvPr userDrawn="1"/>
          </p:nvCxnSpPr>
          <p:spPr>
            <a:xfrm flipV="1">
              <a:off x="2192159" y="6593433"/>
              <a:ext cx="5331550" cy="2131"/>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19" name="ZoneTexte 18"/>
          <p:cNvSpPr txBox="1"/>
          <p:nvPr userDrawn="1"/>
        </p:nvSpPr>
        <p:spPr>
          <a:xfrm>
            <a:off x="10242341" y="6454934"/>
            <a:ext cx="724452" cy="276999"/>
          </a:xfrm>
          <a:prstGeom prst="rect">
            <a:avLst/>
          </a:prstGeom>
          <a:noFill/>
        </p:spPr>
        <p:txBody>
          <a:bodyPr wrap="square" rtlCol="0">
            <a:spAutoFit/>
          </a:bodyPr>
          <a:lstStyle/>
          <a:p>
            <a:pPr algn="ctr" eaLnBrk="0" fontAlgn="base" hangingPunct="0">
              <a:spcBef>
                <a:spcPct val="0"/>
              </a:spcBef>
              <a:spcAft>
                <a:spcPct val="0"/>
              </a:spcAft>
            </a:pPr>
            <a:fld id="{D03DCB55-E7B7-4460-962A-1316AF8F38E9}" type="slidenum">
              <a:rPr lang="fr-FR" sz="1200" smtClean="0">
                <a:solidFill>
                  <a:srgbClr val="A50021"/>
                </a:solidFill>
                <a:latin typeface="Arial" panose="020B0604020202020204" pitchFamily="34" charset="0"/>
              </a:rPr>
              <a:pPr algn="ctr" eaLnBrk="0" fontAlgn="base" hangingPunct="0">
                <a:spcBef>
                  <a:spcPct val="0"/>
                </a:spcBef>
                <a:spcAft>
                  <a:spcPct val="0"/>
                </a:spcAft>
              </a:pPr>
              <a:t>‹N°›</a:t>
            </a:fld>
            <a:endParaRPr lang="fr-FR" sz="1200" dirty="0">
              <a:solidFill>
                <a:srgbClr val="A50021"/>
              </a:solidFill>
              <a:latin typeface="Arial" panose="020B0604020202020204" pitchFamily="34" charset="0"/>
            </a:endParaRPr>
          </a:p>
        </p:txBody>
      </p:sp>
    </p:spTree>
    <p:extLst>
      <p:ext uri="{BB962C8B-B14F-4D97-AF65-F5344CB8AC3E}">
        <p14:creationId xmlns:p14="http://schemas.microsoft.com/office/powerpoint/2010/main" val="2968672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_de_Garde">
    <p:spTree>
      <p:nvGrpSpPr>
        <p:cNvPr id="1" name=""/>
        <p:cNvGrpSpPr/>
        <p:nvPr/>
      </p:nvGrpSpPr>
      <p:grpSpPr>
        <a:xfrm>
          <a:off x="0" y="0"/>
          <a:ext cx="0" cy="0"/>
          <a:chOff x="0" y="0"/>
          <a:chExt cx="0" cy="0"/>
        </a:xfrm>
      </p:grpSpPr>
      <p:sp>
        <p:nvSpPr>
          <p:cNvPr id="6" name="ZoneTexte 5"/>
          <p:cNvSpPr txBox="1"/>
          <p:nvPr userDrawn="1"/>
        </p:nvSpPr>
        <p:spPr>
          <a:xfrm>
            <a:off x="11558187" y="6599289"/>
            <a:ext cx="724452" cy="261610"/>
          </a:xfrm>
          <a:prstGeom prst="rect">
            <a:avLst/>
          </a:prstGeom>
          <a:noFill/>
        </p:spPr>
        <p:txBody>
          <a:bodyPr wrap="square" rtlCol="0">
            <a:spAutoFit/>
          </a:bodyPr>
          <a:lstStyle/>
          <a:p>
            <a:pPr algn="ctr"/>
            <a:fld id="{EB4F3BBD-0DB5-40C1-BCD4-0C1429F62FEA}" type="slidenum">
              <a:rPr lang="fr-FR" sz="1100" b="1" i="0" smtClean="0">
                <a:solidFill>
                  <a:schemeClr val="bg1">
                    <a:lumMod val="50000"/>
                  </a:schemeClr>
                </a:solidFill>
              </a:rPr>
              <a:pPr algn="ctr"/>
              <a:t>‹N°›</a:t>
            </a:fld>
            <a:endParaRPr lang="fr-FR" sz="1100" b="1" i="0" dirty="0">
              <a:solidFill>
                <a:schemeClr val="bg1">
                  <a:lumMod val="50000"/>
                </a:schemeClr>
              </a:solidFill>
            </a:endParaRPr>
          </a:p>
        </p:txBody>
      </p:sp>
    </p:spTree>
    <p:extLst>
      <p:ext uri="{BB962C8B-B14F-4D97-AF65-F5344CB8AC3E}">
        <p14:creationId xmlns:p14="http://schemas.microsoft.com/office/powerpoint/2010/main" val="3993937255"/>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4"/>
          <p:cNvSpPr txBox="1"/>
          <p:nvPr userDrawn="1"/>
        </p:nvSpPr>
        <p:spPr>
          <a:xfrm>
            <a:off x="1839384" y="5205413"/>
            <a:ext cx="1276349" cy="730250"/>
          </a:xfrm>
          <a:prstGeom prst="rect">
            <a:avLst/>
          </a:prstGeom>
          <a:noFill/>
        </p:spPr>
        <p:txBody>
          <a:bodyPr lIns="0" tIns="0" rIns="0" bIns="0" anchor="ctr">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Paris</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Toronto</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Shanghaï</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Buenos Aires</a:t>
            </a:r>
          </a:p>
        </p:txBody>
      </p:sp>
      <p:sp>
        <p:nvSpPr>
          <p:cNvPr id="9" name="Title Placeholder 1"/>
          <p:cNvSpPr>
            <a:spLocks noGrp="1"/>
          </p:cNvSpPr>
          <p:nvPr>
            <p:ph type="title"/>
          </p:nvPr>
        </p:nvSpPr>
        <p:spPr>
          <a:xfrm>
            <a:off x="3488476" y="1563349"/>
            <a:ext cx="8093925" cy="1934751"/>
          </a:xfrm>
          <a:prstGeom prst="rect">
            <a:avLst/>
          </a:prstGeom>
        </p:spPr>
        <p:txBody>
          <a:bodyPr vert="horz" lIns="91425" tIns="45713" rIns="91425" bIns="45713" rtlCol="0" anchor="t">
            <a:normAutofit/>
          </a:bodyPr>
          <a:lstStyle>
            <a:lvl1pPr algn="l">
              <a:defRPr b="0" i="1">
                <a:latin typeface="Georgia"/>
                <a:cs typeface="Georgia"/>
              </a:defRPr>
            </a:lvl1pPr>
          </a:lstStyle>
          <a:p>
            <a:r>
              <a:rPr lang="fr-FR" smtClean="0"/>
              <a:t>Cliquez pour modifier le style du titre</a:t>
            </a:r>
            <a:endParaRPr lang="en-US" dirty="0"/>
          </a:p>
        </p:txBody>
      </p:sp>
      <p:sp>
        <p:nvSpPr>
          <p:cNvPr id="10" name="Text Placeholder 9"/>
          <p:cNvSpPr>
            <a:spLocks noGrp="1"/>
          </p:cNvSpPr>
          <p:nvPr>
            <p:ph type="body" sz="quarter" idx="10"/>
          </p:nvPr>
        </p:nvSpPr>
        <p:spPr>
          <a:xfrm>
            <a:off x="3489385" y="872365"/>
            <a:ext cx="8092387" cy="483688"/>
          </a:xfrm>
          <a:prstGeom prst="rect">
            <a:avLst/>
          </a:prstGeom>
        </p:spPr>
        <p:txBody>
          <a:bodyPr vert="horz" lIns="83976" tIns="41989" rIns="83976" bIns="41989" anchor="t"/>
          <a:lstStyle>
            <a:lvl1pPr algn="l">
              <a:buNone/>
              <a:defRPr sz="2600" b="0" i="1">
                <a:solidFill>
                  <a:srgbClr val="8C0E1D"/>
                </a:solidFill>
                <a:latin typeface="Georgia"/>
                <a:cs typeface="Georgia"/>
              </a:defRPr>
            </a:lvl1pPr>
          </a:lstStyle>
          <a:p>
            <a:pPr lvl="0"/>
            <a:r>
              <a:rPr lang="fr-FR" dirty="0" smtClean="0"/>
              <a:t>Cliquez pour modifier les styles du texte du masque</a:t>
            </a:r>
          </a:p>
        </p:txBody>
      </p:sp>
      <p:sp>
        <p:nvSpPr>
          <p:cNvPr id="18" name="Text Placeholder 17"/>
          <p:cNvSpPr>
            <a:spLocks noGrp="1"/>
          </p:cNvSpPr>
          <p:nvPr>
            <p:ph type="body" sz="quarter" idx="16"/>
          </p:nvPr>
        </p:nvSpPr>
        <p:spPr>
          <a:xfrm>
            <a:off x="707116" y="2185232"/>
            <a:ext cx="2520609" cy="1796554"/>
          </a:xfrm>
          <a:prstGeom prst="rect">
            <a:avLst/>
          </a:prstGeom>
        </p:spPr>
        <p:txBody>
          <a:bodyPr vert="horz" lIns="83976" tIns="41989" rIns="83976" bIns="41989"/>
          <a:lstStyle>
            <a:lvl1pPr algn="r">
              <a:buNone/>
              <a:defRPr sz="1100" baseline="0">
                <a:solidFill>
                  <a:srgbClr val="800000"/>
                </a:solidFill>
              </a:defRPr>
            </a:lvl1pPr>
          </a:lstStyle>
          <a:p>
            <a:pPr lvl="0"/>
            <a:r>
              <a:rPr lang="fr-FR" smtClean="0"/>
              <a:t>Cliquez pour modifier les styles du texte du masque</a:t>
            </a:r>
          </a:p>
          <a:p>
            <a:pPr lvl="1"/>
            <a:r>
              <a:rPr lang="fr-FR" smtClean="0"/>
              <a:t>Deuxième niveau</a:t>
            </a:r>
          </a:p>
        </p:txBody>
      </p:sp>
      <p:sp>
        <p:nvSpPr>
          <p:cNvPr id="11" name="Text Placeholder 17"/>
          <p:cNvSpPr>
            <a:spLocks noGrp="1"/>
          </p:cNvSpPr>
          <p:nvPr>
            <p:ph type="body" sz="quarter" idx="19"/>
          </p:nvPr>
        </p:nvSpPr>
        <p:spPr>
          <a:xfrm>
            <a:off x="707116" y="1701546"/>
            <a:ext cx="2520609" cy="345491"/>
          </a:xfrm>
          <a:prstGeom prst="rect">
            <a:avLst/>
          </a:prstGeom>
        </p:spPr>
        <p:txBody>
          <a:bodyPr vert="horz" lIns="83976" tIns="41989" rIns="83976" bIns="41989"/>
          <a:lstStyle>
            <a:lvl1pPr algn="r">
              <a:buNone/>
              <a:defRPr sz="1100" b="1" i="1" baseline="0">
                <a:solidFill>
                  <a:srgbClr val="800000"/>
                </a:solidFill>
              </a:defRPr>
            </a:lvl1pPr>
          </a:lstStyle>
          <a:p>
            <a:pPr lvl="0"/>
            <a:r>
              <a:rPr lang="fr-FR" smtClean="0"/>
              <a:t>Cliquez pour modifier les styles du texte du masque</a:t>
            </a:r>
          </a:p>
        </p:txBody>
      </p:sp>
      <p:sp>
        <p:nvSpPr>
          <p:cNvPr id="7" name="Date Placeholder 15"/>
          <p:cNvSpPr>
            <a:spLocks noGrp="1"/>
          </p:cNvSpPr>
          <p:nvPr>
            <p:ph type="dt" sz="half" idx="20"/>
          </p:nvPr>
        </p:nvSpPr>
        <p:spPr>
          <a:xfrm>
            <a:off x="359834" y="992189"/>
            <a:ext cx="2842684" cy="363537"/>
          </a:xfrm>
          <a:prstGeom prst="rect">
            <a:avLst/>
          </a:prstGeom>
        </p:spPr>
        <p:txBody>
          <a:bodyPr vert="horz" wrap="square" lIns="83976" tIns="41989" rIns="83976" bIns="41989" numCol="1" anchor="t"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endParaRPr lang="fr-FR" dirty="0"/>
          </a:p>
        </p:txBody>
      </p:sp>
      <p:sp>
        <p:nvSpPr>
          <p:cNvPr id="8" name="Footer Placeholder 20"/>
          <p:cNvSpPr>
            <a:spLocks noGrp="1"/>
          </p:cNvSpPr>
          <p:nvPr>
            <p:ph type="ftr" sz="quarter" idx="21"/>
          </p:nvPr>
        </p:nvSpPr>
        <p:spPr>
          <a:xfrm>
            <a:off x="3575051" y="5708651"/>
            <a:ext cx="1864783" cy="365125"/>
          </a:xfrm>
        </p:spPr>
        <p:txBody>
          <a:bodyPr/>
          <a:lstStyle>
            <a:lvl1pPr algn="ctr" eaLnBrk="0" hangingPunct="0">
              <a:defRPr>
                <a:ea typeface="+mn-ea"/>
              </a:defRPr>
            </a:lvl1pPr>
          </a:lstStyle>
          <a:p>
            <a:pPr>
              <a:defRPr/>
            </a:pPr>
            <a:r>
              <a:rPr lang="en-US" dirty="0"/>
              <a:t>Connection creates value</a:t>
            </a:r>
          </a:p>
        </p:txBody>
      </p:sp>
    </p:spTree>
    <p:extLst>
      <p:ext uri="{BB962C8B-B14F-4D97-AF65-F5344CB8AC3E}">
        <p14:creationId xmlns:p14="http://schemas.microsoft.com/office/powerpoint/2010/main" val="80947144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ommaire géne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2A2A2C"/>
                </a:solidFill>
                <a:latin typeface="Calibri" panose="020F0502020204030204" pitchFamily="34" charset="0"/>
                <a:ea typeface="ＭＳ Ｐゴシック" panose="020B0600070205080204" pitchFamily="34" charset="-128"/>
              </a:rPr>
              <a:t>SOMMAIRE</a:t>
            </a:r>
          </a:p>
        </p:txBody>
      </p:sp>
      <p:sp>
        <p:nvSpPr>
          <p:cNvPr id="8"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 name="ZoneTexte 6"/>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9" name="ZoneTexte 8"/>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312331162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ommaire part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C7C0B0"/>
                </a:solidFill>
                <a:latin typeface="Calibri" panose="020F0502020204030204" pitchFamily="34" charset="0"/>
                <a:ea typeface="ＭＳ Ｐゴシック" panose="020B0600070205080204" pitchFamily="34" charset="-128"/>
              </a:rPr>
              <a:t>SOMMAIRE</a:t>
            </a:r>
          </a:p>
        </p:txBody>
      </p:sp>
      <p:sp>
        <p:nvSpPr>
          <p:cNvPr id="9"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ZoneTexte 5"/>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10" name="ZoneTexte 9"/>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1134967901"/>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32B99CF-175F-4E9D-ADF8-22D0F89C105F}" type="datetimeFigureOut">
              <a:rPr lang="fr-FR">
                <a:solidFill>
                  <a:srgbClr val="2A2A2C"/>
                </a:solidFill>
                <a:latin typeface="Arial" panose="020B0604020202020204" pitchFamily="34" charset="0"/>
              </a:rPr>
              <a:pPr fontAlgn="base">
                <a:spcBef>
                  <a:spcPct val="0"/>
                </a:spcBef>
                <a:spcAft>
                  <a:spcPct val="0"/>
                </a:spcAft>
              </a:pPr>
              <a:t>17/11/2020</a:t>
            </a:fld>
            <a:endParaRPr lang="fr-FR" dirty="0">
              <a:solidFill>
                <a:srgbClr val="2A2A2C"/>
              </a:solidFill>
              <a:latin typeface="Arial" panose="020B0604020202020204" pitchFamily="34" charset="0"/>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fr-FR" dirty="0"/>
          </a:p>
        </p:txBody>
      </p:sp>
    </p:spTree>
    <p:extLst>
      <p:ext uri="{BB962C8B-B14F-4D97-AF65-F5344CB8AC3E}">
        <p14:creationId xmlns:p14="http://schemas.microsoft.com/office/powerpoint/2010/main" val="3748380541"/>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ide sans ligne">
    <p:spTree>
      <p:nvGrpSpPr>
        <p:cNvPr id="1" name=""/>
        <p:cNvGrpSpPr/>
        <p:nvPr/>
      </p:nvGrpSpPr>
      <p:grpSpPr>
        <a:xfrm>
          <a:off x="0" y="0"/>
          <a:ext cx="0" cy="0"/>
          <a:chOff x="0" y="0"/>
          <a:chExt cx="0" cy="0"/>
        </a:xfrm>
      </p:grpSpPr>
      <p:pic>
        <p:nvPicPr>
          <p:cNvPr id="3" name="Image 3" descr="If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752" y="147638"/>
            <a:ext cx="958849"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5"/>
          <p:cNvSpPr txBox="1">
            <a:spLocks/>
          </p:cNvSpPr>
          <p:nvPr userDrawn="1"/>
        </p:nvSpPr>
        <p:spPr bwMode="auto">
          <a:xfrm>
            <a:off x="11222567" y="6270626"/>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DE2A0FDC-C51E-49BB-964B-3A42AB46A3C4}"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sp>
        <p:nvSpPr>
          <p:cNvPr id="15" name="Titre 14"/>
          <p:cNvSpPr>
            <a:spLocks noGrp="1"/>
          </p:cNvSpPr>
          <p:nvPr>
            <p:ph type="title"/>
          </p:nvPr>
        </p:nvSpPr>
        <p:spPr>
          <a:xfrm>
            <a:off x="257523" y="55395"/>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lvl1pPr>
          </a:lstStyle>
          <a:p>
            <a:r>
              <a:rPr lang="fr-FR" smtClean="0"/>
              <a:t>Modifiez le style du titre</a:t>
            </a:r>
            <a:endParaRPr lang="fr-FR" dirty="0"/>
          </a:p>
        </p:txBody>
      </p:sp>
    </p:spTree>
    <p:extLst>
      <p:ext uri="{BB962C8B-B14F-4D97-AF65-F5344CB8AC3E}">
        <p14:creationId xmlns:p14="http://schemas.microsoft.com/office/powerpoint/2010/main" val="255827864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19062567"/>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7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81495135"/>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Contenu_1">
    <p:spTree>
      <p:nvGrpSpPr>
        <p:cNvPr id="1" name=""/>
        <p:cNvGrpSpPr/>
        <p:nvPr/>
      </p:nvGrpSpPr>
      <p:grpSpPr>
        <a:xfrm>
          <a:off x="0" y="0"/>
          <a:ext cx="0" cy="0"/>
          <a:chOff x="0" y="0"/>
          <a:chExt cx="0" cy="0"/>
        </a:xfrm>
      </p:grpSpPr>
      <p:grpSp>
        <p:nvGrpSpPr>
          <p:cNvPr id="27" name="Groupe 26"/>
          <p:cNvGrpSpPr/>
          <p:nvPr userDrawn="1"/>
        </p:nvGrpSpPr>
        <p:grpSpPr>
          <a:xfrm>
            <a:off x="0" y="135952"/>
            <a:ext cx="12192000" cy="751944"/>
            <a:chOff x="0" y="135952"/>
            <a:chExt cx="9144000" cy="751944"/>
          </a:xfrm>
        </p:grpSpPr>
        <p:sp>
          <p:nvSpPr>
            <p:cNvPr id="7" name="Rectangle 6"/>
            <p:cNvSpPr/>
            <p:nvPr userDrawn="1"/>
          </p:nvSpPr>
          <p:spPr>
            <a:xfrm>
              <a:off x="0" y="194894"/>
              <a:ext cx="9144000" cy="6267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800" dirty="0">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216" y="135952"/>
              <a:ext cx="1002592" cy="751944"/>
            </a:xfrm>
            <a:prstGeom prst="rect">
              <a:avLst/>
            </a:prstGeom>
          </p:spPr>
        </p:pic>
      </p:grpSp>
      <p:sp>
        <p:nvSpPr>
          <p:cNvPr id="25" name="Espace réservé du texte 24"/>
          <p:cNvSpPr>
            <a:spLocks noGrp="1"/>
          </p:cNvSpPr>
          <p:nvPr>
            <p:ph type="body" sz="quarter" idx="10"/>
          </p:nvPr>
        </p:nvSpPr>
        <p:spPr>
          <a:xfrm>
            <a:off x="1767155" y="195263"/>
            <a:ext cx="10233061" cy="627062"/>
          </a:xfrm>
          <a:prstGeom prst="rect">
            <a:avLst/>
          </a:prstGeo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grpSp>
        <p:nvGrpSpPr>
          <p:cNvPr id="12" name="Groupe 11"/>
          <p:cNvGrpSpPr/>
          <p:nvPr userDrawn="1"/>
        </p:nvGrpSpPr>
        <p:grpSpPr>
          <a:xfrm>
            <a:off x="286953" y="6454933"/>
            <a:ext cx="9744659" cy="261610"/>
            <a:chOff x="215215" y="6454933"/>
            <a:chExt cx="7308494" cy="261610"/>
          </a:xfrm>
        </p:grpSpPr>
        <p:sp>
          <p:nvSpPr>
            <p:cNvPr id="13" name="ZoneTexte 12"/>
            <p:cNvSpPr txBox="1"/>
            <p:nvPr userDrawn="1"/>
          </p:nvSpPr>
          <p:spPr>
            <a:xfrm>
              <a:off x="215215" y="6454933"/>
              <a:ext cx="2411896" cy="261610"/>
            </a:xfrm>
            <a:prstGeom prst="rect">
              <a:avLst/>
            </a:prstGeom>
            <a:noFill/>
          </p:spPr>
          <p:txBody>
            <a:bodyPr wrap="square" rtlCol="0">
              <a:spAutoFit/>
            </a:bodyPr>
            <a:lstStyle/>
            <a:p>
              <a:pPr eaLnBrk="0" fontAlgn="base" hangingPunct="0">
                <a:spcBef>
                  <a:spcPct val="0"/>
                </a:spcBef>
                <a:spcAft>
                  <a:spcPct val="0"/>
                </a:spcAft>
              </a:pPr>
              <a:r>
                <a:rPr lang="fr-FR" sz="1100" i="1" dirty="0" smtClean="0">
                  <a:solidFill>
                    <a:srgbClr val="A50021"/>
                  </a:solidFill>
                  <a:latin typeface="Century Gothic" panose="020B0502020202020204" pitchFamily="34" charset="0"/>
                </a:rPr>
                <a:t>Connection creates value</a:t>
              </a:r>
              <a:endParaRPr lang="fr-FR" sz="1100" i="1" dirty="0">
                <a:solidFill>
                  <a:srgbClr val="A50021"/>
                </a:solidFill>
                <a:latin typeface="Century Gothic" panose="020B0502020202020204" pitchFamily="34" charset="0"/>
              </a:endParaRPr>
            </a:p>
          </p:txBody>
        </p:sp>
        <p:cxnSp>
          <p:nvCxnSpPr>
            <p:cNvPr id="17" name="Connecteur droit 16"/>
            <p:cNvCxnSpPr/>
            <p:nvPr userDrawn="1"/>
          </p:nvCxnSpPr>
          <p:spPr>
            <a:xfrm flipV="1">
              <a:off x="2192159" y="6593433"/>
              <a:ext cx="5331550" cy="2131"/>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19" name="ZoneTexte 18"/>
          <p:cNvSpPr txBox="1"/>
          <p:nvPr userDrawn="1"/>
        </p:nvSpPr>
        <p:spPr>
          <a:xfrm>
            <a:off x="10242341" y="6454934"/>
            <a:ext cx="724452" cy="276999"/>
          </a:xfrm>
          <a:prstGeom prst="rect">
            <a:avLst/>
          </a:prstGeom>
          <a:noFill/>
        </p:spPr>
        <p:txBody>
          <a:bodyPr wrap="square" rtlCol="0">
            <a:spAutoFit/>
          </a:bodyPr>
          <a:lstStyle/>
          <a:p>
            <a:pPr algn="ctr" eaLnBrk="0" fontAlgn="base" hangingPunct="0">
              <a:spcBef>
                <a:spcPct val="0"/>
              </a:spcBef>
              <a:spcAft>
                <a:spcPct val="0"/>
              </a:spcAft>
            </a:pPr>
            <a:fld id="{D03DCB55-E7B7-4460-962A-1316AF8F38E9}" type="slidenum">
              <a:rPr lang="fr-FR" sz="1200" smtClean="0">
                <a:solidFill>
                  <a:srgbClr val="A50021"/>
                </a:solidFill>
                <a:latin typeface="Arial" panose="020B0604020202020204" pitchFamily="34" charset="0"/>
              </a:rPr>
              <a:pPr algn="ctr" eaLnBrk="0" fontAlgn="base" hangingPunct="0">
                <a:spcBef>
                  <a:spcPct val="0"/>
                </a:spcBef>
                <a:spcAft>
                  <a:spcPct val="0"/>
                </a:spcAft>
              </a:pPr>
              <a:t>‹N°›</a:t>
            </a:fld>
            <a:endParaRPr lang="fr-FR" sz="1200" dirty="0">
              <a:solidFill>
                <a:srgbClr val="A50021"/>
              </a:solidFill>
              <a:latin typeface="Arial" panose="020B0604020202020204" pitchFamily="34" charset="0"/>
            </a:endParaRPr>
          </a:p>
        </p:txBody>
      </p:sp>
    </p:spTree>
    <p:extLst>
      <p:ext uri="{BB962C8B-B14F-4D97-AF65-F5344CB8AC3E}">
        <p14:creationId xmlns:p14="http://schemas.microsoft.com/office/powerpoint/2010/main" val="18440282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4"/>
          <p:cNvSpPr txBox="1"/>
          <p:nvPr userDrawn="1"/>
        </p:nvSpPr>
        <p:spPr>
          <a:xfrm>
            <a:off x="1839384" y="5205413"/>
            <a:ext cx="1276349" cy="730250"/>
          </a:xfrm>
          <a:prstGeom prst="rect">
            <a:avLst/>
          </a:prstGeom>
          <a:noFill/>
        </p:spPr>
        <p:txBody>
          <a:bodyPr lIns="0" tIns="0" rIns="0" bIns="0" anchor="ctr">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Paris</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Toronto</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Shanghaï</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Buenos Aires</a:t>
            </a:r>
          </a:p>
        </p:txBody>
      </p:sp>
      <p:sp>
        <p:nvSpPr>
          <p:cNvPr id="9" name="Title Placeholder 1"/>
          <p:cNvSpPr>
            <a:spLocks noGrp="1"/>
          </p:cNvSpPr>
          <p:nvPr>
            <p:ph type="title"/>
          </p:nvPr>
        </p:nvSpPr>
        <p:spPr>
          <a:xfrm>
            <a:off x="3488476" y="1563349"/>
            <a:ext cx="8093925" cy="1934751"/>
          </a:xfrm>
          <a:prstGeom prst="rect">
            <a:avLst/>
          </a:prstGeom>
        </p:spPr>
        <p:txBody>
          <a:bodyPr vert="horz" lIns="91425" tIns="45713" rIns="91425" bIns="45713" rtlCol="0" anchor="t">
            <a:normAutofit/>
          </a:bodyPr>
          <a:lstStyle>
            <a:lvl1pPr algn="l">
              <a:defRPr b="0" i="1">
                <a:latin typeface="Georgia"/>
                <a:cs typeface="Georgia"/>
              </a:defRPr>
            </a:lvl1pPr>
          </a:lstStyle>
          <a:p>
            <a:r>
              <a:rPr lang="fr-FR" smtClean="0"/>
              <a:t>Cliquez pour modifier le style du titre</a:t>
            </a:r>
            <a:endParaRPr lang="en-US" dirty="0"/>
          </a:p>
        </p:txBody>
      </p:sp>
      <p:sp>
        <p:nvSpPr>
          <p:cNvPr id="10" name="Text Placeholder 9"/>
          <p:cNvSpPr>
            <a:spLocks noGrp="1"/>
          </p:cNvSpPr>
          <p:nvPr>
            <p:ph type="body" sz="quarter" idx="10"/>
          </p:nvPr>
        </p:nvSpPr>
        <p:spPr>
          <a:xfrm>
            <a:off x="3489385" y="872365"/>
            <a:ext cx="8092387" cy="483688"/>
          </a:xfrm>
          <a:prstGeom prst="rect">
            <a:avLst/>
          </a:prstGeom>
        </p:spPr>
        <p:txBody>
          <a:bodyPr vert="horz" lIns="83976" tIns="41989" rIns="83976" bIns="41989" anchor="t"/>
          <a:lstStyle>
            <a:lvl1pPr algn="l">
              <a:buNone/>
              <a:defRPr sz="2600" b="0" i="1">
                <a:solidFill>
                  <a:srgbClr val="8C0E1D"/>
                </a:solidFill>
                <a:latin typeface="Georgia"/>
                <a:cs typeface="Georgia"/>
              </a:defRPr>
            </a:lvl1pPr>
          </a:lstStyle>
          <a:p>
            <a:pPr lvl="0"/>
            <a:r>
              <a:rPr lang="fr-FR" dirty="0" smtClean="0"/>
              <a:t>Cliquez pour modifier les styles du texte du masque</a:t>
            </a:r>
          </a:p>
        </p:txBody>
      </p:sp>
      <p:sp>
        <p:nvSpPr>
          <p:cNvPr id="18" name="Text Placeholder 17"/>
          <p:cNvSpPr>
            <a:spLocks noGrp="1"/>
          </p:cNvSpPr>
          <p:nvPr>
            <p:ph type="body" sz="quarter" idx="16"/>
          </p:nvPr>
        </p:nvSpPr>
        <p:spPr>
          <a:xfrm>
            <a:off x="707116" y="2185232"/>
            <a:ext cx="2520609" cy="1796554"/>
          </a:xfrm>
          <a:prstGeom prst="rect">
            <a:avLst/>
          </a:prstGeom>
        </p:spPr>
        <p:txBody>
          <a:bodyPr vert="horz" lIns="83976" tIns="41989" rIns="83976" bIns="41989"/>
          <a:lstStyle>
            <a:lvl1pPr algn="r">
              <a:buNone/>
              <a:defRPr sz="1100" baseline="0">
                <a:solidFill>
                  <a:srgbClr val="800000"/>
                </a:solidFill>
              </a:defRPr>
            </a:lvl1pPr>
          </a:lstStyle>
          <a:p>
            <a:pPr lvl="0"/>
            <a:r>
              <a:rPr lang="fr-FR" smtClean="0"/>
              <a:t>Cliquez pour modifier les styles du texte du masque</a:t>
            </a:r>
          </a:p>
          <a:p>
            <a:pPr lvl="1"/>
            <a:r>
              <a:rPr lang="fr-FR" smtClean="0"/>
              <a:t>Deuxième niveau</a:t>
            </a:r>
          </a:p>
        </p:txBody>
      </p:sp>
      <p:sp>
        <p:nvSpPr>
          <p:cNvPr id="11" name="Text Placeholder 17"/>
          <p:cNvSpPr>
            <a:spLocks noGrp="1"/>
          </p:cNvSpPr>
          <p:nvPr>
            <p:ph type="body" sz="quarter" idx="19"/>
          </p:nvPr>
        </p:nvSpPr>
        <p:spPr>
          <a:xfrm>
            <a:off x="707116" y="1701546"/>
            <a:ext cx="2520609" cy="345491"/>
          </a:xfrm>
          <a:prstGeom prst="rect">
            <a:avLst/>
          </a:prstGeom>
        </p:spPr>
        <p:txBody>
          <a:bodyPr vert="horz" lIns="83976" tIns="41989" rIns="83976" bIns="41989"/>
          <a:lstStyle>
            <a:lvl1pPr algn="r">
              <a:buNone/>
              <a:defRPr sz="1100" b="1" i="1" baseline="0">
                <a:solidFill>
                  <a:srgbClr val="800000"/>
                </a:solidFill>
              </a:defRPr>
            </a:lvl1pPr>
          </a:lstStyle>
          <a:p>
            <a:pPr lvl="0"/>
            <a:r>
              <a:rPr lang="fr-FR" smtClean="0"/>
              <a:t>Cliquez pour modifier les styles du texte du masque</a:t>
            </a:r>
          </a:p>
        </p:txBody>
      </p:sp>
      <p:sp>
        <p:nvSpPr>
          <p:cNvPr id="7" name="Date Placeholder 15"/>
          <p:cNvSpPr>
            <a:spLocks noGrp="1"/>
          </p:cNvSpPr>
          <p:nvPr>
            <p:ph type="dt" sz="half" idx="20"/>
          </p:nvPr>
        </p:nvSpPr>
        <p:spPr>
          <a:xfrm>
            <a:off x="359834" y="992189"/>
            <a:ext cx="2842684" cy="363537"/>
          </a:xfrm>
          <a:prstGeom prst="rect">
            <a:avLst/>
          </a:prstGeom>
        </p:spPr>
        <p:txBody>
          <a:bodyPr vert="horz" wrap="square" lIns="83976" tIns="41989" rIns="83976" bIns="41989" numCol="1" anchor="t"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endParaRPr lang="fr-FR" dirty="0"/>
          </a:p>
        </p:txBody>
      </p:sp>
      <p:sp>
        <p:nvSpPr>
          <p:cNvPr id="8" name="Footer Placeholder 20"/>
          <p:cNvSpPr>
            <a:spLocks noGrp="1"/>
          </p:cNvSpPr>
          <p:nvPr>
            <p:ph type="ftr" sz="quarter" idx="21"/>
          </p:nvPr>
        </p:nvSpPr>
        <p:spPr>
          <a:xfrm>
            <a:off x="3575051" y="5708651"/>
            <a:ext cx="1864783" cy="365125"/>
          </a:xfrm>
        </p:spPr>
        <p:txBody>
          <a:bodyPr/>
          <a:lstStyle>
            <a:lvl1pPr algn="ctr" eaLnBrk="0" hangingPunct="0">
              <a:defRPr>
                <a:ea typeface="+mn-ea"/>
              </a:defRPr>
            </a:lvl1pPr>
          </a:lstStyle>
          <a:p>
            <a:pPr>
              <a:defRPr/>
            </a:pPr>
            <a:r>
              <a:rPr lang="en-US" dirty="0"/>
              <a:t>Connection creates value</a:t>
            </a:r>
          </a:p>
        </p:txBody>
      </p:sp>
    </p:spTree>
    <p:extLst>
      <p:ext uri="{BB962C8B-B14F-4D97-AF65-F5344CB8AC3E}">
        <p14:creationId xmlns:p14="http://schemas.microsoft.com/office/powerpoint/2010/main" val="2648632254"/>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ommaire géne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2A2A2C"/>
                </a:solidFill>
                <a:latin typeface="Calibri" panose="020F0502020204030204" pitchFamily="34" charset="0"/>
                <a:ea typeface="ＭＳ Ｐゴシック" panose="020B0600070205080204" pitchFamily="34" charset="-128"/>
              </a:rPr>
              <a:t>SOMMAIRE</a:t>
            </a:r>
          </a:p>
        </p:txBody>
      </p:sp>
      <p:sp>
        <p:nvSpPr>
          <p:cNvPr id="8"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 name="ZoneTexte 6"/>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9" name="ZoneTexte 8"/>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330325446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_2">
    <p:spTree>
      <p:nvGrpSpPr>
        <p:cNvPr id="1" name=""/>
        <p:cNvGrpSpPr/>
        <p:nvPr/>
      </p:nvGrpSpPr>
      <p:grpSpPr>
        <a:xfrm>
          <a:off x="0" y="0"/>
          <a:ext cx="0" cy="0"/>
          <a:chOff x="0" y="0"/>
          <a:chExt cx="0" cy="0"/>
        </a:xfrm>
      </p:grpSpPr>
      <p:sp>
        <p:nvSpPr>
          <p:cNvPr id="10" name="ZoneTexte 9"/>
          <p:cNvSpPr txBox="1"/>
          <p:nvPr userDrawn="1"/>
        </p:nvSpPr>
        <p:spPr>
          <a:xfrm>
            <a:off x="11558187" y="6599289"/>
            <a:ext cx="724452" cy="261610"/>
          </a:xfrm>
          <a:prstGeom prst="rect">
            <a:avLst/>
          </a:prstGeom>
          <a:noFill/>
        </p:spPr>
        <p:txBody>
          <a:bodyPr wrap="square" rtlCol="0">
            <a:spAutoFit/>
          </a:bodyPr>
          <a:lstStyle/>
          <a:p>
            <a:pPr algn="ctr"/>
            <a:fld id="{EB4F3BBD-0DB5-40C1-BCD4-0C1429F62FEA}" type="slidenum">
              <a:rPr lang="fr-FR" sz="1100" b="1" i="0" smtClean="0">
                <a:solidFill>
                  <a:schemeClr val="bg1">
                    <a:lumMod val="50000"/>
                  </a:schemeClr>
                </a:solidFill>
              </a:rPr>
              <a:pPr algn="ctr"/>
              <a:t>‹N°›</a:t>
            </a:fld>
            <a:endParaRPr lang="fr-FR" sz="1100" b="1" i="0" dirty="0">
              <a:solidFill>
                <a:schemeClr val="bg1">
                  <a:lumMod val="50000"/>
                </a:schemeClr>
              </a:solidFill>
            </a:endParaRPr>
          </a:p>
        </p:txBody>
      </p:sp>
    </p:spTree>
    <p:extLst>
      <p:ext uri="{BB962C8B-B14F-4D97-AF65-F5344CB8AC3E}">
        <p14:creationId xmlns:p14="http://schemas.microsoft.com/office/powerpoint/2010/main" val="10993615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ommaire part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C7C0B0"/>
                </a:solidFill>
                <a:latin typeface="Calibri" panose="020F0502020204030204" pitchFamily="34" charset="0"/>
                <a:ea typeface="ＭＳ Ｐゴシック" panose="020B0600070205080204" pitchFamily="34" charset="-128"/>
              </a:rPr>
              <a:t>SOMMAIRE</a:t>
            </a:r>
          </a:p>
        </p:txBody>
      </p:sp>
      <p:sp>
        <p:nvSpPr>
          <p:cNvPr id="9"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ZoneTexte 5"/>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Fondation Avril</a:t>
            </a:r>
          </a:p>
          <a:p>
            <a:pPr eaLnBrk="0" fontAlgn="base" hangingPunct="0">
              <a:spcBef>
                <a:spcPct val="0"/>
              </a:spcBef>
              <a:spcAft>
                <a:spcPct val="0"/>
              </a:spcAft>
            </a:pPr>
            <a:endParaRPr lang="fr-FR" sz="1100" i="1" dirty="0">
              <a:solidFill>
                <a:srgbClr val="2A2A2C"/>
              </a:solidFill>
            </a:endParaRPr>
          </a:p>
        </p:txBody>
      </p:sp>
      <p:sp>
        <p:nvSpPr>
          <p:cNvPr id="10" name="ZoneTexte 9"/>
          <p:cNvSpPr txBox="1"/>
          <p:nvPr userDrawn="1"/>
        </p:nvSpPr>
        <p:spPr>
          <a:xfrm>
            <a:off x="5135893" y="344182"/>
            <a:ext cx="6624736"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Alimentation saine et durable</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216806008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32B99CF-175F-4E9D-ADF8-22D0F89C105F}" type="datetimeFigureOut">
              <a:rPr lang="fr-FR">
                <a:solidFill>
                  <a:srgbClr val="2A2A2C"/>
                </a:solidFill>
                <a:latin typeface="Arial" panose="020B0604020202020204" pitchFamily="34" charset="0"/>
              </a:rPr>
              <a:pPr fontAlgn="base">
                <a:spcBef>
                  <a:spcPct val="0"/>
                </a:spcBef>
                <a:spcAft>
                  <a:spcPct val="0"/>
                </a:spcAft>
              </a:pPr>
              <a:t>17/11/2020</a:t>
            </a:fld>
            <a:endParaRPr lang="fr-FR" dirty="0">
              <a:solidFill>
                <a:srgbClr val="2A2A2C"/>
              </a:solidFill>
              <a:latin typeface="Arial" panose="020B0604020202020204" pitchFamily="34" charset="0"/>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fr-FR" dirty="0"/>
          </a:p>
        </p:txBody>
      </p:sp>
    </p:spTree>
    <p:extLst>
      <p:ext uri="{BB962C8B-B14F-4D97-AF65-F5344CB8AC3E}">
        <p14:creationId xmlns:p14="http://schemas.microsoft.com/office/powerpoint/2010/main" val="3484739097"/>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lide sans ligne">
    <p:spTree>
      <p:nvGrpSpPr>
        <p:cNvPr id="1" name=""/>
        <p:cNvGrpSpPr/>
        <p:nvPr/>
      </p:nvGrpSpPr>
      <p:grpSpPr>
        <a:xfrm>
          <a:off x="0" y="0"/>
          <a:ext cx="0" cy="0"/>
          <a:chOff x="0" y="0"/>
          <a:chExt cx="0" cy="0"/>
        </a:xfrm>
      </p:grpSpPr>
      <p:pic>
        <p:nvPicPr>
          <p:cNvPr id="3" name="Image 3" descr="If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752" y="147638"/>
            <a:ext cx="958849"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5"/>
          <p:cNvSpPr txBox="1">
            <a:spLocks/>
          </p:cNvSpPr>
          <p:nvPr userDrawn="1"/>
        </p:nvSpPr>
        <p:spPr bwMode="auto">
          <a:xfrm>
            <a:off x="11222567" y="6270626"/>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DE2A0FDC-C51E-49BB-964B-3A42AB46A3C4}"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sp>
        <p:nvSpPr>
          <p:cNvPr id="15" name="Titre 14"/>
          <p:cNvSpPr>
            <a:spLocks noGrp="1"/>
          </p:cNvSpPr>
          <p:nvPr>
            <p:ph type="title"/>
          </p:nvPr>
        </p:nvSpPr>
        <p:spPr>
          <a:xfrm>
            <a:off x="257523" y="55395"/>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lvl1pPr>
          </a:lstStyle>
          <a:p>
            <a:r>
              <a:rPr lang="fr-FR" smtClean="0"/>
              <a:t>Modifiez le style du titre</a:t>
            </a:r>
            <a:endParaRPr lang="fr-FR" dirty="0"/>
          </a:p>
        </p:txBody>
      </p:sp>
    </p:spTree>
    <p:extLst>
      <p:ext uri="{BB962C8B-B14F-4D97-AF65-F5344CB8AC3E}">
        <p14:creationId xmlns:p14="http://schemas.microsoft.com/office/powerpoint/2010/main" val="239475030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36989041"/>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5163137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u_1">
    <p:spTree>
      <p:nvGrpSpPr>
        <p:cNvPr id="1" name=""/>
        <p:cNvGrpSpPr/>
        <p:nvPr/>
      </p:nvGrpSpPr>
      <p:grpSpPr>
        <a:xfrm>
          <a:off x="0" y="0"/>
          <a:ext cx="0" cy="0"/>
          <a:chOff x="0" y="0"/>
          <a:chExt cx="0" cy="0"/>
        </a:xfrm>
      </p:grpSpPr>
      <p:grpSp>
        <p:nvGrpSpPr>
          <p:cNvPr id="27" name="Groupe 26"/>
          <p:cNvGrpSpPr/>
          <p:nvPr userDrawn="1"/>
        </p:nvGrpSpPr>
        <p:grpSpPr>
          <a:xfrm>
            <a:off x="0" y="135952"/>
            <a:ext cx="12192000" cy="751944"/>
            <a:chOff x="0" y="135952"/>
            <a:chExt cx="9144000" cy="751944"/>
          </a:xfrm>
        </p:grpSpPr>
        <p:sp>
          <p:nvSpPr>
            <p:cNvPr id="7" name="Rectangle 6"/>
            <p:cNvSpPr/>
            <p:nvPr userDrawn="1"/>
          </p:nvSpPr>
          <p:spPr>
            <a:xfrm>
              <a:off x="0" y="194894"/>
              <a:ext cx="9144000" cy="6267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800" dirty="0">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216" y="135952"/>
              <a:ext cx="1002592" cy="751944"/>
            </a:xfrm>
            <a:prstGeom prst="rect">
              <a:avLst/>
            </a:prstGeom>
          </p:spPr>
        </p:pic>
      </p:grpSp>
      <p:sp>
        <p:nvSpPr>
          <p:cNvPr id="25" name="Espace réservé du texte 24"/>
          <p:cNvSpPr>
            <a:spLocks noGrp="1"/>
          </p:cNvSpPr>
          <p:nvPr>
            <p:ph type="body" sz="quarter" idx="10"/>
          </p:nvPr>
        </p:nvSpPr>
        <p:spPr>
          <a:xfrm>
            <a:off x="1767155" y="195263"/>
            <a:ext cx="10233061" cy="627062"/>
          </a:xfrm>
          <a:prstGeom prst="rect">
            <a:avLst/>
          </a:prstGeo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grpSp>
        <p:nvGrpSpPr>
          <p:cNvPr id="12" name="Groupe 11"/>
          <p:cNvGrpSpPr/>
          <p:nvPr userDrawn="1"/>
        </p:nvGrpSpPr>
        <p:grpSpPr>
          <a:xfrm>
            <a:off x="286953" y="6454933"/>
            <a:ext cx="9744659" cy="261610"/>
            <a:chOff x="215215" y="6454933"/>
            <a:chExt cx="7308494" cy="261610"/>
          </a:xfrm>
        </p:grpSpPr>
        <p:sp>
          <p:nvSpPr>
            <p:cNvPr id="13" name="ZoneTexte 12"/>
            <p:cNvSpPr txBox="1"/>
            <p:nvPr userDrawn="1"/>
          </p:nvSpPr>
          <p:spPr>
            <a:xfrm>
              <a:off x="215215" y="6454933"/>
              <a:ext cx="2411896" cy="261610"/>
            </a:xfrm>
            <a:prstGeom prst="rect">
              <a:avLst/>
            </a:prstGeom>
            <a:noFill/>
          </p:spPr>
          <p:txBody>
            <a:bodyPr wrap="square" rtlCol="0">
              <a:spAutoFit/>
            </a:bodyPr>
            <a:lstStyle/>
            <a:p>
              <a:pPr eaLnBrk="0" fontAlgn="base" hangingPunct="0">
                <a:spcBef>
                  <a:spcPct val="0"/>
                </a:spcBef>
                <a:spcAft>
                  <a:spcPct val="0"/>
                </a:spcAft>
              </a:pPr>
              <a:r>
                <a:rPr lang="fr-FR" sz="1100" i="1" dirty="0" smtClean="0">
                  <a:solidFill>
                    <a:srgbClr val="A50021"/>
                  </a:solidFill>
                  <a:latin typeface="Century Gothic" panose="020B0502020202020204" pitchFamily="34" charset="0"/>
                </a:rPr>
                <a:t>Connection creates value</a:t>
              </a:r>
              <a:endParaRPr lang="fr-FR" sz="1100" i="1" dirty="0">
                <a:solidFill>
                  <a:srgbClr val="A50021"/>
                </a:solidFill>
                <a:latin typeface="Century Gothic" panose="020B0502020202020204" pitchFamily="34" charset="0"/>
              </a:endParaRPr>
            </a:p>
          </p:txBody>
        </p:sp>
        <p:cxnSp>
          <p:nvCxnSpPr>
            <p:cNvPr id="17" name="Connecteur droit 16"/>
            <p:cNvCxnSpPr/>
            <p:nvPr userDrawn="1"/>
          </p:nvCxnSpPr>
          <p:spPr>
            <a:xfrm flipV="1">
              <a:off x="2192159" y="6593433"/>
              <a:ext cx="5331550" cy="2131"/>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19" name="ZoneTexte 18"/>
          <p:cNvSpPr txBox="1"/>
          <p:nvPr userDrawn="1"/>
        </p:nvSpPr>
        <p:spPr>
          <a:xfrm>
            <a:off x="10242341" y="6454934"/>
            <a:ext cx="724452" cy="276999"/>
          </a:xfrm>
          <a:prstGeom prst="rect">
            <a:avLst/>
          </a:prstGeom>
          <a:noFill/>
        </p:spPr>
        <p:txBody>
          <a:bodyPr wrap="square" rtlCol="0">
            <a:spAutoFit/>
          </a:bodyPr>
          <a:lstStyle/>
          <a:p>
            <a:pPr algn="ctr" eaLnBrk="0" fontAlgn="base" hangingPunct="0">
              <a:spcBef>
                <a:spcPct val="0"/>
              </a:spcBef>
              <a:spcAft>
                <a:spcPct val="0"/>
              </a:spcAft>
            </a:pPr>
            <a:fld id="{D03DCB55-E7B7-4460-962A-1316AF8F38E9}" type="slidenum">
              <a:rPr lang="fr-FR" sz="1200" smtClean="0">
                <a:solidFill>
                  <a:srgbClr val="A50021"/>
                </a:solidFill>
                <a:latin typeface="Arial" panose="020B0604020202020204" pitchFamily="34" charset="0"/>
              </a:rPr>
              <a:pPr algn="ctr" eaLnBrk="0" fontAlgn="base" hangingPunct="0">
                <a:spcBef>
                  <a:spcPct val="0"/>
                </a:spcBef>
                <a:spcAft>
                  <a:spcPct val="0"/>
                </a:spcAft>
              </a:pPr>
              <a:t>‹N°›</a:t>
            </a:fld>
            <a:endParaRPr lang="fr-FR" sz="1200" dirty="0">
              <a:solidFill>
                <a:srgbClr val="A50021"/>
              </a:solidFill>
              <a:latin typeface="Arial" panose="020B0604020202020204" pitchFamily="34" charset="0"/>
            </a:endParaRPr>
          </a:p>
        </p:txBody>
      </p:sp>
    </p:spTree>
    <p:extLst>
      <p:ext uri="{BB962C8B-B14F-4D97-AF65-F5344CB8AC3E}">
        <p14:creationId xmlns:p14="http://schemas.microsoft.com/office/powerpoint/2010/main" val="39608836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4"/>
          <p:cNvSpPr txBox="1"/>
          <p:nvPr userDrawn="1"/>
        </p:nvSpPr>
        <p:spPr>
          <a:xfrm>
            <a:off x="1839384" y="5205413"/>
            <a:ext cx="1276349" cy="730250"/>
          </a:xfrm>
          <a:prstGeom prst="rect">
            <a:avLst/>
          </a:prstGeom>
          <a:noFill/>
        </p:spPr>
        <p:txBody>
          <a:bodyPr lIns="0" tIns="0" rIns="0" bIns="0" anchor="ctr">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Paris</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Toronto</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Shanghaï</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Buenos Aires</a:t>
            </a:r>
          </a:p>
        </p:txBody>
      </p:sp>
      <p:sp>
        <p:nvSpPr>
          <p:cNvPr id="9" name="Title Placeholder 1"/>
          <p:cNvSpPr>
            <a:spLocks noGrp="1"/>
          </p:cNvSpPr>
          <p:nvPr>
            <p:ph type="title"/>
          </p:nvPr>
        </p:nvSpPr>
        <p:spPr>
          <a:xfrm>
            <a:off x="3488476" y="1563349"/>
            <a:ext cx="8093925" cy="1934751"/>
          </a:xfrm>
          <a:prstGeom prst="rect">
            <a:avLst/>
          </a:prstGeom>
        </p:spPr>
        <p:txBody>
          <a:bodyPr vert="horz" lIns="91425" tIns="45713" rIns="91425" bIns="45713" rtlCol="0" anchor="t">
            <a:normAutofit/>
          </a:bodyPr>
          <a:lstStyle>
            <a:lvl1pPr algn="l">
              <a:defRPr b="0" i="1">
                <a:latin typeface="Georgia"/>
                <a:cs typeface="Georgia"/>
              </a:defRPr>
            </a:lvl1pPr>
          </a:lstStyle>
          <a:p>
            <a:r>
              <a:rPr lang="fr-FR" smtClean="0"/>
              <a:t>Cliquez pour modifier le style du titre</a:t>
            </a:r>
            <a:endParaRPr lang="en-US" dirty="0"/>
          </a:p>
        </p:txBody>
      </p:sp>
      <p:sp>
        <p:nvSpPr>
          <p:cNvPr id="10" name="Text Placeholder 9"/>
          <p:cNvSpPr>
            <a:spLocks noGrp="1"/>
          </p:cNvSpPr>
          <p:nvPr>
            <p:ph type="body" sz="quarter" idx="10"/>
          </p:nvPr>
        </p:nvSpPr>
        <p:spPr>
          <a:xfrm>
            <a:off x="3489385" y="872365"/>
            <a:ext cx="8092387" cy="483688"/>
          </a:xfrm>
          <a:prstGeom prst="rect">
            <a:avLst/>
          </a:prstGeom>
        </p:spPr>
        <p:txBody>
          <a:bodyPr vert="horz" lIns="83976" tIns="41989" rIns="83976" bIns="41989" anchor="t"/>
          <a:lstStyle>
            <a:lvl1pPr algn="l">
              <a:buNone/>
              <a:defRPr sz="2600" b="0" i="1">
                <a:solidFill>
                  <a:srgbClr val="8C0E1D"/>
                </a:solidFill>
                <a:latin typeface="Georgia"/>
                <a:cs typeface="Georgia"/>
              </a:defRPr>
            </a:lvl1pPr>
          </a:lstStyle>
          <a:p>
            <a:pPr lvl="0"/>
            <a:r>
              <a:rPr lang="fr-FR" dirty="0" smtClean="0"/>
              <a:t>Cliquez pour modifier les styles du texte du masque</a:t>
            </a:r>
          </a:p>
        </p:txBody>
      </p:sp>
      <p:sp>
        <p:nvSpPr>
          <p:cNvPr id="18" name="Text Placeholder 17"/>
          <p:cNvSpPr>
            <a:spLocks noGrp="1"/>
          </p:cNvSpPr>
          <p:nvPr>
            <p:ph type="body" sz="quarter" idx="16"/>
          </p:nvPr>
        </p:nvSpPr>
        <p:spPr>
          <a:xfrm>
            <a:off x="707116" y="2185232"/>
            <a:ext cx="2520609" cy="1796554"/>
          </a:xfrm>
          <a:prstGeom prst="rect">
            <a:avLst/>
          </a:prstGeom>
        </p:spPr>
        <p:txBody>
          <a:bodyPr vert="horz" lIns="83976" tIns="41989" rIns="83976" bIns="41989"/>
          <a:lstStyle>
            <a:lvl1pPr algn="r">
              <a:buNone/>
              <a:defRPr sz="1100" baseline="0">
                <a:solidFill>
                  <a:srgbClr val="800000"/>
                </a:solidFill>
              </a:defRPr>
            </a:lvl1pPr>
          </a:lstStyle>
          <a:p>
            <a:pPr lvl="0"/>
            <a:r>
              <a:rPr lang="fr-FR" smtClean="0"/>
              <a:t>Cliquez pour modifier les styles du texte du masque</a:t>
            </a:r>
          </a:p>
          <a:p>
            <a:pPr lvl="1"/>
            <a:r>
              <a:rPr lang="fr-FR" smtClean="0"/>
              <a:t>Deuxième niveau</a:t>
            </a:r>
          </a:p>
        </p:txBody>
      </p:sp>
      <p:sp>
        <p:nvSpPr>
          <p:cNvPr id="11" name="Text Placeholder 17"/>
          <p:cNvSpPr>
            <a:spLocks noGrp="1"/>
          </p:cNvSpPr>
          <p:nvPr>
            <p:ph type="body" sz="quarter" idx="19"/>
          </p:nvPr>
        </p:nvSpPr>
        <p:spPr>
          <a:xfrm>
            <a:off x="707116" y="1701546"/>
            <a:ext cx="2520609" cy="345491"/>
          </a:xfrm>
          <a:prstGeom prst="rect">
            <a:avLst/>
          </a:prstGeom>
        </p:spPr>
        <p:txBody>
          <a:bodyPr vert="horz" lIns="83976" tIns="41989" rIns="83976" bIns="41989"/>
          <a:lstStyle>
            <a:lvl1pPr algn="r">
              <a:buNone/>
              <a:defRPr sz="1100" b="1" i="1" baseline="0">
                <a:solidFill>
                  <a:srgbClr val="800000"/>
                </a:solidFill>
              </a:defRPr>
            </a:lvl1pPr>
          </a:lstStyle>
          <a:p>
            <a:pPr lvl="0"/>
            <a:r>
              <a:rPr lang="fr-FR" smtClean="0"/>
              <a:t>Cliquez pour modifier les styles du texte du masque</a:t>
            </a:r>
          </a:p>
        </p:txBody>
      </p:sp>
      <p:sp>
        <p:nvSpPr>
          <p:cNvPr id="7" name="Date Placeholder 15"/>
          <p:cNvSpPr>
            <a:spLocks noGrp="1"/>
          </p:cNvSpPr>
          <p:nvPr>
            <p:ph type="dt" sz="half" idx="20"/>
          </p:nvPr>
        </p:nvSpPr>
        <p:spPr>
          <a:xfrm>
            <a:off x="359834" y="992189"/>
            <a:ext cx="2842684" cy="363537"/>
          </a:xfrm>
          <a:prstGeom prst="rect">
            <a:avLst/>
          </a:prstGeom>
        </p:spPr>
        <p:txBody>
          <a:bodyPr vert="horz" wrap="square" lIns="83976" tIns="41989" rIns="83976" bIns="41989" numCol="1" anchor="t"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endParaRPr lang="fr-FR" dirty="0"/>
          </a:p>
        </p:txBody>
      </p:sp>
      <p:sp>
        <p:nvSpPr>
          <p:cNvPr id="8" name="Footer Placeholder 20"/>
          <p:cNvSpPr>
            <a:spLocks noGrp="1"/>
          </p:cNvSpPr>
          <p:nvPr>
            <p:ph type="ftr" sz="quarter" idx="21"/>
          </p:nvPr>
        </p:nvSpPr>
        <p:spPr>
          <a:xfrm>
            <a:off x="3575051" y="5708651"/>
            <a:ext cx="1864783" cy="365125"/>
          </a:xfrm>
        </p:spPr>
        <p:txBody>
          <a:bodyPr/>
          <a:lstStyle>
            <a:lvl1pPr algn="ctr" eaLnBrk="0" hangingPunct="0">
              <a:defRPr>
                <a:ea typeface="+mn-ea"/>
              </a:defRPr>
            </a:lvl1pPr>
          </a:lstStyle>
          <a:p>
            <a:pPr>
              <a:defRPr/>
            </a:pPr>
            <a:r>
              <a:rPr lang="en-US" dirty="0"/>
              <a:t>Connection creates value</a:t>
            </a:r>
          </a:p>
        </p:txBody>
      </p:sp>
    </p:spTree>
    <p:extLst>
      <p:ext uri="{BB962C8B-B14F-4D97-AF65-F5344CB8AC3E}">
        <p14:creationId xmlns:p14="http://schemas.microsoft.com/office/powerpoint/2010/main" val="118658919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ommaire géne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2A2A2C"/>
                </a:solidFill>
                <a:latin typeface="Calibri" panose="020F0502020204030204" pitchFamily="34" charset="0"/>
                <a:ea typeface="ＭＳ Ｐゴシック" panose="020B0600070205080204" pitchFamily="34" charset="-128"/>
              </a:rPr>
              <a:t>SOMMAIRE</a:t>
            </a:r>
          </a:p>
        </p:txBody>
      </p:sp>
      <p:sp>
        <p:nvSpPr>
          <p:cNvPr id="8"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 name="ZoneTexte 6"/>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EDF</a:t>
            </a:r>
          </a:p>
          <a:p>
            <a:pPr eaLnBrk="0" fontAlgn="base" hangingPunct="0">
              <a:spcBef>
                <a:spcPct val="0"/>
              </a:spcBef>
              <a:spcAft>
                <a:spcPct val="0"/>
              </a:spcAft>
            </a:pPr>
            <a:endParaRPr lang="fr-FR" sz="1100" i="1" dirty="0">
              <a:solidFill>
                <a:srgbClr val="2A2A2C"/>
              </a:solidFill>
            </a:endParaRPr>
          </a:p>
        </p:txBody>
      </p:sp>
      <p:sp>
        <p:nvSpPr>
          <p:cNvPr id="9" name="ZoneTexte 8"/>
          <p:cNvSpPr txBox="1"/>
          <p:nvPr userDrawn="1"/>
        </p:nvSpPr>
        <p:spPr>
          <a:xfrm>
            <a:off x="5135894" y="344182"/>
            <a:ext cx="6816757" cy="430887"/>
          </a:xfrm>
          <a:prstGeom prst="rect">
            <a:avLst/>
          </a:prstGeom>
          <a:noFill/>
        </p:spPr>
        <p:txBody>
          <a:bodyPr wrap="square" rtlCol="0">
            <a:spAutoFit/>
          </a:bodyPr>
          <a:lstStyle/>
          <a:p>
            <a:pPr eaLnBrk="0" fontAlgn="base" hangingPunct="0">
              <a:spcBef>
                <a:spcPct val="0"/>
              </a:spcBef>
              <a:spcAft>
                <a:spcPct val="0"/>
              </a:spcAft>
              <a:defRPr/>
            </a:pPr>
            <a:r>
              <a:rPr lang="fr-FR" sz="1100" i="1" dirty="0" smtClean="0">
                <a:solidFill>
                  <a:srgbClr val="A50021"/>
                </a:solidFill>
              </a:rPr>
              <a:t>Baromètre d’opinion auprès des riverains des sites de production et d’ingénierie d’EDF</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3349370592"/>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ommaire part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C7C0B0"/>
                </a:solidFill>
                <a:latin typeface="Calibri" panose="020F0502020204030204" pitchFamily="34" charset="0"/>
                <a:ea typeface="ＭＳ Ｐゴシック" panose="020B0600070205080204" pitchFamily="34" charset="-128"/>
              </a:rPr>
              <a:t>SOMMAIRE</a:t>
            </a:r>
          </a:p>
        </p:txBody>
      </p:sp>
      <p:sp>
        <p:nvSpPr>
          <p:cNvPr id="9"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ZoneTexte 5"/>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EDF</a:t>
            </a:r>
          </a:p>
          <a:p>
            <a:pPr eaLnBrk="0" fontAlgn="base" hangingPunct="0">
              <a:spcBef>
                <a:spcPct val="0"/>
              </a:spcBef>
              <a:spcAft>
                <a:spcPct val="0"/>
              </a:spcAft>
            </a:pPr>
            <a:endParaRPr lang="fr-FR" sz="1100" i="1" dirty="0">
              <a:solidFill>
                <a:srgbClr val="2A2A2C"/>
              </a:solidFill>
            </a:endParaRPr>
          </a:p>
        </p:txBody>
      </p:sp>
      <p:sp>
        <p:nvSpPr>
          <p:cNvPr id="10" name="ZoneTexte 9"/>
          <p:cNvSpPr txBox="1"/>
          <p:nvPr userDrawn="1"/>
        </p:nvSpPr>
        <p:spPr>
          <a:xfrm>
            <a:off x="5135894" y="344182"/>
            <a:ext cx="6816757" cy="430887"/>
          </a:xfrm>
          <a:prstGeom prst="rect">
            <a:avLst/>
          </a:prstGeom>
          <a:noFill/>
        </p:spPr>
        <p:txBody>
          <a:bodyPr wrap="square" rtlCol="0">
            <a:spAutoFit/>
          </a:bodyPr>
          <a:lstStyle/>
          <a:p>
            <a:pPr eaLnBrk="0" fontAlgn="base" hangingPunct="0">
              <a:spcBef>
                <a:spcPct val="0"/>
              </a:spcBef>
              <a:spcAft>
                <a:spcPct val="0"/>
              </a:spcAft>
              <a:defRPr/>
            </a:pPr>
            <a:r>
              <a:rPr lang="fr-FR" sz="1100" i="1" dirty="0" smtClean="0">
                <a:solidFill>
                  <a:srgbClr val="A50021"/>
                </a:solidFill>
              </a:rPr>
              <a:t>Baromètre d’opinion auprès des riverains des sites de production et d’ingénierie d’EDF</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156634608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32B99CF-175F-4E9D-ADF8-22D0F89C105F}" type="datetimeFigureOut">
              <a:rPr lang="fr-FR">
                <a:solidFill>
                  <a:srgbClr val="2A2A2C"/>
                </a:solidFill>
                <a:latin typeface="Arial" panose="020B0604020202020204" pitchFamily="34" charset="0"/>
              </a:rPr>
              <a:pPr fontAlgn="base">
                <a:spcBef>
                  <a:spcPct val="0"/>
                </a:spcBef>
                <a:spcAft>
                  <a:spcPct val="0"/>
                </a:spcAft>
              </a:pPr>
              <a:t>17/11/2020</a:t>
            </a:fld>
            <a:endParaRPr lang="fr-FR" dirty="0">
              <a:solidFill>
                <a:srgbClr val="2A2A2C"/>
              </a:solidFill>
              <a:latin typeface="Arial" panose="020B0604020202020204" pitchFamily="34" charset="0"/>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fr-FR" dirty="0"/>
          </a:p>
        </p:txBody>
      </p:sp>
    </p:spTree>
    <p:extLst>
      <p:ext uri="{BB962C8B-B14F-4D97-AF65-F5344CB8AC3E}">
        <p14:creationId xmlns:p14="http://schemas.microsoft.com/office/powerpoint/2010/main" val="24337614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_3">
    <p:spTree>
      <p:nvGrpSpPr>
        <p:cNvPr id="1" name=""/>
        <p:cNvGrpSpPr/>
        <p:nvPr/>
      </p:nvGrpSpPr>
      <p:grpSpPr>
        <a:xfrm>
          <a:off x="0" y="0"/>
          <a:ext cx="0" cy="0"/>
          <a:chOff x="0" y="0"/>
          <a:chExt cx="0" cy="0"/>
        </a:xfrm>
      </p:grpSpPr>
      <p:sp>
        <p:nvSpPr>
          <p:cNvPr id="9" name="ZoneTexte 8"/>
          <p:cNvSpPr txBox="1"/>
          <p:nvPr userDrawn="1"/>
        </p:nvSpPr>
        <p:spPr>
          <a:xfrm>
            <a:off x="11558187" y="6599289"/>
            <a:ext cx="724452" cy="261610"/>
          </a:xfrm>
          <a:prstGeom prst="rect">
            <a:avLst/>
          </a:prstGeom>
          <a:noFill/>
        </p:spPr>
        <p:txBody>
          <a:bodyPr wrap="square" rtlCol="0">
            <a:spAutoFit/>
          </a:bodyPr>
          <a:lstStyle/>
          <a:p>
            <a:pPr algn="ctr"/>
            <a:fld id="{EB4F3BBD-0DB5-40C1-BCD4-0C1429F62FEA}" type="slidenum">
              <a:rPr lang="fr-FR" sz="1100" b="1" i="0" smtClean="0">
                <a:solidFill>
                  <a:schemeClr val="bg1">
                    <a:lumMod val="50000"/>
                  </a:schemeClr>
                </a:solidFill>
              </a:rPr>
              <a:pPr algn="ctr"/>
              <a:t>‹N°›</a:t>
            </a:fld>
            <a:endParaRPr lang="fr-FR" sz="1100" b="1" i="0" dirty="0">
              <a:solidFill>
                <a:schemeClr val="bg1">
                  <a:lumMod val="50000"/>
                </a:schemeClr>
              </a:solidFill>
            </a:endParaRPr>
          </a:p>
        </p:txBody>
      </p:sp>
    </p:spTree>
    <p:extLst>
      <p:ext uri="{BB962C8B-B14F-4D97-AF65-F5344CB8AC3E}">
        <p14:creationId xmlns:p14="http://schemas.microsoft.com/office/powerpoint/2010/main" val="2022234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lide sans ligne">
    <p:spTree>
      <p:nvGrpSpPr>
        <p:cNvPr id="1" name=""/>
        <p:cNvGrpSpPr/>
        <p:nvPr/>
      </p:nvGrpSpPr>
      <p:grpSpPr>
        <a:xfrm>
          <a:off x="0" y="0"/>
          <a:ext cx="0" cy="0"/>
          <a:chOff x="0" y="0"/>
          <a:chExt cx="0" cy="0"/>
        </a:xfrm>
      </p:grpSpPr>
      <p:pic>
        <p:nvPicPr>
          <p:cNvPr id="3" name="Image 3" descr="If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752" y="147638"/>
            <a:ext cx="958849"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5"/>
          <p:cNvSpPr txBox="1">
            <a:spLocks/>
          </p:cNvSpPr>
          <p:nvPr userDrawn="1"/>
        </p:nvSpPr>
        <p:spPr bwMode="auto">
          <a:xfrm>
            <a:off x="11222567" y="6270626"/>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DE2A0FDC-C51E-49BB-964B-3A42AB46A3C4}"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sp>
        <p:nvSpPr>
          <p:cNvPr id="15" name="Titre 14"/>
          <p:cNvSpPr>
            <a:spLocks noGrp="1"/>
          </p:cNvSpPr>
          <p:nvPr>
            <p:ph type="title"/>
          </p:nvPr>
        </p:nvSpPr>
        <p:spPr>
          <a:xfrm>
            <a:off x="257523" y="55395"/>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lvl1pPr>
          </a:lstStyle>
          <a:p>
            <a:r>
              <a:rPr lang="fr-FR" smtClean="0"/>
              <a:t>Modifiez le style du titre</a:t>
            </a:r>
            <a:endParaRPr lang="fr-FR" dirty="0"/>
          </a:p>
        </p:txBody>
      </p:sp>
    </p:spTree>
    <p:extLst>
      <p:ext uri="{BB962C8B-B14F-4D97-AF65-F5344CB8AC3E}">
        <p14:creationId xmlns:p14="http://schemas.microsoft.com/office/powerpoint/2010/main" val="3610012456"/>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7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92552970"/>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3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97743859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ontenu_1">
    <p:spTree>
      <p:nvGrpSpPr>
        <p:cNvPr id="1" name=""/>
        <p:cNvGrpSpPr/>
        <p:nvPr/>
      </p:nvGrpSpPr>
      <p:grpSpPr>
        <a:xfrm>
          <a:off x="0" y="0"/>
          <a:ext cx="0" cy="0"/>
          <a:chOff x="0" y="0"/>
          <a:chExt cx="0" cy="0"/>
        </a:xfrm>
      </p:grpSpPr>
      <p:grpSp>
        <p:nvGrpSpPr>
          <p:cNvPr id="27" name="Groupe 26"/>
          <p:cNvGrpSpPr/>
          <p:nvPr userDrawn="1"/>
        </p:nvGrpSpPr>
        <p:grpSpPr>
          <a:xfrm>
            <a:off x="0" y="135952"/>
            <a:ext cx="12192000" cy="751944"/>
            <a:chOff x="0" y="135952"/>
            <a:chExt cx="9144000" cy="751944"/>
          </a:xfrm>
        </p:grpSpPr>
        <p:sp>
          <p:nvSpPr>
            <p:cNvPr id="7" name="Rectangle 6"/>
            <p:cNvSpPr/>
            <p:nvPr userDrawn="1"/>
          </p:nvSpPr>
          <p:spPr>
            <a:xfrm>
              <a:off x="0" y="194894"/>
              <a:ext cx="9144000" cy="6267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800" dirty="0">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216" y="135952"/>
              <a:ext cx="1002592" cy="751944"/>
            </a:xfrm>
            <a:prstGeom prst="rect">
              <a:avLst/>
            </a:prstGeom>
          </p:spPr>
        </p:pic>
      </p:grpSp>
      <p:sp>
        <p:nvSpPr>
          <p:cNvPr id="25" name="Espace réservé du texte 24"/>
          <p:cNvSpPr>
            <a:spLocks noGrp="1"/>
          </p:cNvSpPr>
          <p:nvPr>
            <p:ph type="body" sz="quarter" idx="10"/>
          </p:nvPr>
        </p:nvSpPr>
        <p:spPr>
          <a:xfrm>
            <a:off x="1767155" y="195263"/>
            <a:ext cx="10233061" cy="627062"/>
          </a:xfrm>
          <a:prstGeom prst="rect">
            <a:avLst/>
          </a:prstGeo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grpSp>
        <p:nvGrpSpPr>
          <p:cNvPr id="12" name="Groupe 11"/>
          <p:cNvGrpSpPr/>
          <p:nvPr userDrawn="1"/>
        </p:nvGrpSpPr>
        <p:grpSpPr>
          <a:xfrm>
            <a:off x="286953" y="6454933"/>
            <a:ext cx="9744659" cy="261610"/>
            <a:chOff x="215215" y="6454933"/>
            <a:chExt cx="7308494" cy="261610"/>
          </a:xfrm>
        </p:grpSpPr>
        <p:sp>
          <p:nvSpPr>
            <p:cNvPr id="13" name="ZoneTexte 12"/>
            <p:cNvSpPr txBox="1"/>
            <p:nvPr userDrawn="1"/>
          </p:nvSpPr>
          <p:spPr>
            <a:xfrm>
              <a:off x="215215" y="6454933"/>
              <a:ext cx="2411896" cy="261610"/>
            </a:xfrm>
            <a:prstGeom prst="rect">
              <a:avLst/>
            </a:prstGeom>
            <a:noFill/>
          </p:spPr>
          <p:txBody>
            <a:bodyPr wrap="square" rtlCol="0">
              <a:spAutoFit/>
            </a:bodyPr>
            <a:lstStyle/>
            <a:p>
              <a:pPr eaLnBrk="0" fontAlgn="base" hangingPunct="0">
                <a:spcBef>
                  <a:spcPct val="0"/>
                </a:spcBef>
                <a:spcAft>
                  <a:spcPct val="0"/>
                </a:spcAft>
              </a:pPr>
              <a:r>
                <a:rPr lang="fr-FR" sz="1100" i="1" dirty="0" smtClean="0">
                  <a:solidFill>
                    <a:srgbClr val="A50021"/>
                  </a:solidFill>
                  <a:latin typeface="Century Gothic" panose="020B0502020202020204" pitchFamily="34" charset="0"/>
                </a:rPr>
                <a:t>Connection creates value</a:t>
              </a:r>
              <a:endParaRPr lang="fr-FR" sz="1100" i="1" dirty="0">
                <a:solidFill>
                  <a:srgbClr val="A50021"/>
                </a:solidFill>
                <a:latin typeface="Century Gothic" panose="020B0502020202020204" pitchFamily="34" charset="0"/>
              </a:endParaRPr>
            </a:p>
          </p:txBody>
        </p:sp>
        <p:cxnSp>
          <p:nvCxnSpPr>
            <p:cNvPr id="17" name="Connecteur droit 16"/>
            <p:cNvCxnSpPr/>
            <p:nvPr userDrawn="1"/>
          </p:nvCxnSpPr>
          <p:spPr>
            <a:xfrm flipV="1">
              <a:off x="2192159" y="6593433"/>
              <a:ext cx="5331550" cy="2131"/>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19" name="ZoneTexte 18"/>
          <p:cNvSpPr txBox="1"/>
          <p:nvPr userDrawn="1"/>
        </p:nvSpPr>
        <p:spPr>
          <a:xfrm>
            <a:off x="10242341" y="6454934"/>
            <a:ext cx="724452" cy="276999"/>
          </a:xfrm>
          <a:prstGeom prst="rect">
            <a:avLst/>
          </a:prstGeom>
          <a:noFill/>
        </p:spPr>
        <p:txBody>
          <a:bodyPr wrap="square" rtlCol="0">
            <a:spAutoFit/>
          </a:bodyPr>
          <a:lstStyle/>
          <a:p>
            <a:pPr algn="ctr" eaLnBrk="0" fontAlgn="base" hangingPunct="0">
              <a:spcBef>
                <a:spcPct val="0"/>
              </a:spcBef>
              <a:spcAft>
                <a:spcPct val="0"/>
              </a:spcAft>
            </a:pPr>
            <a:fld id="{D03DCB55-E7B7-4460-962A-1316AF8F38E9}" type="slidenum">
              <a:rPr lang="fr-FR" sz="1200" smtClean="0">
                <a:solidFill>
                  <a:srgbClr val="A50021"/>
                </a:solidFill>
                <a:latin typeface="Arial" panose="020B0604020202020204" pitchFamily="34" charset="0"/>
              </a:rPr>
              <a:pPr algn="ctr" eaLnBrk="0" fontAlgn="base" hangingPunct="0">
                <a:spcBef>
                  <a:spcPct val="0"/>
                </a:spcBef>
                <a:spcAft>
                  <a:spcPct val="0"/>
                </a:spcAft>
              </a:pPr>
              <a:t>‹N°›</a:t>
            </a:fld>
            <a:endParaRPr lang="fr-FR" sz="1200" dirty="0">
              <a:solidFill>
                <a:srgbClr val="A50021"/>
              </a:solidFill>
              <a:latin typeface="Arial" panose="020B0604020202020204" pitchFamily="34" charset="0"/>
            </a:endParaRPr>
          </a:p>
        </p:txBody>
      </p:sp>
    </p:spTree>
    <p:extLst>
      <p:ext uri="{BB962C8B-B14F-4D97-AF65-F5344CB8AC3E}">
        <p14:creationId xmlns:p14="http://schemas.microsoft.com/office/powerpoint/2010/main" val="32689276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uvertur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extBox 4"/>
          <p:cNvSpPr txBox="1"/>
          <p:nvPr userDrawn="1"/>
        </p:nvSpPr>
        <p:spPr>
          <a:xfrm>
            <a:off x="1839384" y="5205413"/>
            <a:ext cx="1276349" cy="730250"/>
          </a:xfrm>
          <a:prstGeom prst="rect">
            <a:avLst/>
          </a:prstGeom>
          <a:noFill/>
        </p:spPr>
        <p:txBody>
          <a:bodyPr lIns="0" tIns="0" rIns="0" bIns="0" anchor="ctr">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Paris</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Toronto</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Shanghaï</a:t>
            </a:r>
          </a:p>
          <a:p>
            <a:pPr algn="r" fontAlgn="base">
              <a:lnSpc>
                <a:spcPts val="1375"/>
              </a:lnSpc>
              <a:spcBef>
                <a:spcPct val="0"/>
              </a:spcBef>
              <a:spcAft>
                <a:spcPct val="0"/>
              </a:spcAft>
            </a:pPr>
            <a:r>
              <a:rPr lang="en-US" sz="900" i="1" dirty="0">
                <a:solidFill>
                  <a:srgbClr val="7F7F7F"/>
                </a:solidFill>
                <a:latin typeface="Calibri" panose="020F0502020204030204" pitchFamily="34" charset="0"/>
                <a:ea typeface="ＭＳ Ｐゴシック" panose="020B0600070205080204" pitchFamily="34" charset="-128"/>
              </a:rPr>
              <a:t>Buenos Aires</a:t>
            </a:r>
          </a:p>
        </p:txBody>
      </p:sp>
      <p:sp>
        <p:nvSpPr>
          <p:cNvPr id="9" name="Title Placeholder 1"/>
          <p:cNvSpPr>
            <a:spLocks noGrp="1"/>
          </p:cNvSpPr>
          <p:nvPr>
            <p:ph type="title"/>
          </p:nvPr>
        </p:nvSpPr>
        <p:spPr>
          <a:xfrm>
            <a:off x="3488476" y="1563349"/>
            <a:ext cx="8093925" cy="1934751"/>
          </a:xfrm>
          <a:prstGeom prst="rect">
            <a:avLst/>
          </a:prstGeom>
        </p:spPr>
        <p:txBody>
          <a:bodyPr vert="horz" lIns="91425" tIns="45713" rIns="91425" bIns="45713" rtlCol="0" anchor="t">
            <a:normAutofit/>
          </a:bodyPr>
          <a:lstStyle>
            <a:lvl1pPr algn="l">
              <a:defRPr b="0" i="1">
                <a:latin typeface="Georgia"/>
                <a:cs typeface="Georgia"/>
              </a:defRPr>
            </a:lvl1pPr>
          </a:lstStyle>
          <a:p>
            <a:r>
              <a:rPr lang="fr-FR" smtClean="0"/>
              <a:t>Cliquez pour modifier le style du titre</a:t>
            </a:r>
            <a:endParaRPr lang="en-US" dirty="0"/>
          </a:p>
        </p:txBody>
      </p:sp>
      <p:sp>
        <p:nvSpPr>
          <p:cNvPr id="10" name="Text Placeholder 9"/>
          <p:cNvSpPr>
            <a:spLocks noGrp="1"/>
          </p:cNvSpPr>
          <p:nvPr>
            <p:ph type="body" sz="quarter" idx="10"/>
          </p:nvPr>
        </p:nvSpPr>
        <p:spPr>
          <a:xfrm>
            <a:off x="3489385" y="872365"/>
            <a:ext cx="8092387" cy="483688"/>
          </a:xfrm>
          <a:prstGeom prst="rect">
            <a:avLst/>
          </a:prstGeom>
        </p:spPr>
        <p:txBody>
          <a:bodyPr vert="horz" lIns="83976" tIns="41989" rIns="83976" bIns="41989" anchor="t"/>
          <a:lstStyle>
            <a:lvl1pPr algn="l">
              <a:buNone/>
              <a:defRPr sz="2600" b="0" i="1">
                <a:solidFill>
                  <a:srgbClr val="8C0E1D"/>
                </a:solidFill>
                <a:latin typeface="Georgia"/>
                <a:cs typeface="Georgia"/>
              </a:defRPr>
            </a:lvl1pPr>
          </a:lstStyle>
          <a:p>
            <a:pPr lvl="0"/>
            <a:r>
              <a:rPr lang="fr-FR" dirty="0" smtClean="0"/>
              <a:t>Cliquez pour modifier les styles du texte du masque</a:t>
            </a:r>
          </a:p>
        </p:txBody>
      </p:sp>
      <p:sp>
        <p:nvSpPr>
          <p:cNvPr id="18" name="Text Placeholder 17"/>
          <p:cNvSpPr>
            <a:spLocks noGrp="1"/>
          </p:cNvSpPr>
          <p:nvPr>
            <p:ph type="body" sz="quarter" idx="16"/>
          </p:nvPr>
        </p:nvSpPr>
        <p:spPr>
          <a:xfrm>
            <a:off x="707116" y="2185232"/>
            <a:ext cx="2520609" cy="1796554"/>
          </a:xfrm>
          <a:prstGeom prst="rect">
            <a:avLst/>
          </a:prstGeom>
        </p:spPr>
        <p:txBody>
          <a:bodyPr vert="horz" lIns="83976" tIns="41989" rIns="83976" bIns="41989"/>
          <a:lstStyle>
            <a:lvl1pPr algn="r">
              <a:buNone/>
              <a:defRPr sz="1100" baseline="0">
                <a:solidFill>
                  <a:srgbClr val="800000"/>
                </a:solidFill>
              </a:defRPr>
            </a:lvl1pPr>
          </a:lstStyle>
          <a:p>
            <a:pPr lvl="0"/>
            <a:r>
              <a:rPr lang="fr-FR" smtClean="0"/>
              <a:t>Cliquez pour modifier les styles du texte du masque</a:t>
            </a:r>
          </a:p>
          <a:p>
            <a:pPr lvl="1"/>
            <a:r>
              <a:rPr lang="fr-FR" smtClean="0"/>
              <a:t>Deuxième niveau</a:t>
            </a:r>
          </a:p>
        </p:txBody>
      </p:sp>
      <p:sp>
        <p:nvSpPr>
          <p:cNvPr id="11" name="Text Placeholder 17"/>
          <p:cNvSpPr>
            <a:spLocks noGrp="1"/>
          </p:cNvSpPr>
          <p:nvPr>
            <p:ph type="body" sz="quarter" idx="19"/>
          </p:nvPr>
        </p:nvSpPr>
        <p:spPr>
          <a:xfrm>
            <a:off x="707116" y="1701546"/>
            <a:ext cx="2520609" cy="345491"/>
          </a:xfrm>
          <a:prstGeom prst="rect">
            <a:avLst/>
          </a:prstGeom>
        </p:spPr>
        <p:txBody>
          <a:bodyPr vert="horz" lIns="83976" tIns="41989" rIns="83976" bIns="41989"/>
          <a:lstStyle>
            <a:lvl1pPr algn="r">
              <a:buNone/>
              <a:defRPr sz="1100" b="1" i="1" baseline="0">
                <a:solidFill>
                  <a:srgbClr val="800000"/>
                </a:solidFill>
              </a:defRPr>
            </a:lvl1pPr>
          </a:lstStyle>
          <a:p>
            <a:pPr lvl="0"/>
            <a:r>
              <a:rPr lang="fr-FR" smtClean="0"/>
              <a:t>Cliquez pour modifier les styles du texte du masque</a:t>
            </a:r>
          </a:p>
        </p:txBody>
      </p:sp>
      <p:sp>
        <p:nvSpPr>
          <p:cNvPr id="7" name="Date Placeholder 15"/>
          <p:cNvSpPr>
            <a:spLocks noGrp="1"/>
          </p:cNvSpPr>
          <p:nvPr>
            <p:ph type="dt" sz="half" idx="20"/>
          </p:nvPr>
        </p:nvSpPr>
        <p:spPr>
          <a:xfrm>
            <a:off x="359834" y="992189"/>
            <a:ext cx="2842684" cy="363537"/>
          </a:xfrm>
          <a:prstGeom prst="rect">
            <a:avLst/>
          </a:prstGeom>
        </p:spPr>
        <p:txBody>
          <a:bodyPr vert="horz" wrap="square" lIns="83976" tIns="41989" rIns="83976" bIns="41989" numCol="1" anchor="t"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endParaRPr lang="fr-FR" dirty="0"/>
          </a:p>
        </p:txBody>
      </p:sp>
      <p:sp>
        <p:nvSpPr>
          <p:cNvPr id="8" name="Footer Placeholder 20"/>
          <p:cNvSpPr>
            <a:spLocks noGrp="1"/>
          </p:cNvSpPr>
          <p:nvPr>
            <p:ph type="ftr" sz="quarter" idx="21"/>
          </p:nvPr>
        </p:nvSpPr>
        <p:spPr>
          <a:xfrm>
            <a:off x="3575051" y="5708651"/>
            <a:ext cx="1864783" cy="365125"/>
          </a:xfrm>
        </p:spPr>
        <p:txBody>
          <a:bodyPr/>
          <a:lstStyle>
            <a:lvl1pPr algn="ctr" eaLnBrk="0" hangingPunct="0">
              <a:defRPr>
                <a:ea typeface="+mn-ea"/>
              </a:defRPr>
            </a:lvl1pPr>
          </a:lstStyle>
          <a:p>
            <a:pPr>
              <a:defRPr/>
            </a:pPr>
            <a:r>
              <a:rPr lang="en-US" dirty="0"/>
              <a:t>Connection creates value</a:t>
            </a:r>
          </a:p>
        </p:txBody>
      </p:sp>
    </p:spTree>
    <p:extLst>
      <p:ext uri="{BB962C8B-B14F-4D97-AF65-F5344CB8AC3E}">
        <p14:creationId xmlns:p14="http://schemas.microsoft.com/office/powerpoint/2010/main" val="400821991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ommaire géneral">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2A2A2C"/>
                </a:solidFill>
                <a:latin typeface="Calibri" panose="020F0502020204030204" pitchFamily="34" charset="0"/>
                <a:ea typeface="ＭＳ Ｐゴシック" panose="020B0600070205080204" pitchFamily="34" charset="-128"/>
              </a:rPr>
              <a:t>SOMMAIRE</a:t>
            </a:r>
          </a:p>
        </p:txBody>
      </p:sp>
      <p:sp>
        <p:nvSpPr>
          <p:cNvPr id="8"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p:txBody>
      </p:sp>
      <p:sp>
        <p:nvSpPr>
          <p:cNvPr id="7" name="ZoneTexte 6"/>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EDF</a:t>
            </a:r>
          </a:p>
          <a:p>
            <a:pPr eaLnBrk="0" fontAlgn="base" hangingPunct="0">
              <a:spcBef>
                <a:spcPct val="0"/>
              </a:spcBef>
              <a:spcAft>
                <a:spcPct val="0"/>
              </a:spcAft>
            </a:pPr>
            <a:endParaRPr lang="fr-FR" sz="1100" i="1" dirty="0">
              <a:solidFill>
                <a:srgbClr val="2A2A2C"/>
              </a:solidFill>
            </a:endParaRPr>
          </a:p>
        </p:txBody>
      </p:sp>
      <p:sp>
        <p:nvSpPr>
          <p:cNvPr id="9" name="ZoneTexte 8"/>
          <p:cNvSpPr txBox="1"/>
          <p:nvPr userDrawn="1"/>
        </p:nvSpPr>
        <p:spPr>
          <a:xfrm>
            <a:off x="5135894" y="344182"/>
            <a:ext cx="6816757" cy="430887"/>
          </a:xfrm>
          <a:prstGeom prst="rect">
            <a:avLst/>
          </a:prstGeom>
          <a:noFill/>
        </p:spPr>
        <p:txBody>
          <a:bodyPr wrap="square" rtlCol="0">
            <a:spAutoFit/>
          </a:bodyPr>
          <a:lstStyle/>
          <a:p>
            <a:pPr eaLnBrk="0" fontAlgn="base" hangingPunct="0">
              <a:spcBef>
                <a:spcPct val="0"/>
              </a:spcBef>
              <a:spcAft>
                <a:spcPct val="0"/>
              </a:spcAft>
              <a:defRPr/>
            </a:pPr>
            <a:r>
              <a:rPr lang="fr-FR" sz="1100" i="1" dirty="0" smtClean="0">
                <a:solidFill>
                  <a:srgbClr val="A50021"/>
                </a:solidFill>
              </a:rPr>
              <a:t>Baromètre d’opinion auprès des riverains des sites de production et d’ingénierie d’EDF</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1087271648"/>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ommaire parti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3"/>
          <p:cNvSpPr txBox="1">
            <a:spLocks noChangeArrowheads="1"/>
          </p:cNvSpPr>
          <p:nvPr userDrawn="1"/>
        </p:nvSpPr>
        <p:spPr bwMode="auto">
          <a:xfrm>
            <a:off x="1839384" y="660401"/>
            <a:ext cx="4430183" cy="423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3976" tIns="41989" rIns="83976" bIns="41989">
            <a:spAutoFit/>
          </a:bodyPr>
          <a:lstStyle>
            <a:lvl1pPr defTabSz="477838">
              <a:defRPr>
                <a:solidFill>
                  <a:schemeClr val="tx1"/>
                </a:solidFill>
                <a:latin typeface="Arial" panose="020B0604020202020204" pitchFamily="34" charset="0"/>
              </a:defRPr>
            </a:lvl1pPr>
            <a:lvl2pPr marL="742950" indent="-285750" defTabSz="477838">
              <a:defRPr>
                <a:solidFill>
                  <a:schemeClr val="tx1"/>
                </a:solidFill>
                <a:latin typeface="Arial" panose="020B0604020202020204" pitchFamily="34" charset="0"/>
              </a:defRPr>
            </a:lvl2pPr>
            <a:lvl3pPr marL="1143000" indent="-228600" defTabSz="477838">
              <a:defRPr>
                <a:solidFill>
                  <a:schemeClr val="tx1"/>
                </a:solidFill>
                <a:latin typeface="Arial" panose="020B0604020202020204" pitchFamily="34" charset="0"/>
              </a:defRPr>
            </a:lvl3pPr>
            <a:lvl4pPr marL="1600200" indent="-228600" defTabSz="477838">
              <a:defRPr>
                <a:solidFill>
                  <a:schemeClr val="tx1"/>
                </a:solidFill>
                <a:latin typeface="Arial" panose="020B0604020202020204" pitchFamily="34" charset="0"/>
              </a:defRPr>
            </a:lvl4pPr>
            <a:lvl5pPr marL="2057400" indent="-228600" defTabSz="477838">
              <a:defRPr>
                <a:solidFill>
                  <a:schemeClr val="tx1"/>
                </a:solidFill>
                <a:latin typeface="Arial" panose="020B0604020202020204" pitchFamily="34" charset="0"/>
              </a:defRPr>
            </a:lvl5pPr>
            <a:lvl6pPr marL="2514600" indent="-228600" defTabSz="477838" eaLnBrk="0" fontAlgn="base" hangingPunct="0">
              <a:spcBef>
                <a:spcPct val="0"/>
              </a:spcBef>
              <a:spcAft>
                <a:spcPct val="0"/>
              </a:spcAft>
              <a:defRPr>
                <a:solidFill>
                  <a:schemeClr val="tx1"/>
                </a:solidFill>
                <a:latin typeface="Arial" panose="020B0604020202020204" pitchFamily="34" charset="0"/>
              </a:defRPr>
            </a:lvl6pPr>
            <a:lvl7pPr marL="2971800" indent="-228600" defTabSz="477838" eaLnBrk="0" fontAlgn="base" hangingPunct="0">
              <a:spcBef>
                <a:spcPct val="0"/>
              </a:spcBef>
              <a:spcAft>
                <a:spcPct val="0"/>
              </a:spcAft>
              <a:defRPr>
                <a:solidFill>
                  <a:schemeClr val="tx1"/>
                </a:solidFill>
                <a:latin typeface="Arial" panose="020B0604020202020204" pitchFamily="34" charset="0"/>
              </a:defRPr>
            </a:lvl7pPr>
            <a:lvl8pPr marL="3429000" indent="-228600" defTabSz="477838" eaLnBrk="0" fontAlgn="base" hangingPunct="0">
              <a:spcBef>
                <a:spcPct val="0"/>
              </a:spcBef>
              <a:spcAft>
                <a:spcPct val="0"/>
              </a:spcAft>
              <a:defRPr>
                <a:solidFill>
                  <a:schemeClr val="tx1"/>
                </a:solidFill>
                <a:latin typeface="Arial" panose="020B0604020202020204" pitchFamily="34" charset="0"/>
              </a:defRPr>
            </a:lvl8pPr>
            <a:lvl9pPr marL="3886200" indent="-228600" defTabSz="477838"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200" b="1" dirty="0">
                <a:solidFill>
                  <a:srgbClr val="C7C0B0"/>
                </a:solidFill>
                <a:latin typeface="Calibri" panose="020F0502020204030204" pitchFamily="34" charset="0"/>
                <a:ea typeface="ＭＳ Ｐゴシック" panose="020B0600070205080204" pitchFamily="34" charset="-128"/>
              </a:rPr>
              <a:t>SOMMAIRE</a:t>
            </a:r>
          </a:p>
        </p:txBody>
      </p:sp>
      <p:sp>
        <p:nvSpPr>
          <p:cNvPr id="9" name="Text Placeholder 12"/>
          <p:cNvSpPr>
            <a:spLocks noGrp="1"/>
          </p:cNvSpPr>
          <p:nvPr>
            <p:ph type="body" sz="quarter" idx="14"/>
          </p:nvPr>
        </p:nvSpPr>
        <p:spPr>
          <a:xfrm>
            <a:off x="1837047" y="1600781"/>
            <a:ext cx="9745632" cy="4525935"/>
          </a:xfrm>
          <a:prstGeom prst="rect">
            <a:avLst/>
          </a:prstGeom>
        </p:spPr>
        <p:txBody>
          <a:bodyPr vert="horz" lIns="83976" tIns="41989" rIns="83976" bIns="41989" anchor="t" anchorCtr="0"/>
          <a:lstStyle>
            <a:lvl1pPr marL="472362" indent="-472362">
              <a:buAutoNum type="arabicPeriod"/>
              <a:defRPr sz="2600" b="1" i="1" baseline="0">
                <a:latin typeface="Calibri"/>
                <a:cs typeface="Calibri"/>
              </a:defRPr>
            </a:lvl1pPr>
            <a:lvl2pPr marL="892240" indent="-472362">
              <a:buAutoNum type="alphaLcPeriod"/>
              <a:defRPr b="1" i="1" baseline="0">
                <a:solidFill>
                  <a:srgbClr val="8C0E1D"/>
                </a:solidFill>
                <a:latin typeface="Calibri"/>
                <a:cs typeface="Calibri"/>
              </a:defRPr>
            </a:lvl2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smtClean="0"/>
          </a:p>
        </p:txBody>
      </p:sp>
      <p:sp>
        <p:nvSpPr>
          <p:cNvPr id="6" name="ZoneTexte 5"/>
          <p:cNvSpPr txBox="1"/>
          <p:nvPr userDrawn="1"/>
        </p:nvSpPr>
        <p:spPr>
          <a:xfrm>
            <a:off x="1679509" y="332657"/>
            <a:ext cx="3168352" cy="430887"/>
          </a:xfrm>
          <a:prstGeom prst="rect">
            <a:avLst/>
          </a:prstGeom>
          <a:noFill/>
        </p:spPr>
        <p:txBody>
          <a:bodyPr wrap="square" rtlCol="0">
            <a:spAutoFit/>
          </a:bodyPr>
          <a:lstStyle/>
          <a:p>
            <a:pPr eaLnBrk="0" fontAlgn="base" hangingPunct="0">
              <a:spcBef>
                <a:spcPct val="0"/>
              </a:spcBef>
              <a:spcAft>
                <a:spcPct val="0"/>
              </a:spcAft>
              <a:defRPr/>
            </a:pPr>
            <a:r>
              <a:rPr lang="fr-FR" sz="1100" b="1" i="1" dirty="0" smtClean="0">
                <a:solidFill>
                  <a:srgbClr val="A50021"/>
                </a:solidFill>
              </a:rPr>
              <a:t>EDF</a:t>
            </a:r>
          </a:p>
          <a:p>
            <a:pPr eaLnBrk="0" fontAlgn="base" hangingPunct="0">
              <a:spcBef>
                <a:spcPct val="0"/>
              </a:spcBef>
              <a:spcAft>
                <a:spcPct val="0"/>
              </a:spcAft>
            </a:pPr>
            <a:endParaRPr lang="fr-FR" sz="1100" i="1" dirty="0">
              <a:solidFill>
                <a:srgbClr val="2A2A2C"/>
              </a:solidFill>
            </a:endParaRPr>
          </a:p>
        </p:txBody>
      </p:sp>
      <p:sp>
        <p:nvSpPr>
          <p:cNvPr id="10" name="ZoneTexte 9"/>
          <p:cNvSpPr txBox="1"/>
          <p:nvPr userDrawn="1"/>
        </p:nvSpPr>
        <p:spPr>
          <a:xfrm>
            <a:off x="5135894" y="344182"/>
            <a:ext cx="6816757" cy="430887"/>
          </a:xfrm>
          <a:prstGeom prst="rect">
            <a:avLst/>
          </a:prstGeom>
          <a:noFill/>
        </p:spPr>
        <p:txBody>
          <a:bodyPr wrap="square" rtlCol="0">
            <a:spAutoFit/>
          </a:bodyPr>
          <a:lstStyle/>
          <a:p>
            <a:pPr eaLnBrk="0" fontAlgn="base" hangingPunct="0">
              <a:spcBef>
                <a:spcPct val="0"/>
              </a:spcBef>
              <a:spcAft>
                <a:spcPct val="0"/>
              </a:spcAft>
              <a:defRPr/>
            </a:pPr>
            <a:r>
              <a:rPr lang="fr-FR" sz="1100" i="1" dirty="0" smtClean="0">
                <a:solidFill>
                  <a:srgbClr val="A50021"/>
                </a:solidFill>
              </a:rPr>
              <a:t>Baromètre d’opinion auprès des riverains des sites de production et d’ingénierie d’EDF</a:t>
            </a:r>
          </a:p>
          <a:p>
            <a:pPr eaLnBrk="0" fontAlgn="base" hangingPunct="0">
              <a:spcBef>
                <a:spcPct val="0"/>
              </a:spcBef>
              <a:spcAft>
                <a:spcPct val="0"/>
              </a:spcAft>
            </a:pPr>
            <a:endParaRPr lang="fr-FR" sz="1100" i="1" dirty="0">
              <a:solidFill>
                <a:srgbClr val="2A2A2C"/>
              </a:solidFill>
            </a:endParaRPr>
          </a:p>
        </p:txBody>
      </p:sp>
    </p:spTree>
    <p:extLst>
      <p:ext uri="{BB962C8B-B14F-4D97-AF65-F5344CB8AC3E}">
        <p14:creationId xmlns:p14="http://schemas.microsoft.com/office/powerpoint/2010/main" val="131569746"/>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Sommaire">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609600" y="1600201"/>
            <a:ext cx="10972800" cy="4525963"/>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pPr>
            <a:fld id="{532B99CF-175F-4E9D-ADF8-22D0F89C105F}" type="datetimeFigureOut">
              <a:rPr lang="fr-FR">
                <a:solidFill>
                  <a:srgbClr val="2A2A2C"/>
                </a:solidFill>
                <a:latin typeface="Arial" panose="020B0604020202020204" pitchFamily="34" charset="0"/>
              </a:rPr>
              <a:pPr fontAlgn="base">
                <a:spcBef>
                  <a:spcPct val="0"/>
                </a:spcBef>
                <a:spcAft>
                  <a:spcPct val="0"/>
                </a:spcAft>
              </a:pPr>
              <a:t>17/11/2020</a:t>
            </a:fld>
            <a:endParaRPr lang="fr-FR" dirty="0">
              <a:solidFill>
                <a:srgbClr val="2A2A2C"/>
              </a:solidFill>
              <a:latin typeface="Arial" panose="020B0604020202020204" pitchFamily="34" charset="0"/>
            </a:endParaRP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endParaRPr lang="fr-FR" dirty="0"/>
          </a:p>
        </p:txBody>
      </p:sp>
    </p:spTree>
    <p:extLst>
      <p:ext uri="{BB962C8B-B14F-4D97-AF65-F5344CB8AC3E}">
        <p14:creationId xmlns:p14="http://schemas.microsoft.com/office/powerpoint/2010/main" val="1400185883"/>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lide sans ligne">
    <p:spTree>
      <p:nvGrpSpPr>
        <p:cNvPr id="1" name=""/>
        <p:cNvGrpSpPr/>
        <p:nvPr/>
      </p:nvGrpSpPr>
      <p:grpSpPr>
        <a:xfrm>
          <a:off x="0" y="0"/>
          <a:ext cx="0" cy="0"/>
          <a:chOff x="0" y="0"/>
          <a:chExt cx="0" cy="0"/>
        </a:xfrm>
      </p:grpSpPr>
      <p:pic>
        <p:nvPicPr>
          <p:cNvPr id="3" name="Image 3" descr="Ifo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53752" y="147638"/>
            <a:ext cx="958849"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numéro de diapositive 5"/>
          <p:cNvSpPr txBox="1">
            <a:spLocks/>
          </p:cNvSpPr>
          <p:nvPr userDrawn="1"/>
        </p:nvSpPr>
        <p:spPr bwMode="auto">
          <a:xfrm>
            <a:off x="11222567" y="6270626"/>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DE2A0FDC-C51E-49BB-964B-3A42AB46A3C4}"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sp>
        <p:nvSpPr>
          <p:cNvPr id="15" name="Titre 14"/>
          <p:cNvSpPr>
            <a:spLocks noGrp="1"/>
          </p:cNvSpPr>
          <p:nvPr>
            <p:ph type="title"/>
          </p:nvPr>
        </p:nvSpPr>
        <p:spPr>
          <a:xfrm>
            <a:off x="257523" y="55395"/>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lvl1pPr>
          </a:lstStyle>
          <a:p>
            <a:r>
              <a:rPr lang="fr-FR" smtClean="0"/>
              <a:t>Modifiez le style du titre</a:t>
            </a:r>
            <a:endParaRPr lang="fr-FR" dirty="0"/>
          </a:p>
        </p:txBody>
      </p:sp>
    </p:spTree>
    <p:extLst>
      <p:ext uri="{BB962C8B-B14F-4D97-AF65-F5344CB8AC3E}">
        <p14:creationId xmlns:p14="http://schemas.microsoft.com/office/powerpoint/2010/main" val="189970984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019572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7" name="ZoneTexte 6"/>
          <p:cNvSpPr txBox="1"/>
          <p:nvPr userDrawn="1"/>
        </p:nvSpPr>
        <p:spPr>
          <a:xfrm>
            <a:off x="11027835" y="6530192"/>
            <a:ext cx="724452" cy="261610"/>
          </a:xfrm>
          <a:prstGeom prst="rect">
            <a:avLst/>
          </a:prstGeom>
          <a:noFill/>
        </p:spPr>
        <p:txBody>
          <a:bodyPr wrap="square" rtlCol="0">
            <a:spAutoFit/>
          </a:bodyPr>
          <a:lstStyle/>
          <a:p>
            <a:pPr algn="ctr"/>
            <a:fld id="{EB4F3BBD-0DB5-40C1-BCD4-0C1429F62FEA}" type="slidenum">
              <a:rPr lang="fr-FR" sz="1100" b="1" i="0" smtClean="0">
                <a:solidFill>
                  <a:schemeClr val="bg1">
                    <a:lumMod val="50000"/>
                  </a:schemeClr>
                </a:solidFill>
              </a:rPr>
              <a:pPr algn="ctr"/>
              <a:t>‹N°›</a:t>
            </a:fld>
            <a:endParaRPr lang="fr-FR" sz="1100" b="1" i="0" dirty="0">
              <a:solidFill>
                <a:schemeClr val="bg1">
                  <a:lumMod val="50000"/>
                </a:scheme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3774" y="6365630"/>
            <a:ext cx="618226" cy="483577"/>
          </a:xfrm>
          <a:prstGeom prst="rect">
            <a:avLst/>
          </a:prstGeom>
        </p:spPr>
      </p:pic>
    </p:spTree>
    <p:extLst>
      <p:ext uri="{BB962C8B-B14F-4D97-AF65-F5344CB8AC3E}">
        <p14:creationId xmlns:p14="http://schemas.microsoft.com/office/powerpoint/2010/main" val="27245772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7_Slide avec ligne">
    <p:spTree>
      <p:nvGrpSpPr>
        <p:cNvPr id="1" name=""/>
        <p:cNvGrpSpPr/>
        <p:nvPr/>
      </p:nvGrpSpPr>
      <p:grpSpPr>
        <a:xfrm>
          <a:off x="0" y="0"/>
          <a:ext cx="0" cy="0"/>
          <a:chOff x="0" y="0"/>
          <a:chExt cx="0" cy="0"/>
        </a:xfrm>
      </p:grpSpPr>
      <p:sp>
        <p:nvSpPr>
          <p:cNvPr id="5" name="Espace réservé du numéro de diapositive 5"/>
          <p:cNvSpPr txBox="1">
            <a:spLocks/>
          </p:cNvSpPr>
          <p:nvPr userDrawn="1"/>
        </p:nvSpPr>
        <p:spPr bwMode="auto">
          <a:xfrm>
            <a:off x="11222567" y="6448252"/>
            <a:ext cx="749300" cy="365125"/>
          </a:xfrm>
          <a:prstGeom prst="rect">
            <a:avLst/>
          </a:prstGeom>
          <a:noFill/>
          <a:ln>
            <a:noFill/>
          </a:ln>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fld id="{664115AC-30E1-4D02-8AA4-57D90C810DFB}" type="slidenum">
              <a:rPr lang="fr-FR" sz="1200">
                <a:solidFill>
                  <a:srgbClr val="898989"/>
                </a:solidFill>
                <a:latin typeface="Calibri" panose="020F0502020204030204" pitchFamily="34" charset="0"/>
              </a:rPr>
              <a:pPr algn="ctr" fontAlgn="base">
                <a:spcBef>
                  <a:spcPct val="0"/>
                </a:spcBef>
                <a:spcAft>
                  <a:spcPct val="0"/>
                </a:spcAft>
              </a:pPr>
              <a:t>‹N°›</a:t>
            </a:fld>
            <a:endParaRPr lang="fr-FR" sz="1200" dirty="0">
              <a:solidFill>
                <a:srgbClr val="898989"/>
              </a:solidFill>
              <a:latin typeface="Calibri" panose="020F0502020204030204" pitchFamily="34" charset="0"/>
            </a:endParaRPr>
          </a:p>
        </p:txBody>
      </p:sp>
      <p:cxnSp>
        <p:nvCxnSpPr>
          <p:cNvPr id="6" name="Connecteur droit 5"/>
          <p:cNvCxnSpPr/>
          <p:nvPr userDrawn="1"/>
        </p:nvCxnSpPr>
        <p:spPr>
          <a:xfrm>
            <a:off x="431801" y="692696"/>
            <a:ext cx="5281084" cy="0"/>
          </a:xfrm>
          <a:prstGeom prst="line">
            <a:avLst/>
          </a:prstGeom>
          <a:ln w="19050">
            <a:solidFill>
              <a:schemeClr val="bg1">
                <a:lumMod val="65000"/>
              </a:schemeClr>
            </a:solidFill>
          </a:ln>
        </p:spPr>
        <p:style>
          <a:lnRef idx="1">
            <a:schemeClr val="dk1"/>
          </a:lnRef>
          <a:fillRef idx="0">
            <a:schemeClr val="dk1"/>
          </a:fillRef>
          <a:effectRef idx="0">
            <a:schemeClr val="dk1"/>
          </a:effectRef>
          <a:fontRef idx="minor">
            <a:schemeClr val="tx1"/>
          </a:fontRef>
        </p:style>
      </p:cxnSp>
      <p:sp>
        <p:nvSpPr>
          <p:cNvPr id="15" name="Titre 14"/>
          <p:cNvSpPr>
            <a:spLocks noGrp="1"/>
          </p:cNvSpPr>
          <p:nvPr>
            <p:ph type="title" hasCustomPrompt="1"/>
          </p:nvPr>
        </p:nvSpPr>
        <p:spPr>
          <a:xfrm>
            <a:off x="257523" y="45121"/>
            <a:ext cx="10515600" cy="709309"/>
          </a:xfrm>
          <a:prstGeom prst="rect">
            <a:avLst/>
          </a:prstGeo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3200">
                <a:solidFill>
                  <a:srgbClr val="A50021"/>
                </a:solidFill>
                <a:latin typeface="Agency FB"/>
              </a:defRPr>
            </a:lvl1pPr>
          </a:lstStyle>
          <a:p>
            <a:r>
              <a:rPr lang="fr-FR" dirty="0" smtClean="0"/>
              <a:t>Modifiez le style du titre</a:t>
            </a:r>
            <a:br>
              <a:rPr lang="fr-FR" dirty="0" smtClean="0"/>
            </a:br>
            <a:endParaRPr lang="fr-FR" dirty="0"/>
          </a:p>
        </p:txBody>
      </p:sp>
      <p:pic>
        <p:nvPicPr>
          <p:cNvPr id="8" name="Image 3" descr="Ifop.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1451" y="6309321"/>
            <a:ext cx="884812" cy="4571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0972367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Contenu_1">
    <p:spTree>
      <p:nvGrpSpPr>
        <p:cNvPr id="1" name=""/>
        <p:cNvGrpSpPr/>
        <p:nvPr/>
      </p:nvGrpSpPr>
      <p:grpSpPr>
        <a:xfrm>
          <a:off x="0" y="0"/>
          <a:ext cx="0" cy="0"/>
          <a:chOff x="0" y="0"/>
          <a:chExt cx="0" cy="0"/>
        </a:xfrm>
      </p:grpSpPr>
      <p:grpSp>
        <p:nvGrpSpPr>
          <p:cNvPr id="27" name="Groupe 26"/>
          <p:cNvGrpSpPr/>
          <p:nvPr userDrawn="1"/>
        </p:nvGrpSpPr>
        <p:grpSpPr>
          <a:xfrm>
            <a:off x="0" y="135952"/>
            <a:ext cx="12192000" cy="751944"/>
            <a:chOff x="0" y="135952"/>
            <a:chExt cx="9144000" cy="751944"/>
          </a:xfrm>
        </p:grpSpPr>
        <p:sp>
          <p:nvSpPr>
            <p:cNvPr id="7" name="Rectangle 6"/>
            <p:cNvSpPr/>
            <p:nvPr userDrawn="1"/>
          </p:nvSpPr>
          <p:spPr>
            <a:xfrm>
              <a:off x="0" y="194894"/>
              <a:ext cx="9144000" cy="6267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fr-FR" sz="1800" dirty="0">
                <a:solidFill>
                  <a:prstClr val="white"/>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5216" y="135952"/>
              <a:ext cx="1002592" cy="751944"/>
            </a:xfrm>
            <a:prstGeom prst="rect">
              <a:avLst/>
            </a:prstGeom>
          </p:spPr>
        </p:pic>
      </p:grpSp>
      <p:sp>
        <p:nvSpPr>
          <p:cNvPr id="25" name="Espace réservé du texte 24"/>
          <p:cNvSpPr>
            <a:spLocks noGrp="1"/>
          </p:cNvSpPr>
          <p:nvPr>
            <p:ph type="body" sz="quarter" idx="10"/>
          </p:nvPr>
        </p:nvSpPr>
        <p:spPr>
          <a:xfrm>
            <a:off x="1767155" y="195263"/>
            <a:ext cx="10233061" cy="627062"/>
          </a:xfrm>
          <a:prstGeom prst="rect">
            <a:avLst/>
          </a:prstGeom>
        </p:spPr>
        <p:txBody>
          <a:bodyPr anchor="ctr">
            <a:noAutofit/>
          </a:bodyPr>
          <a:lstStyle>
            <a:lvl1pPr marL="0" indent="0">
              <a:lnSpc>
                <a:spcPct val="100000"/>
              </a:lnSpc>
              <a:spcBef>
                <a:spcPts val="0"/>
              </a:spcBef>
              <a:buNone/>
              <a:defRPr sz="2000" b="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fr-FR" dirty="0" smtClean="0"/>
              <a:t>Modifiez les styles du texte du masque</a:t>
            </a:r>
            <a:endParaRPr lang="fr-FR" dirty="0"/>
          </a:p>
        </p:txBody>
      </p:sp>
      <p:grpSp>
        <p:nvGrpSpPr>
          <p:cNvPr id="12" name="Groupe 11"/>
          <p:cNvGrpSpPr/>
          <p:nvPr userDrawn="1"/>
        </p:nvGrpSpPr>
        <p:grpSpPr>
          <a:xfrm>
            <a:off x="286953" y="6454933"/>
            <a:ext cx="9744659" cy="261610"/>
            <a:chOff x="215215" y="6454933"/>
            <a:chExt cx="7308494" cy="261610"/>
          </a:xfrm>
        </p:grpSpPr>
        <p:sp>
          <p:nvSpPr>
            <p:cNvPr id="13" name="ZoneTexte 12"/>
            <p:cNvSpPr txBox="1"/>
            <p:nvPr userDrawn="1"/>
          </p:nvSpPr>
          <p:spPr>
            <a:xfrm>
              <a:off x="215215" y="6454933"/>
              <a:ext cx="2411896" cy="261610"/>
            </a:xfrm>
            <a:prstGeom prst="rect">
              <a:avLst/>
            </a:prstGeom>
            <a:noFill/>
          </p:spPr>
          <p:txBody>
            <a:bodyPr wrap="square" rtlCol="0">
              <a:spAutoFit/>
            </a:bodyPr>
            <a:lstStyle/>
            <a:p>
              <a:pPr eaLnBrk="0" fontAlgn="base" hangingPunct="0">
                <a:spcBef>
                  <a:spcPct val="0"/>
                </a:spcBef>
                <a:spcAft>
                  <a:spcPct val="0"/>
                </a:spcAft>
              </a:pPr>
              <a:r>
                <a:rPr lang="fr-FR" sz="1100" i="1" dirty="0" smtClean="0">
                  <a:solidFill>
                    <a:srgbClr val="A50021"/>
                  </a:solidFill>
                  <a:latin typeface="Century Gothic" panose="020B0502020202020204" pitchFamily="34" charset="0"/>
                </a:rPr>
                <a:t>Connection creates value</a:t>
              </a:r>
              <a:endParaRPr lang="fr-FR" sz="1100" i="1" dirty="0">
                <a:solidFill>
                  <a:srgbClr val="A50021"/>
                </a:solidFill>
                <a:latin typeface="Century Gothic" panose="020B0502020202020204" pitchFamily="34" charset="0"/>
              </a:endParaRPr>
            </a:p>
          </p:txBody>
        </p:sp>
        <p:cxnSp>
          <p:nvCxnSpPr>
            <p:cNvPr id="17" name="Connecteur droit 16"/>
            <p:cNvCxnSpPr/>
            <p:nvPr userDrawn="1"/>
          </p:nvCxnSpPr>
          <p:spPr>
            <a:xfrm flipV="1">
              <a:off x="2192159" y="6593433"/>
              <a:ext cx="5331550" cy="2131"/>
            </a:xfrm>
            <a:prstGeom prst="line">
              <a:avLst/>
            </a:prstGeom>
            <a:ln>
              <a:solidFill>
                <a:srgbClr val="A50021"/>
              </a:solidFill>
            </a:ln>
          </p:spPr>
          <p:style>
            <a:lnRef idx="1">
              <a:schemeClr val="accent1"/>
            </a:lnRef>
            <a:fillRef idx="0">
              <a:schemeClr val="accent1"/>
            </a:fillRef>
            <a:effectRef idx="0">
              <a:schemeClr val="accent1"/>
            </a:effectRef>
            <a:fontRef idx="minor">
              <a:schemeClr val="tx1"/>
            </a:fontRef>
          </p:style>
        </p:cxnSp>
      </p:grpSp>
      <p:sp>
        <p:nvSpPr>
          <p:cNvPr id="19" name="ZoneTexte 18"/>
          <p:cNvSpPr txBox="1"/>
          <p:nvPr userDrawn="1"/>
        </p:nvSpPr>
        <p:spPr>
          <a:xfrm>
            <a:off x="10242341" y="6454934"/>
            <a:ext cx="724452" cy="276999"/>
          </a:xfrm>
          <a:prstGeom prst="rect">
            <a:avLst/>
          </a:prstGeom>
          <a:noFill/>
        </p:spPr>
        <p:txBody>
          <a:bodyPr wrap="square" rtlCol="0">
            <a:spAutoFit/>
          </a:bodyPr>
          <a:lstStyle/>
          <a:p>
            <a:pPr algn="ctr" eaLnBrk="0" fontAlgn="base" hangingPunct="0">
              <a:spcBef>
                <a:spcPct val="0"/>
              </a:spcBef>
              <a:spcAft>
                <a:spcPct val="0"/>
              </a:spcAft>
            </a:pPr>
            <a:fld id="{D03DCB55-E7B7-4460-962A-1316AF8F38E9}" type="slidenum">
              <a:rPr lang="fr-FR" sz="1200" smtClean="0">
                <a:solidFill>
                  <a:srgbClr val="A50021"/>
                </a:solidFill>
                <a:latin typeface="Arial" panose="020B0604020202020204" pitchFamily="34" charset="0"/>
              </a:rPr>
              <a:pPr algn="ctr" eaLnBrk="0" fontAlgn="base" hangingPunct="0">
                <a:spcBef>
                  <a:spcPct val="0"/>
                </a:spcBef>
                <a:spcAft>
                  <a:spcPct val="0"/>
                </a:spcAft>
              </a:pPr>
              <a:t>‹N°›</a:t>
            </a:fld>
            <a:endParaRPr lang="fr-FR" sz="1200" dirty="0">
              <a:solidFill>
                <a:srgbClr val="A50021"/>
              </a:solidFill>
              <a:latin typeface="Arial" panose="020B0604020202020204" pitchFamily="34" charset="0"/>
            </a:endParaRPr>
          </a:p>
        </p:txBody>
      </p:sp>
    </p:spTree>
    <p:extLst>
      <p:ext uri="{BB962C8B-B14F-4D97-AF65-F5344CB8AC3E}">
        <p14:creationId xmlns:p14="http://schemas.microsoft.com/office/powerpoint/2010/main" val="3834193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p>
            <a:fld id="{8C6ADE4E-4ACD-4BF8-B903-683104FB4C54}" type="datetimeFigureOut">
              <a:rPr lang="fr-FR" smtClean="0"/>
              <a:t>17/11/2020</a:t>
            </a:fld>
            <a:endParaRPr lang="fr-FR" dirty="0"/>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p:cNvSpPr>
            <a:spLocks noGrp="1"/>
          </p:cNvSpPr>
          <p:nvPr>
            <p:ph type="sldNum" sz="quarter" idx="12"/>
          </p:nvPr>
        </p:nvSpPr>
        <p:spPr>
          <a:xfrm>
            <a:off x="8610600" y="6356350"/>
            <a:ext cx="2743200" cy="365125"/>
          </a:xfrm>
          <a:prstGeom prst="rect">
            <a:avLst/>
          </a:prstGeom>
        </p:spPr>
        <p:txBody>
          <a:bodyPr/>
          <a:lstStyle/>
          <a:p>
            <a:fld id="{C942BC3D-ED0C-47D6-BBC3-84458FC413BD}" type="slidenum">
              <a:rPr lang="fr-FR" smtClean="0"/>
              <a:t>‹N°›</a:t>
            </a:fld>
            <a:endParaRPr lang="fr-FR" dirty="0"/>
          </a:p>
        </p:txBody>
      </p:sp>
    </p:spTree>
    <p:extLst>
      <p:ext uri="{BB962C8B-B14F-4D97-AF65-F5344CB8AC3E}">
        <p14:creationId xmlns:p14="http://schemas.microsoft.com/office/powerpoint/2010/main" val="424183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Méthodologie">
    <p:spTree>
      <p:nvGrpSpPr>
        <p:cNvPr id="1" name=""/>
        <p:cNvGrpSpPr/>
        <p:nvPr/>
      </p:nvGrpSpPr>
      <p:grpSpPr>
        <a:xfrm>
          <a:off x="0" y="0"/>
          <a:ext cx="0" cy="0"/>
          <a:chOff x="0" y="0"/>
          <a:chExt cx="0" cy="0"/>
        </a:xfrm>
      </p:grpSpPr>
      <p:sp>
        <p:nvSpPr>
          <p:cNvPr id="3" name="Rectangle 2"/>
          <p:cNvSpPr/>
          <p:nvPr userDrawn="1"/>
        </p:nvSpPr>
        <p:spPr>
          <a:xfrm>
            <a:off x="368301" y="200025"/>
            <a:ext cx="3111499" cy="6438900"/>
          </a:xfrm>
          <a:prstGeom prst="rect">
            <a:avLst/>
          </a:prstGeom>
          <a:solidFill>
            <a:schemeClr val="bg1">
              <a:lumMod val="75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Espace réservé du texte 1"/>
          <p:cNvSpPr>
            <a:spLocks noGrp="1"/>
          </p:cNvSpPr>
          <p:nvPr>
            <p:ph type="body" sz="quarter" idx="4294967295" hasCustomPrompt="1"/>
          </p:nvPr>
        </p:nvSpPr>
        <p:spPr>
          <a:xfrm>
            <a:off x="392494" y="241445"/>
            <a:ext cx="3043434" cy="627062"/>
          </a:xfrm>
          <a:prstGeom prst="rect">
            <a:avLst/>
          </a:prstGeom>
        </p:spPr>
        <p:txBody>
          <a:bodyPr/>
          <a:lstStyle>
            <a:lvl1pPr>
              <a:defRPr/>
            </a:lvl1pPr>
          </a:lstStyle>
          <a:p>
            <a:pPr marL="0" indent="0">
              <a:buNone/>
            </a:pPr>
            <a:r>
              <a:rPr lang="fr-FR" sz="2400" b="1" i="1" dirty="0" smtClean="0"/>
              <a:t>XXX</a:t>
            </a:r>
            <a:endParaRPr lang="fr-FR" sz="1050" b="1" i="1" dirty="0"/>
          </a:p>
        </p:txBody>
      </p:sp>
      <p:sp>
        <p:nvSpPr>
          <p:cNvPr id="7" name="ZoneTexte 6"/>
          <p:cNvSpPr txBox="1"/>
          <p:nvPr userDrawn="1"/>
        </p:nvSpPr>
        <p:spPr>
          <a:xfrm>
            <a:off x="11027835" y="6530192"/>
            <a:ext cx="724452" cy="261610"/>
          </a:xfrm>
          <a:prstGeom prst="rect">
            <a:avLst/>
          </a:prstGeom>
          <a:noFill/>
        </p:spPr>
        <p:txBody>
          <a:bodyPr wrap="square" rtlCol="0">
            <a:spAutoFit/>
          </a:bodyPr>
          <a:lstStyle/>
          <a:p>
            <a:pPr algn="ctr"/>
            <a:fld id="{EB4F3BBD-0DB5-40C1-BCD4-0C1429F62FEA}" type="slidenum">
              <a:rPr lang="fr-FR" sz="1100" b="1" i="0" smtClean="0">
                <a:solidFill>
                  <a:schemeClr val="bg1">
                    <a:lumMod val="50000"/>
                  </a:schemeClr>
                </a:solidFill>
              </a:rPr>
              <a:pPr algn="ctr"/>
              <a:t>‹N°›</a:t>
            </a:fld>
            <a:endParaRPr lang="fr-FR" sz="1100" b="1" i="0" dirty="0">
              <a:solidFill>
                <a:schemeClr val="bg1">
                  <a:lumMod val="50000"/>
                </a:schemeClr>
              </a:solidFill>
            </a:endParaRPr>
          </a:p>
        </p:txBody>
      </p:sp>
      <p:pic>
        <p:nvPicPr>
          <p:cNvPr id="8" name="Imag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573774" y="6365630"/>
            <a:ext cx="618226" cy="483577"/>
          </a:xfrm>
          <a:prstGeom prst="rect">
            <a:avLst/>
          </a:prstGeom>
        </p:spPr>
      </p:pic>
    </p:spTree>
    <p:extLst>
      <p:ext uri="{BB962C8B-B14F-4D97-AF65-F5344CB8AC3E}">
        <p14:creationId xmlns:p14="http://schemas.microsoft.com/office/powerpoint/2010/main" val="30575469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277637"/>
      </p:ext>
    </p:extLst>
  </p:cSld>
  <p:clrMap bg1="lt1" tx1="dk1" bg2="lt2" tx2="dk2" accent1="accent1" accent2="accent2" accent3="accent3" accent4="accent4" accent5="accent5" accent6="accent6" hlink="hlink" folHlink="folHlink"/>
  <p:sldLayoutIdLst>
    <p:sldLayoutId id="2147484145" r:id="rId1"/>
    <p:sldLayoutId id="2147483693" r:id="rId2"/>
    <p:sldLayoutId id="2147483694" r:id="rId3"/>
    <p:sldLayoutId id="2147483661" r:id="rId4"/>
    <p:sldLayoutId id="2147483675" r:id="rId5"/>
    <p:sldLayoutId id="2147483678" r:id="rId6"/>
    <p:sldLayoutId id="2147484144" r:id="rId7"/>
    <p:sldLayoutId id="2147484146" r:id="rId8"/>
    <p:sldLayoutId id="2147484147"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3051" y="6356351"/>
            <a:ext cx="3862916" cy="365125"/>
          </a:xfrm>
          <a:prstGeom prst="rect">
            <a:avLst/>
          </a:prstGeom>
        </p:spPr>
        <p:txBody>
          <a:bodyPr vert="horz" wrap="square" lIns="83976" tIns="41989" rIns="83976" bIns="41989" numCol="1" anchor="ctr" anchorCtr="0" compatLnSpc="1">
            <a:prstTxWarp prst="textNoShape">
              <a:avLst/>
            </a:prstTxWarp>
          </a:bodyPr>
          <a:lstStyle>
            <a:lvl1pPr eaLnBrk="1" hangingPunct="1">
              <a:defRPr sz="900" i="1">
                <a:solidFill>
                  <a:srgbClr val="800000"/>
                </a:solidFill>
                <a:latin typeface="Georgia" pitchFamily="18" charset="0"/>
                <a:ea typeface="ＭＳ Ｐゴシック" pitchFamily="34" charset="-128"/>
              </a:defRPr>
            </a:lvl1pPr>
          </a:lstStyle>
          <a:p>
            <a:pPr fontAlgn="base">
              <a:spcBef>
                <a:spcPct val="0"/>
              </a:spcBef>
              <a:spcAft>
                <a:spcPct val="0"/>
              </a:spcAft>
              <a:defRPr/>
            </a:pPr>
            <a:r>
              <a:rPr lang="en-US" dirty="0"/>
              <a:t>Connection creates value</a:t>
            </a:r>
          </a:p>
        </p:txBody>
      </p:sp>
      <p:sp>
        <p:nvSpPr>
          <p:cNvPr id="6" name="Slide Number Placeholder 5"/>
          <p:cNvSpPr>
            <a:spLocks noGrp="1"/>
          </p:cNvSpPr>
          <p:nvPr>
            <p:ph type="sldNum" sz="quarter" idx="4"/>
          </p:nvPr>
        </p:nvSpPr>
        <p:spPr>
          <a:xfrm>
            <a:off x="8989484" y="6356351"/>
            <a:ext cx="2842683" cy="365125"/>
          </a:xfrm>
          <a:prstGeom prst="rect">
            <a:avLst/>
          </a:prstGeom>
        </p:spPr>
        <p:txBody>
          <a:bodyPr vert="horz" wrap="square" lIns="83976" tIns="41989" rIns="83976" bIns="41989" numCol="1" anchor="ctr"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fld id="{ED50D5FC-56B6-4589-974D-D7FD357255A4}" type="slidenum">
              <a:rPr lang="en-US"/>
              <a:pPr fontAlgn="base">
                <a:spcBef>
                  <a:spcPct val="0"/>
                </a:spcBef>
                <a:spcAft>
                  <a:spcPct val="0"/>
                </a:spcAft>
              </a:pPr>
              <a:t>‹N°›</a:t>
            </a:fld>
            <a:endParaRPr lang="en-US" dirty="0"/>
          </a:p>
        </p:txBody>
      </p:sp>
    </p:spTree>
    <p:extLst>
      <p:ext uri="{BB962C8B-B14F-4D97-AF65-F5344CB8AC3E}">
        <p14:creationId xmlns:p14="http://schemas.microsoft.com/office/powerpoint/2010/main" val="1881604770"/>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2" r:id="rId7"/>
  </p:sldLayoutIdLst>
  <p:timing>
    <p:tnLst>
      <p:par>
        <p:cTn id="1" dur="indefinite" restart="never" nodeType="tmRoot"/>
      </p:par>
    </p:tnLst>
  </p:timing>
  <p:hf hdr="0"/>
  <p:txStyles>
    <p:titleStyle>
      <a:lvl1pPr algn="ctr" defTabSz="417513" rtl="0" eaLnBrk="0" fontAlgn="base" hangingPunct="0">
        <a:spcBef>
          <a:spcPct val="0"/>
        </a:spcBef>
        <a:spcAft>
          <a:spcPct val="0"/>
        </a:spcAft>
        <a:defRPr sz="4000" kern="1200">
          <a:solidFill>
            <a:schemeClr val="tx1"/>
          </a:solidFill>
          <a:latin typeface="+mj-lt"/>
          <a:ea typeface="ＭＳ Ｐゴシック" pitchFamily="-110" charset="-128"/>
          <a:cs typeface="ＭＳ Ｐゴシック" pitchFamily="-110" charset="-128"/>
        </a:defRPr>
      </a:lvl1pPr>
      <a:lvl2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2pPr>
      <a:lvl3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3pPr>
      <a:lvl4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4pPr>
      <a:lvl5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5pPr>
      <a:lvl6pPr marL="419877"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6pPr>
      <a:lvl7pPr marL="839755"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7pPr>
      <a:lvl8pPr marL="1259633"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8pPr>
      <a:lvl9pPr marL="1679508"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9pPr>
    </p:titleStyle>
    <p:bodyStyle>
      <a:lvl1pPr marL="312738" indent="-312738" algn="l" defTabSz="4175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itchFamily="-110" charset="-128"/>
          <a:cs typeface="ＭＳ Ｐゴシック" pitchFamily="-110" charset="-128"/>
        </a:defRPr>
      </a:lvl1pPr>
      <a:lvl2pPr marL="679450" indent="-260350" algn="l" defTabSz="4175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pitchFamily="-110" charset="-128"/>
          <a:cs typeface="ＭＳ Ｐゴシック"/>
        </a:defRPr>
      </a:lvl2pPr>
      <a:lvl3pPr marL="1047750" indent="-207963" algn="l" defTabSz="4175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pitchFamily="-110" charset="-128"/>
          <a:cs typeface="ＭＳ Ｐゴシック"/>
        </a:defRPr>
      </a:lvl3pPr>
      <a:lvl4pPr marL="1466850"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4pPr>
      <a:lvl5pPr marL="1887538"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5pPr>
      <a:lvl6pPr marL="2309325" indent="-209939" algn="l" defTabSz="419877" rtl="0" eaLnBrk="1" latinLnBrk="0" hangingPunct="1">
        <a:spcBef>
          <a:spcPct val="20000"/>
        </a:spcBef>
        <a:buFont typeface="Arial"/>
        <a:buChar char="•"/>
        <a:defRPr sz="1800" kern="1200">
          <a:solidFill>
            <a:schemeClr val="tx1"/>
          </a:solidFill>
          <a:latin typeface="+mn-lt"/>
          <a:ea typeface="+mn-ea"/>
          <a:cs typeface="+mn-cs"/>
        </a:defRPr>
      </a:lvl6pPr>
      <a:lvl7pPr marL="2729201" indent="-209939" algn="l" defTabSz="419877" rtl="0" eaLnBrk="1" latinLnBrk="0" hangingPunct="1">
        <a:spcBef>
          <a:spcPct val="20000"/>
        </a:spcBef>
        <a:buFont typeface="Arial"/>
        <a:buChar char="•"/>
        <a:defRPr sz="1800" kern="1200">
          <a:solidFill>
            <a:schemeClr val="tx1"/>
          </a:solidFill>
          <a:latin typeface="+mn-lt"/>
          <a:ea typeface="+mn-ea"/>
          <a:cs typeface="+mn-cs"/>
        </a:defRPr>
      </a:lvl7pPr>
      <a:lvl8pPr marL="3149082" indent="-209939" algn="l" defTabSz="419877" rtl="0" eaLnBrk="1" latinLnBrk="0" hangingPunct="1">
        <a:spcBef>
          <a:spcPct val="20000"/>
        </a:spcBef>
        <a:buFont typeface="Arial"/>
        <a:buChar char="•"/>
        <a:defRPr sz="1800" kern="1200">
          <a:solidFill>
            <a:schemeClr val="tx1"/>
          </a:solidFill>
          <a:latin typeface="+mn-lt"/>
          <a:ea typeface="+mn-ea"/>
          <a:cs typeface="+mn-cs"/>
        </a:defRPr>
      </a:lvl8pPr>
      <a:lvl9pPr marL="3568957" indent="-209939" algn="l" defTabSz="41987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9877" rtl="0" eaLnBrk="1" latinLnBrk="0" hangingPunct="1">
        <a:defRPr sz="1700" kern="1200">
          <a:solidFill>
            <a:schemeClr val="tx1"/>
          </a:solidFill>
          <a:latin typeface="+mn-lt"/>
          <a:ea typeface="+mn-ea"/>
          <a:cs typeface="+mn-cs"/>
        </a:defRPr>
      </a:lvl1pPr>
      <a:lvl2pPr marL="419877" algn="l" defTabSz="419877" rtl="0" eaLnBrk="1" latinLnBrk="0" hangingPunct="1">
        <a:defRPr sz="1700" kern="1200">
          <a:solidFill>
            <a:schemeClr val="tx1"/>
          </a:solidFill>
          <a:latin typeface="+mn-lt"/>
          <a:ea typeface="+mn-ea"/>
          <a:cs typeface="+mn-cs"/>
        </a:defRPr>
      </a:lvl2pPr>
      <a:lvl3pPr marL="839755" algn="l" defTabSz="419877" rtl="0" eaLnBrk="1" latinLnBrk="0" hangingPunct="1">
        <a:defRPr sz="1700" kern="1200">
          <a:solidFill>
            <a:schemeClr val="tx1"/>
          </a:solidFill>
          <a:latin typeface="+mn-lt"/>
          <a:ea typeface="+mn-ea"/>
          <a:cs typeface="+mn-cs"/>
        </a:defRPr>
      </a:lvl3pPr>
      <a:lvl4pPr marL="1259633" algn="l" defTabSz="419877" rtl="0" eaLnBrk="1" latinLnBrk="0" hangingPunct="1">
        <a:defRPr sz="1700" kern="1200">
          <a:solidFill>
            <a:schemeClr val="tx1"/>
          </a:solidFill>
          <a:latin typeface="+mn-lt"/>
          <a:ea typeface="+mn-ea"/>
          <a:cs typeface="+mn-cs"/>
        </a:defRPr>
      </a:lvl4pPr>
      <a:lvl5pPr marL="1679508" algn="l" defTabSz="419877" rtl="0" eaLnBrk="1" latinLnBrk="0" hangingPunct="1">
        <a:defRPr sz="1700" kern="1200">
          <a:solidFill>
            <a:schemeClr val="tx1"/>
          </a:solidFill>
          <a:latin typeface="+mn-lt"/>
          <a:ea typeface="+mn-ea"/>
          <a:cs typeface="+mn-cs"/>
        </a:defRPr>
      </a:lvl5pPr>
      <a:lvl6pPr marL="2099386" algn="l" defTabSz="419877" rtl="0" eaLnBrk="1" latinLnBrk="0" hangingPunct="1">
        <a:defRPr sz="1700" kern="1200">
          <a:solidFill>
            <a:schemeClr val="tx1"/>
          </a:solidFill>
          <a:latin typeface="+mn-lt"/>
          <a:ea typeface="+mn-ea"/>
          <a:cs typeface="+mn-cs"/>
        </a:defRPr>
      </a:lvl6pPr>
      <a:lvl7pPr marL="2519264" algn="l" defTabSz="419877" rtl="0" eaLnBrk="1" latinLnBrk="0" hangingPunct="1">
        <a:defRPr sz="1700" kern="1200">
          <a:solidFill>
            <a:schemeClr val="tx1"/>
          </a:solidFill>
          <a:latin typeface="+mn-lt"/>
          <a:ea typeface="+mn-ea"/>
          <a:cs typeface="+mn-cs"/>
        </a:defRPr>
      </a:lvl7pPr>
      <a:lvl8pPr marL="2939141" algn="l" defTabSz="419877" rtl="0" eaLnBrk="1" latinLnBrk="0" hangingPunct="1">
        <a:defRPr sz="1700" kern="1200">
          <a:solidFill>
            <a:schemeClr val="tx1"/>
          </a:solidFill>
          <a:latin typeface="+mn-lt"/>
          <a:ea typeface="+mn-ea"/>
          <a:cs typeface="+mn-cs"/>
        </a:defRPr>
      </a:lvl8pPr>
      <a:lvl9pPr marL="3359018" algn="l" defTabSz="419877"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3051" y="6356351"/>
            <a:ext cx="3862916" cy="365125"/>
          </a:xfrm>
          <a:prstGeom prst="rect">
            <a:avLst/>
          </a:prstGeom>
        </p:spPr>
        <p:txBody>
          <a:bodyPr vert="horz" wrap="square" lIns="83976" tIns="41989" rIns="83976" bIns="41989" numCol="1" anchor="ctr" anchorCtr="0" compatLnSpc="1">
            <a:prstTxWarp prst="textNoShape">
              <a:avLst/>
            </a:prstTxWarp>
          </a:bodyPr>
          <a:lstStyle>
            <a:lvl1pPr eaLnBrk="1" hangingPunct="1">
              <a:defRPr sz="900" i="1">
                <a:solidFill>
                  <a:srgbClr val="800000"/>
                </a:solidFill>
                <a:latin typeface="Georgia" pitchFamily="18" charset="0"/>
                <a:ea typeface="ＭＳ Ｐゴシック" pitchFamily="34" charset="-128"/>
              </a:defRPr>
            </a:lvl1pPr>
          </a:lstStyle>
          <a:p>
            <a:pPr fontAlgn="base">
              <a:spcBef>
                <a:spcPct val="0"/>
              </a:spcBef>
              <a:spcAft>
                <a:spcPct val="0"/>
              </a:spcAft>
              <a:defRPr/>
            </a:pPr>
            <a:r>
              <a:rPr lang="en-US" dirty="0"/>
              <a:t>Connection creates value</a:t>
            </a:r>
          </a:p>
        </p:txBody>
      </p:sp>
      <p:sp>
        <p:nvSpPr>
          <p:cNvPr id="6" name="Slide Number Placeholder 5"/>
          <p:cNvSpPr>
            <a:spLocks noGrp="1"/>
          </p:cNvSpPr>
          <p:nvPr>
            <p:ph type="sldNum" sz="quarter" idx="4"/>
          </p:nvPr>
        </p:nvSpPr>
        <p:spPr>
          <a:xfrm>
            <a:off x="8989484" y="6356351"/>
            <a:ext cx="2842683" cy="365125"/>
          </a:xfrm>
          <a:prstGeom prst="rect">
            <a:avLst/>
          </a:prstGeom>
        </p:spPr>
        <p:txBody>
          <a:bodyPr vert="horz" wrap="square" lIns="83976" tIns="41989" rIns="83976" bIns="41989" numCol="1" anchor="ctr"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fld id="{ED50D5FC-56B6-4589-974D-D7FD357255A4}" type="slidenum">
              <a:rPr lang="en-US"/>
              <a:pPr fontAlgn="base">
                <a:spcBef>
                  <a:spcPct val="0"/>
                </a:spcBef>
                <a:spcAft>
                  <a:spcPct val="0"/>
                </a:spcAft>
              </a:pPr>
              <a:t>‹N°›</a:t>
            </a:fld>
            <a:endParaRPr lang="en-US" dirty="0"/>
          </a:p>
        </p:txBody>
      </p:sp>
    </p:spTree>
    <p:extLst>
      <p:ext uri="{BB962C8B-B14F-4D97-AF65-F5344CB8AC3E}">
        <p14:creationId xmlns:p14="http://schemas.microsoft.com/office/powerpoint/2010/main" val="2213403287"/>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2" r:id="rId7"/>
  </p:sldLayoutIdLst>
  <p:timing>
    <p:tnLst>
      <p:par>
        <p:cTn id="1" dur="indefinite" restart="never" nodeType="tmRoot"/>
      </p:par>
    </p:tnLst>
  </p:timing>
  <p:hf hdr="0"/>
  <p:txStyles>
    <p:titleStyle>
      <a:lvl1pPr algn="ctr" defTabSz="417513" rtl="0" eaLnBrk="0" fontAlgn="base" hangingPunct="0">
        <a:spcBef>
          <a:spcPct val="0"/>
        </a:spcBef>
        <a:spcAft>
          <a:spcPct val="0"/>
        </a:spcAft>
        <a:defRPr sz="4000" kern="1200">
          <a:solidFill>
            <a:schemeClr val="tx1"/>
          </a:solidFill>
          <a:latin typeface="+mj-lt"/>
          <a:ea typeface="ＭＳ Ｐゴシック" pitchFamily="-110" charset="-128"/>
          <a:cs typeface="ＭＳ Ｐゴシック" pitchFamily="-110" charset="-128"/>
        </a:defRPr>
      </a:lvl1pPr>
      <a:lvl2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2pPr>
      <a:lvl3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3pPr>
      <a:lvl4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4pPr>
      <a:lvl5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5pPr>
      <a:lvl6pPr marL="419877"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6pPr>
      <a:lvl7pPr marL="839755"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7pPr>
      <a:lvl8pPr marL="1259633"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8pPr>
      <a:lvl9pPr marL="1679508"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9pPr>
    </p:titleStyle>
    <p:bodyStyle>
      <a:lvl1pPr marL="312738" indent="-312738" algn="l" defTabSz="4175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itchFamily="-110" charset="-128"/>
          <a:cs typeface="ＭＳ Ｐゴシック" pitchFamily="-110" charset="-128"/>
        </a:defRPr>
      </a:lvl1pPr>
      <a:lvl2pPr marL="679450" indent="-260350" algn="l" defTabSz="4175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pitchFamily="-110" charset="-128"/>
          <a:cs typeface="ＭＳ Ｐゴシック"/>
        </a:defRPr>
      </a:lvl2pPr>
      <a:lvl3pPr marL="1047750" indent="-207963" algn="l" defTabSz="4175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pitchFamily="-110" charset="-128"/>
          <a:cs typeface="ＭＳ Ｐゴシック"/>
        </a:defRPr>
      </a:lvl3pPr>
      <a:lvl4pPr marL="1466850"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4pPr>
      <a:lvl5pPr marL="1887538"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5pPr>
      <a:lvl6pPr marL="2309325" indent="-209939" algn="l" defTabSz="419877" rtl="0" eaLnBrk="1" latinLnBrk="0" hangingPunct="1">
        <a:spcBef>
          <a:spcPct val="20000"/>
        </a:spcBef>
        <a:buFont typeface="Arial"/>
        <a:buChar char="•"/>
        <a:defRPr sz="1800" kern="1200">
          <a:solidFill>
            <a:schemeClr val="tx1"/>
          </a:solidFill>
          <a:latin typeface="+mn-lt"/>
          <a:ea typeface="+mn-ea"/>
          <a:cs typeface="+mn-cs"/>
        </a:defRPr>
      </a:lvl6pPr>
      <a:lvl7pPr marL="2729201" indent="-209939" algn="l" defTabSz="419877" rtl="0" eaLnBrk="1" latinLnBrk="0" hangingPunct="1">
        <a:spcBef>
          <a:spcPct val="20000"/>
        </a:spcBef>
        <a:buFont typeface="Arial"/>
        <a:buChar char="•"/>
        <a:defRPr sz="1800" kern="1200">
          <a:solidFill>
            <a:schemeClr val="tx1"/>
          </a:solidFill>
          <a:latin typeface="+mn-lt"/>
          <a:ea typeface="+mn-ea"/>
          <a:cs typeface="+mn-cs"/>
        </a:defRPr>
      </a:lvl7pPr>
      <a:lvl8pPr marL="3149082" indent="-209939" algn="l" defTabSz="419877" rtl="0" eaLnBrk="1" latinLnBrk="0" hangingPunct="1">
        <a:spcBef>
          <a:spcPct val="20000"/>
        </a:spcBef>
        <a:buFont typeface="Arial"/>
        <a:buChar char="•"/>
        <a:defRPr sz="1800" kern="1200">
          <a:solidFill>
            <a:schemeClr val="tx1"/>
          </a:solidFill>
          <a:latin typeface="+mn-lt"/>
          <a:ea typeface="+mn-ea"/>
          <a:cs typeface="+mn-cs"/>
        </a:defRPr>
      </a:lvl8pPr>
      <a:lvl9pPr marL="3568957" indent="-209939" algn="l" defTabSz="41987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9877" rtl="0" eaLnBrk="1" latinLnBrk="0" hangingPunct="1">
        <a:defRPr sz="1700" kern="1200">
          <a:solidFill>
            <a:schemeClr val="tx1"/>
          </a:solidFill>
          <a:latin typeface="+mn-lt"/>
          <a:ea typeface="+mn-ea"/>
          <a:cs typeface="+mn-cs"/>
        </a:defRPr>
      </a:lvl1pPr>
      <a:lvl2pPr marL="419877" algn="l" defTabSz="419877" rtl="0" eaLnBrk="1" latinLnBrk="0" hangingPunct="1">
        <a:defRPr sz="1700" kern="1200">
          <a:solidFill>
            <a:schemeClr val="tx1"/>
          </a:solidFill>
          <a:latin typeface="+mn-lt"/>
          <a:ea typeface="+mn-ea"/>
          <a:cs typeface="+mn-cs"/>
        </a:defRPr>
      </a:lvl2pPr>
      <a:lvl3pPr marL="839755" algn="l" defTabSz="419877" rtl="0" eaLnBrk="1" latinLnBrk="0" hangingPunct="1">
        <a:defRPr sz="1700" kern="1200">
          <a:solidFill>
            <a:schemeClr val="tx1"/>
          </a:solidFill>
          <a:latin typeface="+mn-lt"/>
          <a:ea typeface="+mn-ea"/>
          <a:cs typeface="+mn-cs"/>
        </a:defRPr>
      </a:lvl3pPr>
      <a:lvl4pPr marL="1259633" algn="l" defTabSz="419877" rtl="0" eaLnBrk="1" latinLnBrk="0" hangingPunct="1">
        <a:defRPr sz="1700" kern="1200">
          <a:solidFill>
            <a:schemeClr val="tx1"/>
          </a:solidFill>
          <a:latin typeface="+mn-lt"/>
          <a:ea typeface="+mn-ea"/>
          <a:cs typeface="+mn-cs"/>
        </a:defRPr>
      </a:lvl4pPr>
      <a:lvl5pPr marL="1679508" algn="l" defTabSz="419877" rtl="0" eaLnBrk="1" latinLnBrk="0" hangingPunct="1">
        <a:defRPr sz="1700" kern="1200">
          <a:solidFill>
            <a:schemeClr val="tx1"/>
          </a:solidFill>
          <a:latin typeface="+mn-lt"/>
          <a:ea typeface="+mn-ea"/>
          <a:cs typeface="+mn-cs"/>
        </a:defRPr>
      </a:lvl5pPr>
      <a:lvl6pPr marL="2099386" algn="l" defTabSz="419877" rtl="0" eaLnBrk="1" latinLnBrk="0" hangingPunct="1">
        <a:defRPr sz="1700" kern="1200">
          <a:solidFill>
            <a:schemeClr val="tx1"/>
          </a:solidFill>
          <a:latin typeface="+mn-lt"/>
          <a:ea typeface="+mn-ea"/>
          <a:cs typeface="+mn-cs"/>
        </a:defRPr>
      </a:lvl6pPr>
      <a:lvl7pPr marL="2519264" algn="l" defTabSz="419877" rtl="0" eaLnBrk="1" latinLnBrk="0" hangingPunct="1">
        <a:defRPr sz="1700" kern="1200">
          <a:solidFill>
            <a:schemeClr val="tx1"/>
          </a:solidFill>
          <a:latin typeface="+mn-lt"/>
          <a:ea typeface="+mn-ea"/>
          <a:cs typeface="+mn-cs"/>
        </a:defRPr>
      </a:lvl7pPr>
      <a:lvl8pPr marL="2939141" algn="l" defTabSz="419877" rtl="0" eaLnBrk="1" latinLnBrk="0" hangingPunct="1">
        <a:defRPr sz="1700" kern="1200">
          <a:solidFill>
            <a:schemeClr val="tx1"/>
          </a:solidFill>
          <a:latin typeface="+mn-lt"/>
          <a:ea typeface="+mn-ea"/>
          <a:cs typeface="+mn-cs"/>
        </a:defRPr>
      </a:lvl8pPr>
      <a:lvl9pPr marL="3359018" algn="l" defTabSz="419877" rtl="0" eaLnBrk="1" latinLnBrk="0" hangingPunct="1">
        <a:defRPr sz="1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3051" y="6356351"/>
            <a:ext cx="3862916" cy="365125"/>
          </a:xfrm>
          <a:prstGeom prst="rect">
            <a:avLst/>
          </a:prstGeom>
        </p:spPr>
        <p:txBody>
          <a:bodyPr vert="horz" wrap="square" lIns="83976" tIns="41989" rIns="83976" bIns="41989" numCol="1" anchor="ctr" anchorCtr="0" compatLnSpc="1">
            <a:prstTxWarp prst="textNoShape">
              <a:avLst/>
            </a:prstTxWarp>
          </a:bodyPr>
          <a:lstStyle>
            <a:lvl1pPr eaLnBrk="1" hangingPunct="1">
              <a:defRPr sz="900" i="1">
                <a:solidFill>
                  <a:srgbClr val="800000"/>
                </a:solidFill>
                <a:latin typeface="Georgia" pitchFamily="18" charset="0"/>
                <a:ea typeface="ＭＳ Ｐゴシック" pitchFamily="34" charset="-128"/>
              </a:defRPr>
            </a:lvl1pPr>
          </a:lstStyle>
          <a:p>
            <a:pPr fontAlgn="base">
              <a:spcBef>
                <a:spcPct val="0"/>
              </a:spcBef>
              <a:spcAft>
                <a:spcPct val="0"/>
              </a:spcAft>
              <a:defRPr/>
            </a:pPr>
            <a:r>
              <a:rPr lang="en-US" dirty="0"/>
              <a:t>Connection creates value</a:t>
            </a:r>
          </a:p>
        </p:txBody>
      </p:sp>
      <p:sp>
        <p:nvSpPr>
          <p:cNvPr id="6" name="Slide Number Placeholder 5"/>
          <p:cNvSpPr>
            <a:spLocks noGrp="1"/>
          </p:cNvSpPr>
          <p:nvPr>
            <p:ph type="sldNum" sz="quarter" idx="4"/>
          </p:nvPr>
        </p:nvSpPr>
        <p:spPr>
          <a:xfrm>
            <a:off x="8989484" y="6356351"/>
            <a:ext cx="2842683" cy="365125"/>
          </a:xfrm>
          <a:prstGeom prst="rect">
            <a:avLst/>
          </a:prstGeom>
        </p:spPr>
        <p:txBody>
          <a:bodyPr vert="horz" wrap="square" lIns="83976" tIns="41989" rIns="83976" bIns="41989" numCol="1" anchor="ctr"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fld id="{ED50D5FC-56B6-4589-974D-D7FD357255A4}" type="slidenum">
              <a:rPr lang="en-US"/>
              <a:pPr fontAlgn="base">
                <a:spcBef>
                  <a:spcPct val="0"/>
                </a:spcBef>
                <a:spcAft>
                  <a:spcPct val="0"/>
                </a:spcAft>
              </a:pPr>
              <a:t>‹N°›</a:t>
            </a:fld>
            <a:endParaRPr lang="en-US" dirty="0"/>
          </a:p>
        </p:txBody>
      </p:sp>
    </p:spTree>
    <p:extLst>
      <p:ext uri="{BB962C8B-B14F-4D97-AF65-F5344CB8AC3E}">
        <p14:creationId xmlns:p14="http://schemas.microsoft.com/office/powerpoint/2010/main" val="2703413322"/>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2" r:id="rId7"/>
    <p:sldLayoutId id="2147484093" r:id="rId8"/>
  </p:sldLayoutIdLst>
  <p:timing>
    <p:tnLst>
      <p:par>
        <p:cTn id="1" dur="indefinite" restart="never" nodeType="tmRoot"/>
      </p:par>
    </p:tnLst>
  </p:timing>
  <p:hf hdr="0"/>
  <p:txStyles>
    <p:titleStyle>
      <a:lvl1pPr algn="ctr" defTabSz="417513" rtl="0" eaLnBrk="0" fontAlgn="base" hangingPunct="0">
        <a:spcBef>
          <a:spcPct val="0"/>
        </a:spcBef>
        <a:spcAft>
          <a:spcPct val="0"/>
        </a:spcAft>
        <a:defRPr sz="4000" kern="1200">
          <a:solidFill>
            <a:schemeClr val="tx1"/>
          </a:solidFill>
          <a:latin typeface="+mj-lt"/>
          <a:ea typeface="ＭＳ Ｐゴシック" pitchFamily="-110" charset="-128"/>
          <a:cs typeface="ＭＳ Ｐゴシック" pitchFamily="-110" charset="-128"/>
        </a:defRPr>
      </a:lvl1pPr>
      <a:lvl2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2pPr>
      <a:lvl3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3pPr>
      <a:lvl4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4pPr>
      <a:lvl5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5pPr>
      <a:lvl6pPr marL="419877"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6pPr>
      <a:lvl7pPr marL="839755"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7pPr>
      <a:lvl8pPr marL="1259633"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8pPr>
      <a:lvl9pPr marL="1679508"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9pPr>
    </p:titleStyle>
    <p:bodyStyle>
      <a:lvl1pPr marL="312738" indent="-312738" algn="l" defTabSz="4175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itchFamily="-110" charset="-128"/>
          <a:cs typeface="ＭＳ Ｐゴシック" pitchFamily="-110" charset="-128"/>
        </a:defRPr>
      </a:lvl1pPr>
      <a:lvl2pPr marL="679450" indent="-260350" algn="l" defTabSz="4175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pitchFamily="-110" charset="-128"/>
          <a:cs typeface="ＭＳ Ｐゴシック"/>
        </a:defRPr>
      </a:lvl2pPr>
      <a:lvl3pPr marL="1047750" indent="-207963" algn="l" defTabSz="4175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pitchFamily="-110" charset="-128"/>
          <a:cs typeface="ＭＳ Ｐゴシック"/>
        </a:defRPr>
      </a:lvl3pPr>
      <a:lvl4pPr marL="1466850"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4pPr>
      <a:lvl5pPr marL="1887538"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5pPr>
      <a:lvl6pPr marL="2309325" indent="-209939" algn="l" defTabSz="419877" rtl="0" eaLnBrk="1" latinLnBrk="0" hangingPunct="1">
        <a:spcBef>
          <a:spcPct val="20000"/>
        </a:spcBef>
        <a:buFont typeface="Arial"/>
        <a:buChar char="•"/>
        <a:defRPr sz="1800" kern="1200">
          <a:solidFill>
            <a:schemeClr val="tx1"/>
          </a:solidFill>
          <a:latin typeface="+mn-lt"/>
          <a:ea typeface="+mn-ea"/>
          <a:cs typeface="+mn-cs"/>
        </a:defRPr>
      </a:lvl6pPr>
      <a:lvl7pPr marL="2729201" indent="-209939" algn="l" defTabSz="419877" rtl="0" eaLnBrk="1" latinLnBrk="0" hangingPunct="1">
        <a:spcBef>
          <a:spcPct val="20000"/>
        </a:spcBef>
        <a:buFont typeface="Arial"/>
        <a:buChar char="•"/>
        <a:defRPr sz="1800" kern="1200">
          <a:solidFill>
            <a:schemeClr val="tx1"/>
          </a:solidFill>
          <a:latin typeface="+mn-lt"/>
          <a:ea typeface="+mn-ea"/>
          <a:cs typeface="+mn-cs"/>
        </a:defRPr>
      </a:lvl7pPr>
      <a:lvl8pPr marL="3149082" indent="-209939" algn="l" defTabSz="419877" rtl="0" eaLnBrk="1" latinLnBrk="0" hangingPunct="1">
        <a:spcBef>
          <a:spcPct val="20000"/>
        </a:spcBef>
        <a:buFont typeface="Arial"/>
        <a:buChar char="•"/>
        <a:defRPr sz="1800" kern="1200">
          <a:solidFill>
            <a:schemeClr val="tx1"/>
          </a:solidFill>
          <a:latin typeface="+mn-lt"/>
          <a:ea typeface="+mn-ea"/>
          <a:cs typeface="+mn-cs"/>
        </a:defRPr>
      </a:lvl8pPr>
      <a:lvl9pPr marL="3568957" indent="-209939" algn="l" defTabSz="41987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9877" rtl="0" eaLnBrk="1" latinLnBrk="0" hangingPunct="1">
        <a:defRPr sz="1700" kern="1200">
          <a:solidFill>
            <a:schemeClr val="tx1"/>
          </a:solidFill>
          <a:latin typeface="+mn-lt"/>
          <a:ea typeface="+mn-ea"/>
          <a:cs typeface="+mn-cs"/>
        </a:defRPr>
      </a:lvl1pPr>
      <a:lvl2pPr marL="419877" algn="l" defTabSz="419877" rtl="0" eaLnBrk="1" latinLnBrk="0" hangingPunct="1">
        <a:defRPr sz="1700" kern="1200">
          <a:solidFill>
            <a:schemeClr val="tx1"/>
          </a:solidFill>
          <a:latin typeface="+mn-lt"/>
          <a:ea typeface="+mn-ea"/>
          <a:cs typeface="+mn-cs"/>
        </a:defRPr>
      </a:lvl2pPr>
      <a:lvl3pPr marL="839755" algn="l" defTabSz="419877" rtl="0" eaLnBrk="1" latinLnBrk="0" hangingPunct="1">
        <a:defRPr sz="1700" kern="1200">
          <a:solidFill>
            <a:schemeClr val="tx1"/>
          </a:solidFill>
          <a:latin typeface="+mn-lt"/>
          <a:ea typeface="+mn-ea"/>
          <a:cs typeface="+mn-cs"/>
        </a:defRPr>
      </a:lvl3pPr>
      <a:lvl4pPr marL="1259633" algn="l" defTabSz="419877" rtl="0" eaLnBrk="1" latinLnBrk="0" hangingPunct="1">
        <a:defRPr sz="1700" kern="1200">
          <a:solidFill>
            <a:schemeClr val="tx1"/>
          </a:solidFill>
          <a:latin typeface="+mn-lt"/>
          <a:ea typeface="+mn-ea"/>
          <a:cs typeface="+mn-cs"/>
        </a:defRPr>
      </a:lvl4pPr>
      <a:lvl5pPr marL="1679508" algn="l" defTabSz="419877" rtl="0" eaLnBrk="1" latinLnBrk="0" hangingPunct="1">
        <a:defRPr sz="1700" kern="1200">
          <a:solidFill>
            <a:schemeClr val="tx1"/>
          </a:solidFill>
          <a:latin typeface="+mn-lt"/>
          <a:ea typeface="+mn-ea"/>
          <a:cs typeface="+mn-cs"/>
        </a:defRPr>
      </a:lvl5pPr>
      <a:lvl6pPr marL="2099386" algn="l" defTabSz="419877" rtl="0" eaLnBrk="1" latinLnBrk="0" hangingPunct="1">
        <a:defRPr sz="1700" kern="1200">
          <a:solidFill>
            <a:schemeClr val="tx1"/>
          </a:solidFill>
          <a:latin typeface="+mn-lt"/>
          <a:ea typeface="+mn-ea"/>
          <a:cs typeface="+mn-cs"/>
        </a:defRPr>
      </a:lvl6pPr>
      <a:lvl7pPr marL="2519264" algn="l" defTabSz="419877" rtl="0" eaLnBrk="1" latinLnBrk="0" hangingPunct="1">
        <a:defRPr sz="1700" kern="1200">
          <a:solidFill>
            <a:schemeClr val="tx1"/>
          </a:solidFill>
          <a:latin typeface="+mn-lt"/>
          <a:ea typeface="+mn-ea"/>
          <a:cs typeface="+mn-cs"/>
        </a:defRPr>
      </a:lvl7pPr>
      <a:lvl8pPr marL="2939141" algn="l" defTabSz="419877" rtl="0" eaLnBrk="1" latinLnBrk="0" hangingPunct="1">
        <a:defRPr sz="1700" kern="1200">
          <a:solidFill>
            <a:schemeClr val="tx1"/>
          </a:solidFill>
          <a:latin typeface="+mn-lt"/>
          <a:ea typeface="+mn-ea"/>
          <a:cs typeface="+mn-cs"/>
        </a:defRPr>
      </a:lvl8pPr>
      <a:lvl9pPr marL="3359018" algn="l" defTabSz="419877"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3051" y="6356351"/>
            <a:ext cx="3862916" cy="365125"/>
          </a:xfrm>
          <a:prstGeom prst="rect">
            <a:avLst/>
          </a:prstGeom>
        </p:spPr>
        <p:txBody>
          <a:bodyPr vert="horz" wrap="square" lIns="83976" tIns="41989" rIns="83976" bIns="41989" numCol="1" anchor="ctr" anchorCtr="0" compatLnSpc="1">
            <a:prstTxWarp prst="textNoShape">
              <a:avLst/>
            </a:prstTxWarp>
          </a:bodyPr>
          <a:lstStyle>
            <a:lvl1pPr eaLnBrk="1" hangingPunct="1">
              <a:defRPr sz="900" i="1">
                <a:solidFill>
                  <a:srgbClr val="800000"/>
                </a:solidFill>
                <a:latin typeface="Georgia" pitchFamily="18" charset="0"/>
                <a:ea typeface="ＭＳ Ｐゴシック" pitchFamily="34" charset="-128"/>
              </a:defRPr>
            </a:lvl1pPr>
          </a:lstStyle>
          <a:p>
            <a:pPr fontAlgn="base">
              <a:spcBef>
                <a:spcPct val="0"/>
              </a:spcBef>
              <a:spcAft>
                <a:spcPct val="0"/>
              </a:spcAft>
              <a:defRPr/>
            </a:pPr>
            <a:r>
              <a:rPr lang="en-US" dirty="0"/>
              <a:t>Connection creates value</a:t>
            </a:r>
          </a:p>
        </p:txBody>
      </p:sp>
      <p:sp>
        <p:nvSpPr>
          <p:cNvPr id="6" name="Slide Number Placeholder 5"/>
          <p:cNvSpPr>
            <a:spLocks noGrp="1"/>
          </p:cNvSpPr>
          <p:nvPr>
            <p:ph type="sldNum" sz="quarter" idx="4"/>
          </p:nvPr>
        </p:nvSpPr>
        <p:spPr>
          <a:xfrm>
            <a:off x="8989484" y="6356351"/>
            <a:ext cx="2842683" cy="365125"/>
          </a:xfrm>
          <a:prstGeom prst="rect">
            <a:avLst/>
          </a:prstGeom>
        </p:spPr>
        <p:txBody>
          <a:bodyPr vert="horz" wrap="square" lIns="83976" tIns="41989" rIns="83976" bIns="41989" numCol="1" anchor="ctr"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fld id="{ED50D5FC-56B6-4589-974D-D7FD357255A4}" type="slidenum">
              <a:rPr lang="en-US"/>
              <a:pPr fontAlgn="base">
                <a:spcBef>
                  <a:spcPct val="0"/>
                </a:spcBef>
                <a:spcAft>
                  <a:spcPct val="0"/>
                </a:spcAft>
              </a:pPr>
              <a:t>‹N°›</a:t>
            </a:fld>
            <a:endParaRPr lang="en-US" dirty="0"/>
          </a:p>
        </p:txBody>
      </p:sp>
    </p:spTree>
    <p:extLst>
      <p:ext uri="{BB962C8B-B14F-4D97-AF65-F5344CB8AC3E}">
        <p14:creationId xmlns:p14="http://schemas.microsoft.com/office/powerpoint/2010/main" val="2871307915"/>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2" r:id="rId7"/>
    <p:sldLayoutId id="2147484103" r:id="rId8"/>
  </p:sldLayoutIdLst>
  <p:timing>
    <p:tnLst>
      <p:par>
        <p:cTn id="1" dur="indefinite" restart="never" nodeType="tmRoot"/>
      </p:par>
    </p:tnLst>
  </p:timing>
  <p:hf hdr="0"/>
  <p:txStyles>
    <p:titleStyle>
      <a:lvl1pPr algn="ctr" defTabSz="417513" rtl="0" eaLnBrk="0" fontAlgn="base" hangingPunct="0">
        <a:spcBef>
          <a:spcPct val="0"/>
        </a:spcBef>
        <a:spcAft>
          <a:spcPct val="0"/>
        </a:spcAft>
        <a:defRPr sz="4000" kern="1200">
          <a:solidFill>
            <a:schemeClr val="tx1"/>
          </a:solidFill>
          <a:latin typeface="+mj-lt"/>
          <a:ea typeface="ＭＳ Ｐゴシック" pitchFamily="-110" charset="-128"/>
          <a:cs typeface="ＭＳ Ｐゴシック" pitchFamily="-110" charset="-128"/>
        </a:defRPr>
      </a:lvl1pPr>
      <a:lvl2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2pPr>
      <a:lvl3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3pPr>
      <a:lvl4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4pPr>
      <a:lvl5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5pPr>
      <a:lvl6pPr marL="419877"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6pPr>
      <a:lvl7pPr marL="839755"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7pPr>
      <a:lvl8pPr marL="1259633"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8pPr>
      <a:lvl9pPr marL="1679508"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9pPr>
    </p:titleStyle>
    <p:bodyStyle>
      <a:lvl1pPr marL="312738" indent="-312738" algn="l" defTabSz="4175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itchFamily="-110" charset="-128"/>
          <a:cs typeface="ＭＳ Ｐゴシック" pitchFamily="-110" charset="-128"/>
        </a:defRPr>
      </a:lvl1pPr>
      <a:lvl2pPr marL="679450" indent="-260350" algn="l" defTabSz="4175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pitchFamily="-110" charset="-128"/>
          <a:cs typeface="ＭＳ Ｐゴシック"/>
        </a:defRPr>
      </a:lvl2pPr>
      <a:lvl3pPr marL="1047750" indent="-207963" algn="l" defTabSz="4175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pitchFamily="-110" charset="-128"/>
          <a:cs typeface="ＭＳ Ｐゴシック"/>
        </a:defRPr>
      </a:lvl3pPr>
      <a:lvl4pPr marL="1466850"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4pPr>
      <a:lvl5pPr marL="1887538"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5pPr>
      <a:lvl6pPr marL="2309325" indent="-209939" algn="l" defTabSz="419877" rtl="0" eaLnBrk="1" latinLnBrk="0" hangingPunct="1">
        <a:spcBef>
          <a:spcPct val="20000"/>
        </a:spcBef>
        <a:buFont typeface="Arial"/>
        <a:buChar char="•"/>
        <a:defRPr sz="1800" kern="1200">
          <a:solidFill>
            <a:schemeClr val="tx1"/>
          </a:solidFill>
          <a:latin typeface="+mn-lt"/>
          <a:ea typeface="+mn-ea"/>
          <a:cs typeface="+mn-cs"/>
        </a:defRPr>
      </a:lvl6pPr>
      <a:lvl7pPr marL="2729201" indent="-209939" algn="l" defTabSz="419877" rtl="0" eaLnBrk="1" latinLnBrk="0" hangingPunct="1">
        <a:spcBef>
          <a:spcPct val="20000"/>
        </a:spcBef>
        <a:buFont typeface="Arial"/>
        <a:buChar char="•"/>
        <a:defRPr sz="1800" kern="1200">
          <a:solidFill>
            <a:schemeClr val="tx1"/>
          </a:solidFill>
          <a:latin typeface="+mn-lt"/>
          <a:ea typeface="+mn-ea"/>
          <a:cs typeface="+mn-cs"/>
        </a:defRPr>
      </a:lvl7pPr>
      <a:lvl8pPr marL="3149082" indent="-209939" algn="l" defTabSz="419877" rtl="0" eaLnBrk="1" latinLnBrk="0" hangingPunct="1">
        <a:spcBef>
          <a:spcPct val="20000"/>
        </a:spcBef>
        <a:buFont typeface="Arial"/>
        <a:buChar char="•"/>
        <a:defRPr sz="1800" kern="1200">
          <a:solidFill>
            <a:schemeClr val="tx1"/>
          </a:solidFill>
          <a:latin typeface="+mn-lt"/>
          <a:ea typeface="+mn-ea"/>
          <a:cs typeface="+mn-cs"/>
        </a:defRPr>
      </a:lvl8pPr>
      <a:lvl9pPr marL="3568957" indent="-209939" algn="l" defTabSz="41987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9877" rtl="0" eaLnBrk="1" latinLnBrk="0" hangingPunct="1">
        <a:defRPr sz="1700" kern="1200">
          <a:solidFill>
            <a:schemeClr val="tx1"/>
          </a:solidFill>
          <a:latin typeface="+mn-lt"/>
          <a:ea typeface="+mn-ea"/>
          <a:cs typeface="+mn-cs"/>
        </a:defRPr>
      </a:lvl1pPr>
      <a:lvl2pPr marL="419877" algn="l" defTabSz="419877" rtl="0" eaLnBrk="1" latinLnBrk="0" hangingPunct="1">
        <a:defRPr sz="1700" kern="1200">
          <a:solidFill>
            <a:schemeClr val="tx1"/>
          </a:solidFill>
          <a:latin typeface="+mn-lt"/>
          <a:ea typeface="+mn-ea"/>
          <a:cs typeface="+mn-cs"/>
        </a:defRPr>
      </a:lvl2pPr>
      <a:lvl3pPr marL="839755" algn="l" defTabSz="419877" rtl="0" eaLnBrk="1" latinLnBrk="0" hangingPunct="1">
        <a:defRPr sz="1700" kern="1200">
          <a:solidFill>
            <a:schemeClr val="tx1"/>
          </a:solidFill>
          <a:latin typeface="+mn-lt"/>
          <a:ea typeface="+mn-ea"/>
          <a:cs typeface="+mn-cs"/>
        </a:defRPr>
      </a:lvl3pPr>
      <a:lvl4pPr marL="1259633" algn="l" defTabSz="419877" rtl="0" eaLnBrk="1" latinLnBrk="0" hangingPunct="1">
        <a:defRPr sz="1700" kern="1200">
          <a:solidFill>
            <a:schemeClr val="tx1"/>
          </a:solidFill>
          <a:latin typeface="+mn-lt"/>
          <a:ea typeface="+mn-ea"/>
          <a:cs typeface="+mn-cs"/>
        </a:defRPr>
      </a:lvl4pPr>
      <a:lvl5pPr marL="1679508" algn="l" defTabSz="419877" rtl="0" eaLnBrk="1" latinLnBrk="0" hangingPunct="1">
        <a:defRPr sz="1700" kern="1200">
          <a:solidFill>
            <a:schemeClr val="tx1"/>
          </a:solidFill>
          <a:latin typeface="+mn-lt"/>
          <a:ea typeface="+mn-ea"/>
          <a:cs typeface="+mn-cs"/>
        </a:defRPr>
      </a:lvl5pPr>
      <a:lvl6pPr marL="2099386" algn="l" defTabSz="419877" rtl="0" eaLnBrk="1" latinLnBrk="0" hangingPunct="1">
        <a:defRPr sz="1700" kern="1200">
          <a:solidFill>
            <a:schemeClr val="tx1"/>
          </a:solidFill>
          <a:latin typeface="+mn-lt"/>
          <a:ea typeface="+mn-ea"/>
          <a:cs typeface="+mn-cs"/>
        </a:defRPr>
      </a:lvl6pPr>
      <a:lvl7pPr marL="2519264" algn="l" defTabSz="419877" rtl="0" eaLnBrk="1" latinLnBrk="0" hangingPunct="1">
        <a:defRPr sz="1700" kern="1200">
          <a:solidFill>
            <a:schemeClr val="tx1"/>
          </a:solidFill>
          <a:latin typeface="+mn-lt"/>
          <a:ea typeface="+mn-ea"/>
          <a:cs typeface="+mn-cs"/>
        </a:defRPr>
      </a:lvl7pPr>
      <a:lvl8pPr marL="2939141" algn="l" defTabSz="419877" rtl="0" eaLnBrk="1" latinLnBrk="0" hangingPunct="1">
        <a:defRPr sz="1700" kern="1200">
          <a:solidFill>
            <a:schemeClr val="tx1"/>
          </a:solidFill>
          <a:latin typeface="+mn-lt"/>
          <a:ea typeface="+mn-ea"/>
          <a:cs typeface="+mn-cs"/>
        </a:defRPr>
      </a:lvl8pPr>
      <a:lvl9pPr marL="3359018" algn="l" defTabSz="419877" rtl="0" eaLnBrk="1" latinLnBrk="0" hangingPunct="1">
        <a:defRPr sz="17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3051" y="6356351"/>
            <a:ext cx="3862916" cy="365125"/>
          </a:xfrm>
          <a:prstGeom prst="rect">
            <a:avLst/>
          </a:prstGeom>
        </p:spPr>
        <p:txBody>
          <a:bodyPr vert="horz" wrap="square" lIns="83976" tIns="41989" rIns="83976" bIns="41989" numCol="1" anchor="ctr" anchorCtr="0" compatLnSpc="1">
            <a:prstTxWarp prst="textNoShape">
              <a:avLst/>
            </a:prstTxWarp>
          </a:bodyPr>
          <a:lstStyle>
            <a:lvl1pPr eaLnBrk="1" hangingPunct="1">
              <a:defRPr sz="900" i="1">
                <a:solidFill>
                  <a:srgbClr val="800000"/>
                </a:solidFill>
                <a:latin typeface="Georgia" pitchFamily="18" charset="0"/>
                <a:ea typeface="ＭＳ Ｐゴシック" pitchFamily="34" charset="-128"/>
              </a:defRPr>
            </a:lvl1pPr>
          </a:lstStyle>
          <a:p>
            <a:pPr fontAlgn="base">
              <a:spcBef>
                <a:spcPct val="0"/>
              </a:spcBef>
              <a:spcAft>
                <a:spcPct val="0"/>
              </a:spcAft>
              <a:defRPr/>
            </a:pPr>
            <a:r>
              <a:rPr lang="en-US" dirty="0"/>
              <a:t>Connection creates value</a:t>
            </a:r>
          </a:p>
        </p:txBody>
      </p:sp>
      <p:sp>
        <p:nvSpPr>
          <p:cNvPr id="6" name="Slide Number Placeholder 5"/>
          <p:cNvSpPr>
            <a:spLocks noGrp="1"/>
          </p:cNvSpPr>
          <p:nvPr>
            <p:ph type="sldNum" sz="quarter" idx="4"/>
          </p:nvPr>
        </p:nvSpPr>
        <p:spPr>
          <a:xfrm>
            <a:off x="8989484" y="6356351"/>
            <a:ext cx="2842683" cy="365125"/>
          </a:xfrm>
          <a:prstGeom prst="rect">
            <a:avLst/>
          </a:prstGeom>
        </p:spPr>
        <p:txBody>
          <a:bodyPr vert="horz" wrap="square" lIns="83976" tIns="41989" rIns="83976" bIns="41989" numCol="1" anchor="ctr"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fld id="{ED50D5FC-56B6-4589-974D-D7FD357255A4}" type="slidenum">
              <a:rPr lang="en-US"/>
              <a:pPr fontAlgn="base">
                <a:spcBef>
                  <a:spcPct val="0"/>
                </a:spcBef>
                <a:spcAft>
                  <a:spcPct val="0"/>
                </a:spcAft>
              </a:pPr>
              <a:t>‹N°›</a:t>
            </a:fld>
            <a:endParaRPr lang="en-US" dirty="0"/>
          </a:p>
        </p:txBody>
      </p:sp>
    </p:spTree>
    <p:extLst>
      <p:ext uri="{BB962C8B-B14F-4D97-AF65-F5344CB8AC3E}">
        <p14:creationId xmlns:p14="http://schemas.microsoft.com/office/powerpoint/2010/main" val="2580503151"/>
      </p:ext>
    </p:extLst>
  </p:cSld>
  <p:clrMap bg1="lt1" tx1="dk1" bg2="lt2" tx2="dk2" accent1="accent1" accent2="accent2" accent3="accent3" accent4="accent4" accent5="accent5" accent6="accent6" hlink="hlink" folHlink="folHlink"/>
  <p:sldLayoutIdLst>
    <p:sldLayoutId id="2147484105" r:id="rId1"/>
    <p:sldLayoutId id="2147484106" r:id="rId2"/>
    <p:sldLayoutId id="2147484107" r:id="rId3"/>
    <p:sldLayoutId id="2147484108" r:id="rId4"/>
    <p:sldLayoutId id="2147484109" r:id="rId5"/>
    <p:sldLayoutId id="2147484110" r:id="rId6"/>
    <p:sldLayoutId id="2147484111" r:id="rId7"/>
    <p:sldLayoutId id="2147484113" r:id="rId8"/>
  </p:sldLayoutIdLst>
  <p:timing>
    <p:tnLst>
      <p:par>
        <p:cTn id="1" dur="indefinite" restart="never" nodeType="tmRoot"/>
      </p:par>
    </p:tnLst>
  </p:timing>
  <p:hf hdr="0"/>
  <p:txStyles>
    <p:titleStyle>
      <a:lvl1pPr algn="ctr" defTabSz="417513" rtl="0" eaLnBrk="0" fontAlgn="base" hangingPunct="0">
        <a:spcBef>
          <a:spcPct val="0"/>
        </a:spcBef>
        <a:spcAft>
          <a:spcPct val="0"/>
        </a:spcAft>
        <a:defRPr sz="4000" kern="1200">
          <a:solidFill>
            <a:schemeClr val="tx1"/>
          </a:solidFill>
          <a:latin typeface="+mj-lt"/>
          <a:ea typeface="ＭＳ Ｐゴシック" pitchFamily="-110" charset="-128"/>
          <a:cs typeface="ＭＳ Ｐゴシック" pitchFamily="-110" charset="-128"/>
        </a:defRPr>
      </a:lvl1pPr>
      <a:lvl2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2pPr>
      <a:lvl3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3pPr>
      <a:lvl4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4pPr>
      <a:lvl5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5pPr>
      <a:lvl6pPr marL="419877"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6pPr>
      <a:lvl7pPr marL="839755"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7pPr>
      <a:lvl8pPr marL="1259633"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8pPr>
      <a:lvl9pPr marL="1679508"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9pPr>
    </p:titleStyle>
    <p:bodyStyle>
      <a:lvl1pPr marL="312738" indent="-312738" algn="l" defTabSz="4175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itchFamily="-110" charset="-128"/>
          <a:cs typeface="ＭＳ Ｐゴシック" pitchFamily="-110" charset="-128"/>
        </a:defRPr>
      </a:lvl1pPr>
      <a:lvl2pPr marL="679450" indent="-260350" algn="l" defTabSz="4175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pitchFamily="-110" charset="-128"/>
          <a:cs typeface="ＭＳ Ｐゴシック"/>
        </a:defRPr>
      </a:lvl2pPr>
      <a:lvl3pPr marL="1047750" indent="-207963" algn="l" defTabSz="4175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pitchFamily="-110" charset="-128"/>
          <a:cs typeface="ＭＳ Ｐゴシック"/>
        </a:defRPr>
      </a:lvl3pPr>
      <a:lvl4pPr marL="1466850"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4pPr>
      <a:lvl5pPr marL="1887538"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5pPr>
      <a:lvl6pPr marL="2309325" indent="-209939" algn="l" defTabSz="419877" rtl="0" eaLnBrk="1" latinLnBrk="0" hangingPunct="1">
        <a:spcBef>
          <a:spcPct val="20000"/>
        </a:spcBef>
        <a:buFont typeface="Arial"/>
        <a:buChar char="•"/>
        <a:defRPr sz="1800" kern="1200">
          <a:solidFill>
            <a:schemeClr val="tx1"/>
          </a:solidFill>
          <a:latin typeface="+mn-lt"/>
          <a:ea typeface="+mn-ea"/>
          <a:cs typeface="+mn-cs"/>
        </a:defRPr>
      </a:lvl6pPr>
      <a:lvl7pPr marL="2729201" indent="-209939" algn="l" defTabSz="419877" rtl="0" eaLnBrk="1" latinLnBrk="0" hangingPunct="1">
        <a:spcBef>
          <a:spcPct val="20000"/>
        </a:spcBef>
        <a:buFont typeface="Arial"/>
        <a:buChar char="•"/>
        <a:defRPr sz="1800" kern="1200">
          <a:solidFill>
            <a:schemeClr val="tx1"/>
          </a:solidFill>
          <a:latin typeface="+mn-lt"/>
          <a:ea typeface="+mn-ea"/>
          <a:cs typeface="+mn-cs"/>
        </a:defRPr>
      </a:lvl7pPr>
      <a:lvl8pPr marL="3149082" indent="-209939" algn="l" defTabSz="419877" rtl="0" eaLnBrk="1" latinLnBrk="0" hangingPunct="1">
        <a:spcBef>
          <a:spcPct val="20000"/>
        </a:spcBef>
        <a:buFont typeface="Arial"/>
        <a:buChar char="•"/>
        <a:defRPr sz="1800" kern="1200">
          <a:solidFill>
            <a:schemeClr val="tx1"/>
          </a:solidFill>
          <a:latin typeface="+mn-lt"/>
          <a:ea typeface="+mn-ea"/>
          <a:cs typeface="+mn-cs"/>
        </a:defRPr>
      </a:lvl8pPr>
      <a:lvl9pPr marL="3568957" indent="-209939" algn="l" defTabSz="41987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9877" rtl="0" eaLnBrk="1" latinLnBrk="0" hangingPunct="1">
        <a:defRPr sz="1700" kern="1200">
          <a:solidFill>
            <a:schemeClr val="tx1"/>
          </a:solidFill>
          <a:latin typeface="+mn-lt"/>
          <a:ea typeface="+mn-ea"/>
          <a:cs typeface="+mn-cs"/>
        </a:defRPr>
      </a:lvl1pPr>
      <a:lvl2pPr marL="419877" algn="l" defTabSz="419877" rtl="0" eaLnBrk="1" latinLnBrk="0" hangingPunct="1">
        <a:defRPr sz="1700" kern="1200">
          <a:solidFill>
            <a:schemeClr val="tx1"/>
          </a:solidFill>
          <a:latin typeface="+mn-lt"/>
          <a:ea typeface="+mn-ea"/>
          <a:cs typeface="+mn-cs"/>
        </a:defRPr>
      </a:lvl2pPr>
      <a:lvl3pPr marL="839755" algn="l" defTabSz="419877" rtl="0" eaLnBrk="1" latinLnBrk="0" hangingPunct="1">
        <a:defRPr sz="1700" kern="1200">
          <a:solidFill>
            <a:schemeClr val="tx1"/>
          </a:solidFill>
          <a:latin typeface="+mn-lt"/>
          <a:ea typeface="+mn-ea"/>
          <a:cs typeface="+mn-cs"/>
        </a:defRPr>
      </a:lvl3pPr>
      <a:lvl4pPr marL="1259633" algn="l" defTabSz="419877" rtl="0" eaLnBrk="1" latinLnBrk="0" hangingPunct="1">
        <a:defRPr sz="1700" kern="1200">
          <a:solidFill>
            <a:schemeClr val="tx1"/>
          </a:solidFill>
          <a:latin typeface="+mn-lt"/>
          <a:ea typeface="+mn-ea"/>
          <a:cs typeface="+mn-cs"/>
        </a:defRPr>
      </a:lvl4pPr>
      <a:lvl5pPr marL="1679508" algn="l" defTabSz="419877" rtl="0" eaLnBrk="1" latinLnBrk="0" hangingPunct="1">
        <a:defRPr sz="1700" kern="1200">
          <a:solidFill>
            <a:schemeClr val="tx1"/>
          </a:solidFill>
          <a:latin typeface="+mn-lt"/>
          <a:ea typeface="+mn-ea"/>
          <a:cs typeface="+mn-cs"/>
        </a:defRPr>
      </a:lvl5pPr>
      <a:lvl6pPr marL="2099386" algn="l" defTabSz="419877" rtl="0" eaLnBrk="1" latinLnBrk="0" hangingPunct="1">
        <a:defRPr sz="1700" kern="1200">
          <a:solidFill>
            <a:schemeClr val="tx1"/>
          </a:solidFill>
          <a:latin typeface="+mn-lt"/>
          <a:ea typeface="+mn-ea"/>
          <a:cs typeface="+mn-cs"/>
        </a:defRPr>
      </a:lvl6pPr>
      <a:lvl7pPr marL="2519264" algn="l" defTabSz="419877" rtl="0" eaLnBrk="1" latinLnBrk="0" hangingPunct="1">
        <a:defRPr sz="1700" kern="1200">
          <a:solidFill>
            <a:schemeClr val="tx1"/>
          </a:solidFill>
          <a:latin typeface="+mn-lt"/>
          <a:ea typeface="+mn-ea"/>
          <a:cs typeface="+mn-cs"/>
        </a:defRPr>
      </a:lvl7pPr>
      <a:lvl8pPr marL="2939141" algn="l" defTabSz="419877" rtl="0" eaLnBrk="1" latinLnBrk="0" hangingPunct="1">
        <a:defRPr sz="1700" kern="1200">
          <a:solidFill>
            <a:schemeClr val="tx1"/>
          </a:solidFill>
          <a:latin typeface="+mn-lt"/>
          <a:ea typeface="+mn-ea"/>
          <a:cs typeface="+mn-cs"/>
        </a:defRPr>
      </a:lvl8pPr>
      <a:lvl9pPr marL="3359018" algn="l" defTabSz="419877" rtl="0" eaLnBrk="1" latinLnBrk="0" hangingPunct="1">
        <a:defRPr sz="17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3051" y="6356351"/>
            <a:ext cx="3862916" cy="365125"/>
          </a:xfrm>
          <a:prstGeom prst="rect">
            <a:avLst/>
          </a:prstGeom>
        </p:spPr>
        <p:txBody>
          <a:bodyPr vert="horz" wrap="square" lIns="83976" tIns="41989" rIns="83976" bIns="41989" numCol="1" anchor="ctr" anchorCtr="0" compatLnSpc="1">
            <a:prstTxWarp prst="textNoShape">
              <a:avLst/>
            </a:prstTxWarp>
          </a:bodyPr>
          <a:lstStyle>
            <a:lvl1pPr eaLnBrk="1" hangingPunct="1">
              <a:defRPr sz="900" i="1">
                <a:solidFill>
                  <a:srgbClr val="800000"/>
                </a:solidFill>
                <a:latin typeface="Georgia" pitchFamily="18" charset="0"/>
                <a:ea typeface="ＭＳ Ｐゴシック" pitchFamily="34" charset="-128"/>
              </a:defRPr>
            </a:lvl1pPr>
          </a:lstStyle>
          <a:p>
            <a:pPr fontAlgn="base">
              <a:spcBef>
                <a:spcPct val="0"/>
              </a:spcBef>
              <a:spcAft>
                <a:spcPct val="0"/>
              </a:spcAft>
              <a:defRPr/>
            </a:pPr>
            <a:r>
              <a:rPr lang="en-US" dirty="0"/>
              <a:t>Connection creates value</a:t>
            </a:r>
          </a:p>
        </p:txBody>
      </p:sp>
      <p:sp>
        <p:nvSpPr>
          <p:cNvPr id="6" name="Slide Number Placeholder 5"/>
          <p:cNvSpPr>
            <a:spLocks noGrp="1"/>
          </p:cNvSpPr>
          <p:nvPr>
            <p:ph type="sldNum" sz="quarter" idx="4"/>
          </p:nvPr>
        </p:nvSpPr>
        <p:spPr>
          <a:xfrm>
            <a:off x="8989484" y="6356351"/>
            <a:ext cx="2842683" cy="365125"/>
          </a:xfrm>
          <a:prstGeom prst="rect">
            <a:avLst/>
          </a:prstGeom>
        </p:spPr>
        <p:txBody>
          <a:bodyPr vert="horz" wrap="square" lIns="83976" tIns="41989" rIns="83976" bIns="41989" numCol="1" anchor="ctr"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fld id="{ED50D5FC-56B6-4589-974D-D7FD357255A4}" type="slidenum">
              <a:rPr lang="en-US"/>
              <a:pPr fontAlgn="base">
                <a:spcBef>
                  <a:spcPct val="0"/>
                </a:spcBef>
                <a:spcAft>
                  <a:spcPct val="0"/>
                </a:spcAft>
              </a:pPr>
              <a:t>‹N°›</a:t>
            </a:fld>
            <a:endParaRPr lang="en-US" dirty="0"/>
          </a:p>
        </p:txBody>
      </p:sp>
    </p:spTree>
    <p:extLst>
      <p:ext uri="{BB962C8B-B14F-4D97-AF65-F5344CB8AC3E}">
        <p14:creationId xmlns:p14="http://schemas.microsoft.com/office/powerpoint/2010/main" val="2233946012"/>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3" r:id="rId8"/>
  </p:sldLayoutIdLst>
  <p:timing>
    <p:tnLst>
      <p:par>
        <p:cTn id="1" dur="indefinite" restart="never" nodeType="tmRoot"/>
      </p:par>
    </p:tnLst>
  </p:timing>
  <p:hf hdr="0"/>
  <p:txStyles>
    <p:titleStyle>
      <a:lvl1pPr algn="ctr" defTabSz="417513" rtl="0" eaLnBrk="0" fontAlgn="base" hangingPunct="0">
        <a:spcBef>
          <a:spcPct val="0"/>
        </a:spcBef>
        <a:spcAft>
          <a:spcPct val="0"/>
        </a:spcAft>
        <a:defRPr sz="4000" kern="1200">
          <a:solidFill>
            <a:schemeClr val="tx1"/>
          </a:solidFill>
          <a:latin typeface="+mj-lt"/>
          <a:ea typeface="ＭＳ Ｐゴシック" pitchFamily="-110" charset="-128"/>
          <a:cs typeface="ＭＳ Ｐゴシック" pitchFamily="-110" charset="-128"/>
        </a:defRPr>
      </a:lvl1pPr>
      <a:lvl2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2pPr>
      <a:lvl3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3pPr>
      <a:lvl4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4pPr>
      <a:lvl5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5pPr>
      <a:lvl6pPr marL="419877"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6pPr>
      <a:lvl7pPr marL="839755"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7pPr>
      <a:lvl8pPr marL="1259633"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8pPr>
      <a:lvl9pPr marL="1679508"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9pPr>
    </p:titleStyle>
    <p:bodyStyle>
      <a:lvl1pPr marL="312738" indent="-312738" algn="l" defTabSz="4175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itchFamily="-110" charset="-128"/>
          <a:cs typeface="ＭＳ Ｐゴシック" pitchFamily="-110" charset="-128"/>
        </a:defRPr>
      </a:lvl1pPr>
      <a:lvl2pPr marL="679450" indent="-260350" algn="l" defTabSz="4175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pitchFamily="-110" charset="-128"/>
          <a:cs typeface="ＭＳ Ｐゴシック"/>
        </a:defRPr>
      </a:lvl2pPr>
      <a:lvl3pPr marL="1047750" indent="-207963" algn="l" defTabSz="4175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pitchFamily="-110" charset="-128"/>
          <a:cs typeface="ＭＳ Ｐゴシック"/>
        </a:defRPr>
      </a:lvl3pPr>
      <a:lvl4pPr marL="1466850"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4pPr>
      <a:lvl5pPr marL="1887538"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5pPr>
      <a:lvl6pPr marL="2309325" indent="-209939" algn="l" defTabSz="419877" rtl="0" eaLnBrk="1" latinLnBrk="0" hangingPunct="1">
        <a:spcBef>
          <a:spcPct val="20000"/>
        </a:spcBef>
        <a:buFont typeface="Arial"/>
        <a:buChar char="•"/>
        <a:defRPr sz="1800" kern="1200">
          <a:solidFill>
            <a:schemeClr val="tx1"/>
          </a:solidFill>
          <a:latin typeface="+mn-lt"/>
          <a:ea typeface="+mn-ea"/>
          <a:cs typeface="+mn-cs"/>
        </a:defRPr>
      </a:lvl6pPr>
      <a:lvl7pPr marL="2729201" indent="-209939" algn="l" defTabSz="419877" rtl="0" eaLnBrk="1" latinLnBrk="0" hangingPunct="1">
        <a:spcBef>
          <a:spcPct val="20000"/>
        </a:spcBef>
        <a:buFont typeface="Arial"/>
        <a:buChar char="•"/>
        <a:defRPr sz="1800" kern="1200">
          <a:solidFill>
            <a:schemeClr val="tx1"/>
          </a:solidFill>
          <a:latin typeface="+mn-lt"/>
          <a:ea typeface="+mn-ea"/>
          <a:cs typeface="+mn-cs"/>
        </a:defRPr>
      </a:lvl7pPr>
      <a:lvl8pPr marL="3149082" indent="-209939" algn="l" defTabSz="419877" rtl="0" eaLnBrk="1" latinLnBrk="0" hangingPunct="1">
        <a:spcBef>
          <a:spcPct val="20000"/>
        </a:spcBef>
        <a:buFont typeface="Arial"/>
        <a:buChar char="•"/>
        <a:defRPr sz="1800" kern="1200">
          <a:solidFill>
            <a:schemeClr val="tx1"/>
          </a:solidFill>
          <a:latin typeface="+mn-lt"/>
          <a:ea typeface="+mn-ea"/>
          <a:cs typeface="+mn-cs"/>
        </a:defRPr>
      </a:lvl8pPr>
      <a:lvl9pPr marL="3568957" indent="-209939" algn="l" defTabSz="41987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9877" rtl="0" eaLnBrk="1" latinLnBrk="0" hangingPunct="1">
        <a:defRPr sz="1700" kern="1200">
          <a:solidFill>
            <a:schemeClr val="tx1"/>
          </a:solidFill>
          <a:latin typeface="+mn-lt"/>
          <a:ea typeface="+mn-ea"/>
          <a:cs typeface="+mn-cs"/>
        </a:defRPr>
      </a:lvl1pPr>
      <a:lvl2pPr marL="419877" algn="l" defTabSz="419877" rtl="0" eaLnBrk="1" latinLnBrk="0" hangingPunct="1">
        <a:defRPr sz="1700" kern="1200">
          <a:solidFill>
            <a:schemeClr val="tx1"/>
          </a:solidFill>
          <a:latin typeface="+mn-lt"/>
          <a:ea typeface="+mn-ea"/>
          <a:cs typeface="+mn-cs"/>
        </a:defRPr>
      </a:lvl2pPr>
      <a:lvl3pPr marL="839755" algn="l" defTabSz="419877" rtl="0" eaLnBrk="1" latinLnBrk="0" hangingPunct="1">
        <a:defRPr sz="1700" kern="1200">
          <a:solidFill>
            <a:schemeClr val="tx1"/>
          </a:solidFill>
          <a:latin typeface="+mn-lt"/>
          <a:ea typeface="+mn-ea"/>
          <a:cs typeface="+mn-cs"/>
        </a:defRPr>
      </a:lvl3pPr>
      <a:lvl4pPr marL="1259633" algn="l" defTabSz="419877" rtl="0" eaLnBrk="1" latinLnBrk="0" hangingPunct="1">
        <a:defRPr sz="1700" kern="1200">
          <a:solidFill>
            <a:schemeClr val="tx1"/>
          </a:solidFill>
          <a:latin typeface="+mn-lt"/>
          <a:ea typeface="+mn-ea"/>
          <a:cs typeface="+mn-cs"/>
        </a:defRPr>
      </a:lvl4pPr>
      <a:lvl5pPr marL="1679508" algn="l" defTabSz="419877" rtl="0" eaLnBrk="1" latinLnBrk="0" hangingPunct="1">
        <a:defRPr sz="1700" kern="1200">
          <a:solidFill>
            <a:schemeClr val="tx1"/>
          </a:solidFill>
          <a:latin typeface="+mn-lt"/>
          <a:ea typeface="+mn-ea"/>
          <a:cs typeface="+mn-cs"/>
        </a:defRPr>
      </a:lvl5pPr>
      <a:lvl6pPr marL="2099386" algn="l" defTabSz="419877" rtl="0" eaLnBrk="1" latinLnBrk="0" hangingPunct="1">
        <a:defRPr sz="1700" kern="1200">
          <a:solidFill>
            <a:schemeClr val="tx1"/>
          </a:solidFill>
          <a:latin typeface="+mn-lt"/>
          <a:ea typeface="+mn-ea"/>
          <a:cs typeface="+mn-cs"/>
        </a:defRPr>
      </a:lvl6pPr>
      <a:lvl7pPr marL="2519264" algn="l" defTabSz="419877" rtl="0" eaLnBrk="1" latinLnBrk="0" hangingPunct="1">
        <a:defRPr sz="1700" kern="1200">
          <a:solidFill>
            <a:schemeClr val="tx1"/>
          </a:solidFill>
          <a:latin typeface="+mn-lt"/>
          <a:ea typeface="+mn-ea"/>
          <a:cs typeface="+mn-cs"/>
        </a:defRPr>
      </a:lvl7pPr>
      <a:lvl8pPr marL="2939141" algn="l" defTabSz="419877" rtl="0" eaLnBrk="1" latinLnBrk="0" hangingPunct="1">
        <a:defRPr sz="1700" kern="1200">
          <a:solidFill>
            <a:schemeClr val="tx1"/>
          </a:solidFill>
          <a:latin typeface="+mn-lt"/>
          <a:ea typeface="+mn-ea"/>
          <a:cs typeface="+mn-cs"/>
        </a:defRPr>
      </a:lvl8pPr>
      <a:lvl9pPr marL="3359018" algn="l" defTabSz="419877" rtl="0" eaLnBrk="1" latinLnBrk="0" hangingPunct="1">
        <a:defRPr sz="17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3051" y="6356351"/>
            <a:ext cx="3862916" cy="365125"/>
          </a:xfrm>
          <a:prstGeom prst="rect">
            <a:avLst/>
          </a:prstGeom>
        </p:spPr>
        <p:txBody>
          <a:bodyPr vert="horz" wrap="square" lIns="83976" tIns="41989" rIns="83976" bIns="41989" numCol="1" anchor="ctr" anchorCtr="0" compatLnSpc="1">
            <a:prstTxWarp prst="textNoShape">
              <a:avLst/>
            </a:prstTxWarp>
          </a:bodyPr>
          <a:lstStyle>
            <a:lvl1pPr eaLnBrk="1" hangingPunct="1">
              <a:defRPr sz="900" i="1">
                <a:solidFill>
                  <a:srgbClr val="800000"/>
                </a:solidFill>
                <a:latin typeface="Georgia" pitchFamily="18" charset="0"/>
                <a:ea typeface="ＭＳ Ｐゴシック" pitchFamily="34" charset="-128"/>
              </a:defRPr>
            </a:lvl1pPr>
          </a:lstStyle>
          <a:p>
            <a:pPr fontAlgn="base">
              <a:spcBef>
                <a:spcPct val="0"/>
              </a:spcBef>
              <a:spcAft>
                <a:spcPct val="0"/>
              </a:spcAft>
              <a:defRPr/>
            </a:pPr>
            <a:r>
              <a:rPr lang="en-US" dirty="0"/>
              <a:t>Connection creates value</a:t>
            </a:r>
          </a:p>
        </p:txBody>
      </p:sp>
      <p:sp>
        <p:nvSpPr>
          <p:cNvPr id="6" name="Slide Number Placeholder 5"/>
          <p:cNvSpPr>
            <a:spLocks noGrp="1"/>
          </p:cNvSpPr>
          <p:nvPr>
            <p:ph type="sldNum" sz="quarter" idx="4"/>
          </p:nvPr>
        </p:nvSpPr>
        <p:spPr>
          <a:xfrm>
            <a:off x="8989484" y="6356351"/>
            <a:ext cx="2842683" cy="365125"/>
          </a:xfrm>
          <a:prstGeom prst="rect">
            <a:avLst/>
          </a:prstGeom>
        </p:spPr>
        <p:txBody>
          <a:bodyPr vert="horz" wrap="square" lIns="83976" tIns="41989" rIns="83976" bIns="41989" numCol="1" anchor="ctr"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fld id="{ED50D5FC-56B6-4589-974D-D7FD357255A4}" type="slidenum">
              <a:rPr lang="en-US"/>
              <a:pPr fontAlgn="base">
                <a:spcBef>
                  <a:spcPct val="0"/>
                </a:spcBef>
                <a:spcAft>
                  <a:spcPct val="0"/>
                </a:spcAft>
              </a:pPr>
              <a:t>‹N°›</a:t>
            </a:fld>
            <a:endParaRPr lang="en-US" dirty="0"/>
          </a:p>
        </p:txBody>
      </p:sp>
    </p:spTree>
    <p:extLst>
      <p:ext uri="{BB962C8B-B14F-4D97-AF65-F5344CB8AC3E}">
        <p14:creationId xmlns:p14="http://schemas.microsoft.com/office/powerpoint/2010/main" val="2473183932"/>
      </p:ext>
    </p:extLst>
  </p:cSld>
  <p:clrMap bg1="lt1" tx1="dk1" bg2="lt2" tx2="dk2" accent1="accent1" accent2="accent2" accent3="accent3" accent4="accent4" accent5="accent5" accent6="accent6" hlink="hlink" folHlink="folHlink"/>
  <p:sldLayoutIdLst>
    <p:sldLayoutId id="2147484125" r:id="rId1"/>
    <p:sldLayoutId id="2147484126" r:id="rId2"/>
    <p:sldLayoutId id="2147484127" r:id="rId3"/>
    <p:sldLayoutId id="2147484128" r:id="rId4"/>
    <p:sldLayoutId id="2147484129" r:id="rId5"/>
    <p:sldLayoutId id="2147484131" r:id="rId6"/>
    <p:sldLayoutId id="2147484132" r:id="rId7"/>
    <p:sldLayoutId id="2147484133" r:id="rId8"/>
  </p:sldLayoutIdLst>
  <p:timing>
    <p:tnLst>
      <p:par>
        <p:cTn id="1" dur="indefinite" restart="never" nodeType="tmRoot"/>
      </p:par>
    </p:tnLst>
  </p:timing>
  <p:hf hdr="0"/>
  <p:txStyles>
    <p:titleStyle>
      <a:lvl1pPr algn="ctr" defTabSz="417513" rtl="0" eaLnBrk="0" fontAlgn="base" hangingPunct="0">
        <a:spcBef>
          <a:spcPct val="0"/>
        </a:spcBef>
        <a:spcAft>
          <a:spcPct val="0"/>
        </a:spcAft>
        <a:defRPr sz="4000" kern="1200">
          <a:solidFill>
            <a:schemeClr val="tx1"/>
          </a:solidFill>
          <a:latin typeface="+mj-lt"/>
          <a:ea typeface="ＭＳ Ｐゴシック" pitchFamily="-110" charset="-128"/>
          <a:cs typeface="ＭＳ Ｐゴシック" pitchFamily="-110" charset="-128"/>
        </a:defRPr>
      </a:lvl1pPr>
      <a:lvl2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2pPr>
      <a:lvl3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3pPr>
      <a:lvl4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4pPr>
      <a:lvl5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5pPr>
      <a:lvl6pPr marL="419877"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6pPr>
      <a:lvl7pPr marL="839755"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7pPr>
      <a:lvl8pPr marL="1259633"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8pPr>
      <a:lvl9pPr marL="1679508"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9pPr>
    </p:titleStyle>
    <p:bodyStyle>
      <a:lvl1pPr marL="312738" indent="-312738" algn="l" defTabSz="4175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itchFamily="-110" charset="-128"/>
          <a:cs typeface="ＭＳ Ｐゴシック" pitchFamily="-110" charset="-128"/>
        </a:defRPr>
      </a:lvl1pPr>
      <a:lvl2pPr marL="679450" indent="-260350" algn="l" defTabSz="4175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pitchFamily="-110" charset="-128"/>
          <a:cs typeface="ＭＳ Ｐゴシック"/>
        </a:defRPr>
      </a:lvl2pPr>
      <a:lvl3pPr marL="1047750" indent="-207963" algn="l" defTabSz="4175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pitchFamily="-110" charset="-128"/>
          <a:cs typeface="ＭＳ Ｐゴシック"/>
        </a:defRPr>
      </a:lvl3pPr>
      <a:lvl4pPr marL="1466850"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4pPr>
      <a:lvl5pPr marL="1887538"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5pPr>
      <a:lvl6pPr marL="2309325" indent="-209939" algn="l" defTabSz="419877" rtl="0" eaLnBrk="1" latinLnBrk="0" hangingPunct="1">
        <a:spcBef>
          <a:spcPct val="20000"/>
        </a:spcBef>
        <a:buFont typeface="Arial"/>
        <a:buChar char="•"/>
        <a:defRPr sz="1800" kern="1200">
          <a:solidFill>
            <a:schemeClr val="tx1"/>
          </a:solidFill>
          <a:latin typeface="+mn-lt"/>
          <a:ea typeface="+mn-ea"/>
          <a:cs typeface="+mn-cs"/>
        </a:defRPr>
      </a:lvl6pPr>
      <a:lvl7pPr marL="2729201" indent="-209939" algn="l" defTabSz="419877" rtl="0" eaLnBrk="1" latinLnBrk="0" hangingPunct="1">
        <a:spcBef>
          <a:spcPct val="20000"/>
        </a:spcBef>
        <a:buFont typeface="Arial"/>
        <a:buChar char="•"/>
        <a:defRPr sz="1800" kern="1200">
          <a:solidFill>
            <a:schemeClr val="tx1"/>
          </a:solidFill>
          <a:latin typeface="+mn-lt"/>
          <a:ea typeface="+mn-ea"/>
          <a:cs typeface="+mn-cs"/>
        </a:defRPr>
      </a:lvl7pPr>
      <a:lvl8pPr marL="3149082" indent="-209939" algn="l" defTabSz="419877" rtl="0" eaLnBrk="1" latinLnBrk="0" hangingPunct="1">
        <a:spcBef>
          <a:spcPct val="20000"/>
        </a:spcBef>
        <a:buFont typeface="Arial"/>
        <a:buChar char="•"/>
        <a:defRPr sz="1800" kern="1200">
          <a:solidFill>
            <a:schemeClr val="tx1"/>
          </a:solidFill>
          <a:latin typeface="+mn-lt"/>
          <a:ea typeface="+mn-ea"/>
          <a:cs typeface="+mn-cs"/>
        </a:defRPr>
      </a:lvl8pPr>
      <a:lvl9pPr marL="3568957" indent="-209939" algn="l" defTabSz="41987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9877" rtl="0" eaLnBrk="1" latinLnBrk="0" hangingPunct="1">
        <a:defRPr sz="1700" kern="1200">
          <a:solidFill>
            <a:schemeClr val="tx1"/>
          </a:solidFill>
          <a:latin typeface="+mn-lt"/>
          <a:ea typeface="+mn-ea"/>
          <a:cs typeface="+mn-cs"/>
        </a:defRPr>
      </a:lvl1pPr>
      <a:lvl2pPr marL="419877" algn="l" defTabSz="419877" rtl="0" eaLnBrk="1" latinLnBrk="0" hangingPunct="1">
        <a:defRPr sz="1700" kern="1200">
          <a:solidFill>
            <a:schemeClr val="tx1"/>
          </a:solidFill>
          <a:latin typeface="+mn-lt"/>
          <a:ea typeface="+mn-ea"/>
          <a:cs typeface="+mn-cs"/>
        </a:defRPr>
      </a:lvl2pPr>
      <a:lvl3pPr marL="839755" algn="l" defTabSz="419877" rtl="0" eaLnBrk="1" latinLnBrk="0" hangingPunct="1">
        <a:defRPr sz="1700" kern="1200">
          <a:solidFill>
            <a:schemeClr val="tx1"/>
          </a:solidFill>
          <a:latin typeface="+mn-lt"/>
          <a:ea typeface="+mn-ea"/>
          <a:cs typeface="+mn-cs"/>
        </a:defRPr>
      </a:lvl3pPr>
      <a:lvl4pPr marL="1259633" algn="l" defTabSz="419877" rtl="0" eaLnBrk="1" latinLnBrk="0" hangingPunct="1">
        <a:defRPr sz="1700" kern="1200">
          <a:solidFill>
            <a:schemeClr val="tx1"/>
          </a:solidFill>
          <a:latin typeface="+mn-lt"/>
          <a:ea typeface="+mn-ea"/>
          <a:cs typeface="+mn-cs"/>
        </a:defRPr>
      </a:lvl4pPr>
      <a:lvl5pPr marL="1679508" algn="l" defTabSz="419877" rtl="0" eaLnBrk="1" latinLnBrk="0" hangingPunct="1">
        <a:defRPr sz="1700" kern="1200">
          <a:solidFill>
            <a:schemeClr val="tx1"/>
          </a:solidFill>
          <a:latin typeface="+mn-lt"/>
          <a:ea typeface="+mn-ea"/>
          <a:cs typeface="+mn-cs"/>
        </a:defRPr>
      </a:lvl5pPr>
      <a:lvl6pPr marL="2099386" algn="l" defTabSz="419877" rtl="0" eaLnBrk="1" latinLnBrk="0" hangingPunct="1">
        <a:defRPr sz="1700" kern="1200">
          <a:solidFill>
            <a:schemeClr val="tx1"/>
          </a:solidFill>
          <a:latin typeface="+mn-lt"/>
          <a:ea typeface="+mn-ea"/>
          <a:cs typeface="+mn-cs"/>
        </a:defRPr>
      </a:lvl6pPr>
      <a:lvl7pPr marL="2519264" algn="l" defTabSz="419877" rtl="0" eaLnBrk="1" latinLnBrk="0" hangingPunct="1">
        <a:defRPr sz="1700" kern="1200">
          <a:solidFill>
            <a:schemeClr val="tx1"/>
          </a:solidFill>
          <a:latin typeface="+mn-lt"/>
          <a:ea typeface="+mn-ea"/>
          <a:cs typeface="+mn-cs"/>
        </a:defRPr>
      </a:lvl7pPr>
      <a:lvl8pPr marL="2939141" algn="l" defTabSz="419877" rtl="0" eaLnBrk="1" latinLnBrk="0" hangingPunct="1">
        <a:defRPr sz="1700" kern="1200">
          <a:solidFill>
            <a:schemeClr val="tx1"/>
          </a:solidFill>
          <a:latin typeface="+mn-lt"/>
          <a:ea typeface="+mn-ea"/>
          <a:cs typeface="+mn-cs"/>
        </a:defRPr>
      </a:lvl8pPr>
      <a:lvl9pPr marL="3359018" algn="l" defTabSz="419877" rtl="0" eaLnBrk="1" latinLnBrk="0" hangingPunct="1">
        <a:defRPr sz="17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3051" y="6356351"/>
            <a:ext cx="3862916" cy="365125"/>
          </a:xfrm>
          <a:prstGeom prst="rect">
            <a:avLst/>
          </a:prstGeom>
        </p:spPr>
        <p:txBody>
          <a:bodyPr vert="horz" wrap="square" lIns="83976" tIns="41989" rIns="83976" bIns="41989" numCol="1" anchor="ctr" anchorCtr="0" compatLnSpc="1">
            <a:prstTxWarp prst="textNoShape">
              <a:avLst/>
            </a:prstTxWarp>
          </a:bodyPr>
          <a:lstStyle>
            <a:lvl1pPr eaLnBrk="1" hangingPunct="1">
              <a:defRPr sz="900" i="1">
                <a:solidFill>
                  <a:srgbClr val="800000"/>
                </a:solidFill>
                <a:latin typeface="Georgia" pitchFamily="18" charset="0"/>
                <a:ea typeface="ＭＳ Ｐゴシック" pitchFamily="34" charset="-128"/>
              </a:defRPr>
            </a:lvl1pPr>
          </a:lstStyle>
          <a:p>
            <a:pPr fontAlgn="base">
              <a:spcBef>
                <a:spcPct val="0"/>
              </a:spcBef>
              <a:spcAft>
                <a:spcPct val="0"/>
              </a:spcAft>
              <a:defRPr/>
            </a:pPr>
            <a:r>
              <a:rPr lang="en-US" dirty="0"/>
              <a:t>Connection creates value</a:t>
            </a:r>
          </a:p>
        </p:txBody>
      </p:sp>
      <p:sp>
        <p:nvSpPr>
          <p:cNvPr id="6" name="Slide Number Placeholder 5"/>
          <p:cNvSpPr>
            <a:spLocks noGrp="1"/>
          </p:cNvSpPr>
          <p:nvPr>
            <p:ph type="sldNum" sz="quarter" idx="4"/>
          </p:nvPr>
        </p:nvSpPr>
        <p:spPr>
          <a:xfrm>
            <a:off x="8989484" y="6356351"/>
            <a:ext cx="2842683" cy="365125"/>
          </a:xfrm>
          <a:prstGeom prst="rect">
            <a:avLst/>
          </a:prstGeom>
        </p:spPr>
        <p:txBody>
          <a:bodyPr vert="horz" wrap="square" lIns="83976" tIns="41989" rIns="83976" bIns="41989" numCol="1" anchor="ctr" anchorCtr="0" compatLnSpc="1">
            <a:prstTxWarp prst="textNoShape">
              <a:avLst/>
            </a:prstTxWarp>
          </a:bodyPr>
          <a:lstStyle>
            <a:lvl1pPr algn="r" eaLnBrk="1" hangingPunct="1">
              <a:defRPr sz="900" i="1">
                <a:solidFill>
                  <a:srgbClr val="800000"/>
                </a:solidFill>
                <a:latin typeface="Georgia" panose="02040502050405020303" pitchFamily="18" charset="0"/>
                <a:ea typeface="ＭＳ Ｐゴシック" panose="020B0600070205080204" pitchFamily="34" charset="-128"/>
              </a:defRPr>
            </a:lvl1pPr>
          </a:lstStyle>
          <a:p>
            <a:pPr fontAlgn="base">
              <a:spcBef>
                <a:spcPct val="0"/>
              </a:spcBef>
              <a:spcAft>
                <a:spcPct val="0"/>
              </a:spcAft>
            </a:pPr>
            <a:fld id="{ED50D5FC-56B6-4589-974D-D7FD357255A4}" type="slidenum">
              <a:rPr lang="en-US"/>
              <a:pPr fontAlgn="base">
                <a:spcBef>
                  <a:spcPct val="0"/>
                </a:spcBef>
                <a:spcAft>
                  <a:spcPct val="0"/>
                </a:spcAft>
              </a:pPr>
              <a:t>‹N°›</a:t>
            </a:fld>
            <a:endParaRPr lang="en-US" dirty="0"/>
          </a:p>
        </p:txBody>
      </p:sp>
    </p:spTree>
    <p:extLst>
      <p:ext uri="{BB962C8B-B14F-4D97-AF65-F5344CB8AC3E}">
        <p14:creationId xmlns:p14="http://schemas.microsoft.com/office/powerpoint/2010/main" val="2276546205"/>
      </p:ext>
    </p:extLst>
  </p:cSld>
  <p:clrMap bg1="lt1" tx1="dk1" bg2="lt2" tx2="dk2" accent1="accent1" accent2="accent2" accent3="accent3" accent4="accent4" accent5="accent5" accent6="accent6" hlink="hlink" folHlink="folHlink"/>
  <p:sldLayoutIdLst>
    <p:sldLayoutId id="2147484135" r:id="rId1"/>
    <p:sldLayoutId id="2147484136" r:id="rId2"/>
    <p:sldLayoutId id="2147484137" r:id="rId3"/>
    <p:sldLayoutId id="2147484138" r:id="rId4"/>
    <p:sldLayoutId id="2147484139" r:id="rId5"/>
    <p:sldLayoutId id="2147484140" r:id="rId6"/>
    <p:sldLayoutId id="2147484141" r:id="rId7"/>
    <p:sldLayoutId id="2147484143" r:id="rId8"/>
  </p:sldLayoutIdLst>
  <p:timing>
    <p:tnLst>
      <p:par>
        <p:cTn id="1" dur="indefinite" restart="never" nodeType="tmRoot"/>
      </p:par>
    </p:tnLst>
  </p:timing>
  <p:hf hdr="0"/>
  <p:txStyles>
    <p:titleStyle>
      <a:lvl1pPr algn="ctr" defTabSz="417513" rtl="0" eaLnBrk="0" fontAlgn="base" hangingPunct="0">
        <a:spcBef>
          <a:spcPct val="0"/>
        </a:spcBef>
        <a:spcAft>
          <a:spcPct val="0"/>
        </a:spcAft>
        <a:defRPr sz="4000" kern="1200">
          <a:solidFill>
            <a:schemeClr val="tx1"/>
          </a:solidFill>
          <a:latin typeface="+mj-lt"/>
          <a:ea typeface="ＭＳ Ｐゴシック" pitchFamily="-110" charset="-128"/>
          <a:cs typeface="ＭＳ Ｐゴシック" pitchFamily="-110" charset="-128"/>
        </a:defRPr>
      </a:lvl1pPr>
      <a:lvl2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2pPr>
      <a:lvl3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3pPr>
      <a:lvl4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4pPr>
      <a:lvl5pPr algn="ctr" defTabSz="417513" rtl="0" eaLnBrk="0" fontAlgn="base" hangingPunct="0">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5pPr>
      <a:lvl6pPr marL="419877"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6pPr>
      <a:lvl7pPr marL="839755"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7pPr>
      <a:lvl8pPr marL="1259633"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8pPr>
      <a:lvl9pPr marL="1679508" algn="ctr" defTabSz="419877" rtl="0" eaLnBrk="1" fontAlgn="base" hangingPunct="1">
        <a:spcBef>
          <a:spcPct val="0"/>
        </a:spcBef>
        <a:spcAft>
          <a:spcPct val="0"/>
        </a:spcAft>
        <a:defRPr sz="4000">
          <a:solidFill>
            <a:schemeClr val="tx1"/>
          </a:solidFill>
          <a:latin typeface="Calibri" pitchFamily="-110" charset="0"/>
          <a:ea typeface="ＭＳ Ｐゴシック" pitchFamily="-110" charset="-128"/>
          <a:cs typeface="ＭＳ Ｐゴシック" pitchFamily="-110" charset="-128"/>
        </a:defRPr>
      </a:lvl9pPr>
    </p:titleStyle>
    <p:bodyStyle>
      <a:lvl1pPr marL="312738" indent="-312738" algn="l" defTabSz="4175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ＭＳ Ｐゴシック" pitchFamily="-110" charset="-128"/>
          <a:cs typeface="ＭＳ Ｐゴシック" pitchFamily="-110" charset="-128"/>
        </a:defRPr>
      </a:lvl1pPr>
      <a:lvl2pPr marL="679450" indent="-260350" algn="l" defTabSz="417513"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ＭＳ Ｐゴシック" pitchFamily="-110" charset="-128"/>
          <a:cs typeface="ＭＳ Ｐゴシック"/>
        </a:defRPr>
      </a:lvl2pPr>
      <a:lvl3pPr marL="1047750" indent="-207963" algn="l" defTabSz="417513" rtl="0" eaLnBrk="0" fontAlgn="base" hangingPunct="0">
        <a:spcBef>
          <a:spcPct val="20000"/>
        </a:spcBef>
        <a:spcAft>
          <a:spcPct val="0"/>
        </a:spcAft>
        <a:buFont typeface="Arial" panose="020B0604020202020204" pitchFamily="34" charset="0"/>
        <a:buChar char="•"/>
        <a:defRPr sz="2200" kern="1200">
          <a:solidFill>
            <a:schemeClr val="tx1"/>
          </a:solidFill>
          <a:latin typeface="+mn-lt"/>
          <a:ea typeface="ＭＳ Ｐゴシック" pitchFamily="-110" charset="-128"/>
          <a:cs typeface="ＭＳ Ｐゴシック"/>
        </a:defRPr>
      </a:lvl3pPr>
      <a:lvl4pPr marL="1466850"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4pPr>
      <a:lvl5pPr marL="1887538" indent="-207963" algn="l" defTabSz="4175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110" charset="-128"/>
          <a:cs typeface="ＭＳ Ｐゴシック"/>
        </a:defRPr>
      </a:lvl5pPr>
      <a:lvl6pPr marL="2309325" indent="-209939" algn="l" defTabSz="419877" rtl="0" eaLnBrk="1" latinLnBrk="0" hangingPunct="1">
        <a:spcBef>
          <a:spcPct val="20000"/>
        </a:spcBef>
        <a:buFont typeface="Arial"/>
        <a:buChar char="•"/>
        <a:defRPr sz="1800" kern="1200">
          <a:solidFill>
            <a:schemeClr val="tx1"/>
          </a:solidFill>
          <a:latin typeface="+mn-lt"/>
          <a:ea typeface="+mn-ea"/>
          <a:cs typeface="+mn-cs"/>
        </a:defRPr>
      </a:lvl6pPr>
      <a:lvl7pPr marL="2729201" indent="-209939" algn="l" defTabSz="419877" rtl="0" eaLnBrk="1" latinLnBrk="0" hangingPunct="1">
        <a:spcBef>
          <a:spcPct val="20000"/>
        </a:spcBef>
        <a:buFont typeface="Arial"/>
        <a:buChar char="•"/>
        <a:defRPr sz="1800" kern="1200">
          <a:solidFill>
            <a:schemeClr val="tx1"/>
          </a:solidFill>
          <a:latin typeface="+mn-lt"/>
          <a:ea typeface="+mn-ea"/>
          <a:cs typeface="+mn-cs"/>
        </a:defRPr>
      </a:lvl7pPr>
      <a:lvl8pPr marL="3149082" indent="-209939" algn="l" defTabSz="419877" rtl="0" eaLnBrk="1" latinLnBrk="0" hangingPunct="1">
        <a:spcBef>
          <a:spcPct val="20000"/>
        </a:spcBef>
        <a:buFont typeface="Arial"/>
        <a:buChar char="•"/>
        <a:defRPr sz="1800" kern="1200">
          <a:solidFill>
            <a:schemeClr val="tx1"/>
          </a:solidFill>
          <a:latin typeface="+mn-lt"/>
          <a:ea typeface="+mn-ea"/>
          <a:cs typeface="+mn-cs"/>
        </a:defRPr>
      </a:lvl8pPr>
      <a:lvl9pPr marL="3568957" indent="-209939" algn="l" defTabSz="41987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9877" rtl="0" eaLnBrk="1" latinLnBrk="0" hangingPunct="1">
        <a:defRPr sz="1700" kern="1200">
          <a:solidFill>
            <a:schemeClr val="tx1"/>
          </a:solidFill>
          <a:latin typeface="+mn-lt"/>
          <a:ea typeface="+mn-ea"/>
          <a:cs typeface="+mn-cs"/>
        </a:defRPr>
      </a:lvl1pPr>
      <a:lvl2pPr marL="419877" algn="l" defTabSz="419877" rtl="0" eaLnBrk="1" latinLnBrk="0" hangingPunct="1">
        <a:defRPr sz="1700" kern="1200">
          <a:solidFill>
            <a:schemeClr val="tx1"/>
          </a:solidFill>
          <a:latin typeface="+mn-lt"/>
          <a:ea typeface="+mn-ea"/>
          <a:cs typeface="+mn-cs"/>
        </a:defRPr>
      </a:lvl2pPr>
      <a:lvl3pPr marL="839755" algn="l" defTabSz="419877" rtl="0" eaLnBrk="1" latinLnBrk="0" hangingPunct="1">
        <a:defRPr sz="1700" kern="1200">
          <a:solidFill>
            <a:schemeClr val="tx1"/>
          </a:solidFill>
          <a:latin typeface="+mn-lt"/>
          <a:ea typeface="+mn-ea"/>
          <a:cs typeface="+mn-cs"/>
        </a:defRPr>
      </a:lvl3pPr>
      <a:lvl4pPr marL="1259633" algn="l" defTabSz="419877" rtl="0" eaLnBrk="1" latinLnBrk="0" hangingPunct="1">
        <a:defRPr sz="1700" kern="1200">
          <a:solidFill>
            <a:schemeClr val="tx1"/>
          </a:solidFill>
          <a:latin typeface="+mn-lt"/>
          <a:ea typeface="+mn-ea"/>
          <a:cs typeface="+mn-cs"/>
        </a:defRPr>
      </a:lvl4pPr>
      <a:lvl5pPr marL="1679508" algn="l" defTabSz="419877" rtl="0" eaLnBrk="1" latinLnBrk="0" hangingPunct="1">
        <a:defRPr sz="1700" kern="1200">
          <a:solidFill>
            <a:schemeClr val="tx1"/>
          </a:solidFill>
          <a:latin typeface="+mn-lt"/>
          <a:ea typeface="+mn-ea"/>
          <a:cs typeface="+mn-cs"/>
        </a:defRPr>
      </a:lvl5pPr>
      <a:lvl6pPr marL="2099386" algn="l" defTabSz="419877" rtl="0" eaLnBrk="1" latinLnBrk="0" hangingPunct="1">
        <a:defRPr sz="1700" kern="1200">
          <a:solidFill>
            <a:schemeClr val="tx1"/>
          </a:solidFill>
          <a:latin typeface="+mn-lt"/>
          <a:ea typeface="+mn-ea"/>
          <a:cs typeface="+mn-cs"/>
        </a:defRPr>
      </a:lvl6pPr>
      <a:lvl7pPr marL="2519264" algn="l" defTabSz="419877" rtl="0" eaLnBrk="1" latinLnBrk="0" hangingPunct="1">
        <a:defRPr sz="1700" kern="1200">
          <a:solidFill>
            <a:schemeClr val="tx1"/>
          </a:solidFill>
          <a:latin typeface="+mn-lt"/>
          <a:ea typeface="+mn-ea"/>
          <a:cs typeface="+mn-cs"/>
        </a:defRPr>
      </a:lvl7pPr>
      <a:lvl8pPr marL="2939141" algn="l" defTabSz="419877" rtl="0" eaLnBrk="1" latinLnBrk="0" hangingPunct="1">
        <a:defRPr sz="1700" kern="1200">
          <a:solidFill>
            <a:schemeClr val="tx1"/>
          </a:solidFill>
          <a:latin typeface="+mn-lt"/>
          <a:ea typeface="+mn-ea"/>
          <a:cs typeface="+mn-cs"/>
        </a:defRPr>
      </a:lvl8pPr>
      <a:lvl9pPr marL="3359018" algn="l" defTabSz="41987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hart" Target="../charts/chart15.xml"/><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chart" Target="../charts/chart16.xml"/><Relationship Id="rId9" Type="http://schemas.openxmlformats.org/officeDocument/2006/relationships/image" Target="../media/image16.jpeg"/></Relationships>
</file>

<file path=ppt/slides/_rels/slide13.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chart" Target="../charts/chart19.xml"/><Relationship Id="rId7" Type="http://schemas.openxmlformats.org/officeDocument/2006/relationships/chart" Target="../charts/chart20.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chart" Target="../charts/chart22.xml"/><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5.xml"/><Relationship Id="rId5" Type="http://schemas.openxmlformats.org/officeDocument/2006/relationships/chart" Target="../charts/chart24.xml"/><Relationship Id="rId4" Type="http://schemas.openxmlformats.org/officeDocument/2006/relationships/chart" Target="../charts/chart23.xml"/></Relationships>
</file>

<file path=ppt/slides/_rels/slide1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chart" Target="../charts/char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29.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19.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33.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chart" Target="../charts/chart34.xml"/></Relationships>
</file>

<file path=ppt/slides/_rels/slide2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7.xml"/><Relationship Id="rId5" Type="http://schemas.openxmlformats.org/officeDocument/2006/relationships/image" Target="../media/image1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chart" Target="../charts/chart3.xml"/><Relationship Id="rId7" Type="http://schemas.openxmlformats.org/officeDocument/2006/relationships/image" Target="../media/image17.png"/><Relationship Id="rId2" Type="http://schemas.openxmlformats.org/officeDocument/2006/relationships/chart" Target="../charts/chart2.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chart" Target="../charts/chart11.xml"/><Relationship Id="rId2" Type="http://schemas.openxmlformats.org/officeDocument/2006/relationships/chart" Target="../charts/chart9.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7.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31247"/>
            <a:ext cx="12191999" cy="3260917"/>
          </a:xfrm>
          <a:prstGeom prst="rect">
            <a:avLst/>
          </a:prstGeom>
          <a:solidFill>
            <a:schemeClr val="tx2">
              <a:lumMod val="75000"/>
              <a:alpha val="7294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1"/>
          <p:cNvSpPr txBox="1">
            <a:spLocks/>
          </p:cNvSpPr>
          <p:nvPr/>
        </p:nvSpPr>
        <p:spPr>
          <a:xfrm>
            <a:off x="785307" y="2118727"/>
            <a:ext cx="10650071" cy="1554345"/>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fr-FR" sz="2800" b="1" dirty="0" smtClean="0">
                <a:solidFill>
                  <a:schemeClr val="bg1"/>
                </a:solidFill>
                <a:latin typeface="Century Gothic" panose="020B0502020202020204" pitchFamily="34" charset="0"/>
              </a:rPr>
              <a:t>Baromètre perception de l’emploi des personnes en situation de handicap</a:t>
            </a:r>
          </a:p>
          <a:p>
            <a:pPr>
              <a:lnSpc>
                <a:spcPct val="120000"/>
              </a:lnSpc>
            </a:pPr>
            <a:r>
              <a:rPr lang="fr-FR" sz="2000" i="1" dirty="0" smtClean="0">
                <a:solidFill>
                  <a:schemeClr val="bg1"/>
                </a:solidFill>
                <a:latin typeface="Century Gothic" panose="020B0502020202020204" pitchFamily="34" charset="0"/>
              </a:rPr>
              <a:t>Vague 3</a:t>
            </a:r>
            <a:endParaRPr lang="fr-FR" sz="2000" i="1" dirty="0">
              <a:solidFill>
                <a:schemeClr val="bg1"/>
              </a:solidFill>
              <a:latin typeface="Century Gothic" panose="020B0502020202020204" pitchFamily="34" charset="0"/>
            </a:endParaRPr>
          </a:p>
        </p:txBody>
      </p:sp>
      <p:sp>
        <p:nvSpPr>
          <p:cNvPr id="23" name="Titre 1"/>
          <p:cNvSpPr txBox="1">
            <a:spLocks/>
          </p:cNvSpPr>
          <p:nvPr/>
        </p:nvSpPr>
        <p:spPr>
          <a:xfrm>
            <a:off x="2562584" y="3501096"/>
            <a:ext cx="6939830" cy="74751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r-FR" sz="2000" dirty="0" smtClean="0">
              <a:solidFill>
                <a:schemeClr val="bg1"/>
              </a:solidFill>
              <a:latin typeface="Century Gothic" panose="020B0502020202020204" pitchFamily="34" charset="0"/>
              <a:ea typeface="+mn-ea"/>
              <a:cs typeface="+mn-cs"/>
            </a:endParaRPr>
          </a:p>
          <a:p>
            <a:r>
              <a:rPr lang="fr-FR" sz="2000" dirty="0" smtClean="0">
                <a:solidFill>
                  <a:schemeClr val="bg1"/>
                </a:solidFill>
                <a:latin typeface="Century Gothic" panose="020B0502020202020204" pitchFamily="34" charset="0"/>
                <a:ea typeface="+mn-ea"/>
                <a:cs typeface="+mn-cs"/>
              </a:rPr>
              <a:t>Novembre 2020</a:t>
            </a:r>
            <a:endParaRPr lang="fr-FR" sz="2000" dirty="0">
              <a:solidFill>
                <a:schemeClr val="bg1"/>
              </a:solidFill>
              <a:latin typeface="Century Gothic" panose="020B0502020202020204" pitchFamily="34" charset="0"/>
              <a:ea typeface="+mn-ea"/>
              <a:cs typeface="+mn-cs"/>
            </a:endParaRPr>
          </a:p>
        </p:txBody>
      </p:sp>
      <p:cxnSp>
        <p:nvCxnSpPr>
          <p:cNvPr id="20" name="Connecteur droit 19"/>
          <p:cNvCxnSpPr/>
          <p:nvPr/>
        </p:nvCxnSpPr>
        <p:spPr>
          <a:xfrm>
            <a:off x="5085533" y="3694433"/>
            <a:ext cx="1939226"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558" y="176674"/>
            <a:ext cx="1495065" cy="1169442"/>
          </a:xfrm>
          <a:prstGeom prst="rect">
            <a:avLst/>
          </a:prstGeom>
        </p:spPr>
      </p:pic>
      <p:sp>
        <p:nvSpPr>
          <p:cNvPr id="10" name="Text Placeholder 3"/>
          <p:cNvSpPr txBox="1">
            <a:spLocks/>
          </p:cNvSpPr>
          <p:nvPr/>
        </p:nvSpPr>
        <p:spPr bwMode="auto">
          <a:xfrm>
            <a:off x="39635" y="5079129"/>
            <a:ext cx="5045898" cy="1555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marL="0" lvl="1"/>
            <a:r>
              <a:rPr lang="fr-FR" altLang="fr-FR" sz="900" b="1" u="sng" dirty="0" smtClean="0">
                <a:solidFill>
                  <a:srgbClr val="6A737F"/>
                </a:solidFill>
                <a:ea typeface="MS PGothic" panose="020B0600070205080204" pitchFamily="34" charset="-128"/>
                <a:cs typeface="Arial" panose="020B0604020202020204" pitchFamily="34" charset="0"/>
              </a:rPr>
              <a:t>Contacts Ifop </a:t>
            </a:r>
            <a:r>
              <a:rPr lang="fr-FR" altLang="fr-FR" sz="900" b="1" i="1" dirty="0" smtClean="0">
                <a:solidFill>
                  <a:srgbClr val="6A737F"/>
                </a:solidFill>
                <a:ea typeface="MS PGothic" panose="020B0600070205080204" pitchFamily="34" charset="-128"/>
                <a:cs typeface="Arial" panose="020B0604020202020204" pitchFamily="34" charset="0"/>
              </a:rPr>
              <a:t>: </a:t>
            </a:r>
            <a:r>
              <a:rPr lang="fr-FR" altLang="fr-FR" sz="900" b="1" dirty="0" smtClean="0">
                <a:solidFill>
                  <a:srgbClr val="6A737F"/>
                </a:solidFill>
                <a:ea typeface="MS PGothic" panose="020B0600070205080204" pitchFamily="34" charset="-128"/>
                <a:cs typeface="Arial" panose="020B0604020202020204" pitchFamily="34" charset="0"/>
              </a:rPr>
              <a:t>Département Opinion et Stratégies d’entreprises</a:t>
            </a:r>
            <a:endParaRPr lang="fr-FR" altLang="fr-FR" sz="900" b="1" i="1" dirty="0" smtClean="0">
              <a:solidFill>
                <a:srgbClr val="6A737F"/>
              </a:solidFill>
              <a:ea typeface="MS PGothic" panose="020B0600070205080204" pitchFamily="34" charset="-128"/>
              <a:cs typeface="Arial" panose="020B0604020202020204" pitchFamily="34" charset="0"/>
            </a:endParaRPr>
          </a:p>
          <a:p>
            <a:pPr marL="0" lvl="1" eaLnBrk="1" hangingPunct="1">
              <a:spcBef>
                <a:spcPct val="0"/>
              </a:spcBef>
              <a:buFontTx/>
              <a:buNone/>
            </a:pPr>
            <a:endParaRPr lang="fr-FR" altLang="fr-FR" sz="900" i="1" dirty="0" smtClean="0">
              <a:ea typeface="MS PGothic" panose="020B0600070205080204" pitchFamily="34" charset="-128"/>
              <a:cs typeface="Arial" panose="020B0604020202020204" pitchFamily="34" charset="0"/>
            </a:endParaRPr>
          </a:p>
          <a:p>
            <a:r>
              <a:rPr lang="fr-FR" altLang="fr-FR" sz="900" b="1" dirty="0" smtClean="0">
                <a:solidFill>
                  <a:srgbClr val="A03033"/>
                </a:solidFill>
                <a:ea typeface="MS PGothic" panose="020B0600070205080204" pitchFamily="34" charset="-128"/>
                <a:cs typeface="Arial" panose="020B0604020202020204" pitchFamily="34" charset="0"/>
              </a:rPr>
              <a:t>Frédéric Dabi</a:t>
            </a:r>
          </a:p>
          <a:p>
            <a:r>
              <a:rPr lang="fr-FR" altLang="fr-FR" sz="900" dirty="0" smtClean="0">
                <a:solidFill>
                  <a:srgbClr val="000000"/>
                </a:solidFill>
                <a:ea typeface="MS PGothic" panose="020B0600070205080204" pitchFamily="34" charset="-128"/>
                <a:cs typeface="Arial" panose="020B0604020202020204" pitchFamily="34" charset="0"/>
              </a:rPr>
              <a:t>Directeur général adjoint, </a:t>
            </a:r>
            <a:r>
              <a:rPr lang="fr-FR" altLang="fr-FR" sz="900" u="sng" dirty="0" smtClean="0">
                <a:solidFill>
                  <a:srgbClr val="A03033"/>
                </a:solidFill>
                <a:ea typeface="MS PGothic" panose="020B0600070205080204" pitchFamily="34" charset="-128"/>
                <a:cs typeface="Arial" panose="020B0604020202020204" pitchFamily="34" charset="0"/>
              </a:rPr>
              <a:t>frederic.dabi@ifop.com</a:t>
            </a:r>
            <a:endParaRPr lang="fr-FR" altLang="fr-FR" sz="900" dirty="0" smtClean="0">
              <a:solidFill>
                <a:srgbClr val="A03033"/>
              </a:solidFill>
              <a:ea typeface="MS PGothic" panose="020B0600070205080204" pitchFamily="34" charset="-128"/>
              <a:cs typeface="Arial" panose="020B0604020202020204" pitchFamily="34" charset="0"/>
            </a:endParaRPr>
          </a:p>
          <a:p>
            <a:endParaRPr lang="fr-FR" altLang="fr-FR" sz="900" dirty="0" smtClean="0">
              <a:solidFill>
                <a:srgbClr val="A03033"/>
              </a:solidFill>
              <a:ea typeface="MS PGothic" panose="020B0600070205080204" pitchFamily="34" charset="-128"/>
              <a:cs typeface="Arial" panose="020B0604020202020204" pitchFamily="34" charset="0"/>
            </a:endParaRPr>
          </a:p>
          <a:p>
            <a:r>
              <a:rPr lang="fr-FR" altLang="fr-FR" sz="900" b="1" dirty="0" smtClean="0">
                <a:solidFill>
                  <a:srgbClr val="A03033"/>
                </a:solidFill>
                <a:ea typeface="MS PGothic" panose="020B0600070205080204" pitchFamily="34" charset="-128"/>
                <a:cs typeface="Arial" panose="020B0604020202020204" pitchFamily="34" charset="0"/>
              </a:rPr>
              <a:t>François Legrand</a:t>
            </a:r>
          </a:p>
          <a:p>
            <a:r>
              <a:rPr lang="fr-FR" altLang="fr-FR" sz="900" dirty="0" smtClean="0">
                <a:solidFill>
                  <a:srgbClr val="000000"/>
                </a:solidFill>
                <a:ea typeface="MS PGothic" panose="020B0600070205080204" pitchFamily="34" charset="-128"/>
                <a:cs typeface="Arial" panose="020B0604020202020204" pitchFamily="34" charset="0"/>
              </a:rPr>
              <a:t>Chargé d’études senior, </a:t>
            </a:r>
            <a:r>
              <a:rPr lang="fr-FR" altLang="fr-FR" sz="900" u="sng" dirty="0" smtClean="0">
                <a:solidFill>
                  <a:srgbClr val="A03033"/>
                </a:solidFill>
                <a:ea typeface="MS PGothic" panose="020B0600070205080204" pitchFamily="34" charset="-128"/>
                <a:cs typeface="Arial" panose="020B0604020202020204" pitchFamily="34" charset="0"/>
              </a:rPr>
              <a:t>francois.legrand@ifop.com</a:t>
            </a:r>
            <a:endParaRPr lang="fr-FR" altLang="fr-FR" sz="900" dirty="0" smtClean="0">
              <a:solidFill>
                <a:srgbClr val="A03033"/>
              </a:solidFill>
              <a:ea typeface="MS PGothic" panose="020B0600070205080204" pitchFamily="34" charset="-128"/>
              <a:cs typeface="Arial" panose="020B0604020202020204" pitchFamily="34" charset="0"/>
            </a:endParaRPr>
          </a:p>
          <a:p>
            <a:endParaRPr lang="fr-FR" altLang="fr-FR" sz="900" dirty="0" smtClean="0">
              <a:solidFill>
                <a:srgbClr val="A03033"/>
              </a:solidFill>
              <a:ea typeface="MS PGothic" panose="020B0600070205080204" pitchFamily="34" charset="-128"/>
              <a:cs typeface="Arial" panose="020B0604020202020204" pitchFamily="34" charset="0"/>
            </a:endParaRPr>
          </a:p>
          <a:p>
            <a:r>
              <a:rPr lang="fr-FR" altLang="fr-FR" sz="900" b="1" dirty="0" smtClean="0">
                <a:solidFill>
                  <a:srgbClr val="A03033"/>
                </a:solidFill>
                <a:ea typeface="MS PGothic" panose="020B0600070205080204" pitchFamily="34" charset="-128"/>
                <a:cs typeface="Arial" panose="020B0604020202020204" pitchFamily="34" charset="0"/>
              </a:rPr>
              <a:t>Antoine Chatelet</a:t>
            </a:r>
          </a:p>
          <a:p>
            <a:r>
              <a:rPr lang="fr-FR" altLang="fr-FR" sz="900" dirty="0" smtClean="0">
                <a:solidFill>
                  <a:srgbClr val="000000"/>
                </a:solidFill>
                <a:ea typeface="MS PGothic" panose="020B0600070205080204" pitchFamily="34" charset="-128"/>
                <a:cs typeface="Arial" panose="020B0604020202020204" pitchFamily="34" charset="0"/>
              </a:rPr>
              <a:t>Chargé d’études, </a:t>
            </a:r>
            <a:r>
              <a:rPr lang="fr-FR" altLang="fr-FR" sz="900" u="sng" dirty="0" smtClean="0">
                <a:solidFill>
                  <a:srgbClr val="A03033"/>
                </a:solidFill>
                <a:ea typeface="MS PGothic" panose="020B0600070205080204" pitchFamily="34" charset="-128"/>
                <a:cs typeface="Arial" panose="020B0604020202020204" pitchFamily="34" charset="0"/>
              </a:rPr>
              <a:t>antoine.chatelet@ifop.com</a:t>
            </a:r>
            <a:endParaRPr lang="fr-FR" altLang="fr-FR" sz="900" dirty="0">
              <a:solidFill>
                <a:srgbClr val="A03033"/>
              </a:solidFill>
              <a:ea typeface="MS PGothic" panose="020B0600070205080204" pitchFamily="34" charset="-128"/>
              <a:cs typeface="Arial" panose="020B0604020202020204" pitchFamily="34" charset="0"/>
            </a:endParaRPr>
          </a:p>
        </p:txBody>
      </p:sp>
      <p:pic>
        <p:nvPicPr>
          <p:cNvPr id="9" name="Imag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5114" y="329707"/>
            <a:ext cx="1500264" cy="994740"/>
          </a:xfrm>
          <a:prstGeom prst="rect">
            <a:avLst/>
          </a:prstGeom>
        </p:spPr>
      </p:pic>
    </p:spTree>
    <p:extLst>
      <p:ext uri="{BB962C8B-B14F-4D97-AF65-F5344CB8AC3E}">
        <p14:creationId xmlns:p14="http://schemas.microsoft.com/office/powerpoint/2010/main" val="3039428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506" y="183655"/>
            <a:ext cx="11975125" cy="461665"/>
          </a:xfrm>
          <a:prstGeom prst="rect">
            <a:avLst/>
          </a:prstGeom>
          <a:noFill/>
        </p:spPr>
        <p:txBody>
          <a:bodyPr wrap="square" rtlCol="0">
            <a:spAutoFit/>
          </a:bodyPr>
          <a:lstStyle/>
          <a:p>
            <a:r>
              <a:rPr lang="fr-FR" sz="2400" b="1" dirty="0">
                <a:solidFill>
                  <a:srgbClr val="A50021"/>
                </a:solidFill>
              </a:rPr>
              <a:t>La propension à embaucher davantage de personnes en situation de handicap</a:t>
            </a:r>
            <a:endParaRPr lang="fr-FR" sz="1200" i="1" dirty="0">
              <a:solidFill>
                <a:srgbClr val="A50021"/>
              </a:solidFill>
            </a:endParaRPr>
          </a:p>
        </p:txBody>
      </p:sp>
      <p:sp>
        <p:nvSpPr>
          <p:cNvPr id="6" name="Text Box 10"/>
          <p:cNvSpPr txBox="1">
            <a:spLocks noChangeArrowheads="1"/>
          </p:cNvSpPr>
          <p:nvPr/>
        </p:nvSpPr>
        <p:spPr bwMode="auto">
          <a:xfrm>
            <a:off x="243075" y="1221170"/>
            <a:ext cx="8748712" cy="234286"/>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Vous personnellement, diriez-vous que vous seriez prêt à embaucher (davantage) de personnes en situation de handicap ?</a:t>
            </a:r>
          </a:p>
        </p:txBody>
      </p:sp>
      <p:graphicFrame>
        <p:nvGraphicFramePr>
          <p:cNvPr id="18" name="Graphique 17"/>
          <p:cNvGraphicFramePr/>
          <p:nvPr>
            <p:extLst>
              <p:ext uri="{D42A27DB-BD31-4B8C-83A1-F6EECF244321}">
                <p14:modId xmlns:p14="http://schemas.microsoft.com/office/powerpoint/2010/main" val="1075672010"/>
              </p:ext>
            </p:extLst>
          </p:nvPr>
        </p:nvGraphicFramePr>
        <p:xfrm>
          <a:off x="7047572" y="2077987"/>
          <a:ext cx="3334213" cy="1746883"/>
        </p:xfrm>
        <a:graphic>
          <a:graphicData uri="http://schemas.openxmlformats.org/drawingml/2006/chart">
            <c:chart xmlns:c="http://schemas.openxmlformats.org/drawingml/2006/chart" xmlns:r="http://schemas.openxmlformats.org/officeDocument/2006/relationships" r:id="rId3"/>
          </a:graphicData>
        </a:graphic>
      </p:graphicFrame>
      <p:sp>
        <p:nvSpPr>
          <p:cNvPr id="19" name="Rectangle à coins arrondis 18"/>
          <p:cNvSpPr/>
          <p:nvPr/>
        </p:nvSpPr>
        <p:spPr>
          <a:xfrm>
            <a:off x="7047573" y="2130565"/>
            <a:ext cx="3233851" cy="1723756"/>
          </a:xfrm>
          <a:prstGeom prst="roundRect">
            <a:avLst/>
          </a:prstGeom>
          <a:no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15" name="Graphique 14"/>
          <p:cNvGraphicFramePr>
            <a:graphicFrameLocks/>
          </p:cNvGraphicFramePr>
          <p:nvPr>
            <p:extLst>
              <p:ext uri="{D42A27DB-BD31-4B8C-83A1-F6EECF244321}">
                <p14:modId xmlns:p14="http://schemas.microsoft.com/office/powerpoint/2010/main" val="118157479"/>
              </p:ext>
            </p:extLst>
          </p:nvPr>
        </p:nvGraphicFramePr>
        <p:xfrm>
          <a:off x="616013" y="1999244"/>
          <a:ext cx="7170234" cy="43044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Objet 1"/>
          <p:cNvGraphicFramePr>
            <a:graphicFrameLocks/>
          </p:cNvGraphicFramePr>
          <p:nvPr>
            <p:extLst>
              <p:ext uri="{D42A27DB-BD31-4B8C-83A1-F6EECF244321}">
                <p14:modId xmlns:p14="http://schemas.microsoft.com/office/powerpoint/2010/main" val="1059198252"/>
              </p:ext>
            </p:extLst>
          </p:nvPr>
        </p:nvGraphicFramePr>
        <p:xfrm>
          <a:off x="7060167" y="4399619"/>
          <a:ext cx="3221257" cy="1666772"/>
        </p:xfrm>
        <a:graphic>
          <a:graphicData uri="http://schemas.openxmlformats.org/drawingml/2006/chart">
            <c:chart xmlns:c="http://schemas.openxmlformats.org/drawingml/2006/chart" xmlns:r="http://schemas.openxmlformats.org/officeDocument/2006/relationships" r:id="rId5"/>
          </a:graphicData>
        </a:graphic>
      </p:graphicFrame>
      <p:sp>
        <p:nvSpPr>
          <p:cNvPr id="20" name="ZoneTexte 19"/>
          <p:cNvSpPr txBox="1"/>
          <p:nvPr/>
        </p:nvSpPr>
        <p:spPr>
          <a:xfrm>
            <a:off x="7203273" y="4002996"/>
            <a:ext cx="2552184" cy="276999"/>
          </a:xfrm>
          <a:prstGeom prst="rect">
            <a:avLst/>
          </a:prstGeom>
          <a:noFill/>
        </p:spPr>
        <p:txBody>
          <a:bodyPr wrap="square" rtlCol="0">
            <a:spAutoFit/>
          </a:bodyPr>
          <a:lstStyle/>
          <a:p>
            <a:r>
              <a:rPr lang="fr-FR" sz="1200" b="1" i="1" dirty="0">
                <a:solidFill>
                  <a:schemeClr val="tx1">
                    <a:lumMod val="50000"/>
                    <a:lumOff val="50000"/>
                  </a:schemeClr>
                </a:solidFill>
              </a:rPr>
              <a:t>Selon </a:t>
            </a:r>
            <a:r>
              <a:rPr lang="fr-FR" sz="1200" b="1" i="1" dirty="0" smtClean="0">
                <a:solidFill>
                  <a:schemeClr val="tx1">
                    <a:lumMod val="50000"/>
                    <a:lumOff val="50000"/>
                  </a:schemeClr>
                </a:solidFill>
              </a:rPr>
              <a:t>la taille d’entreprise (« oui ») </a:t>
            </a:r>
            <a:r>
              <a:rPr lang="fr-FR" sz="1200" b="1" i="1" dirty="0">
                <a:solidFill>
                  <a:schemeClr val="tx1">
                    <a:lumMod val="50000"/>
                    <a:lumOff val="50000"/>
                  </a:schemeClr>
                </a:solidFill>
              </a:rPr>
              <a:t>:</a:t>
            </a:r>
          </a:p>
        </p:txBody>
      </p:sp>
      <p:sp>
        <p:nvSpPr>
          <p:cNvPr id="21" name="ZoneTexte 20"/>
          <p:cNvSpPr txBox="1"/>
          <p:nvPr/>
        </p:nvSpPr>
        <p:spPr>
          <a:xfrm>
            <a:off x="7114064" y="1771537"/>
            <a:ext cx="2154454" cy="276999"/>
          </a:xfrm>
          <a:prstGeom prst="rect">
            <a:avLst/>
          </a:prstGeom>
          <a:noFill/>
        </p:spPr>
        <p:txBody>
          <a:bodyPr wrap="square" rtlCol="0">
            <a:spAutoFit/>
          </a:bodyPr>
          <a:lstStyle/>
          <a:p>
            <a:r>
              <a:rPr lang="fr-FR" sz="1200" b="1" i="1" dirty="0" smtClean="0">
                <a:solidFill>
                  <a:schemeClr val="tx1">
                    <a:lumMod val="50000"/>
                    <a:lumOff val="50000"/>
                  </a:schemeClr>
                </a:solidFill>
              </a:rPr>
              <a:t>Evolution depuis 2018 (« oui »)</a:t>
            </a:r>
            <a:endParaRPr lang="fr-FR" sz="1200" b="1" i="1" dirty="0">
              <a:solidFill>
                <a:schemeClr val="tx1">
                  <a:lumMod val="50000"/>
                  <a:lumOff val="50000"/>
                </a:schemeClr>
              </a:solidFill>
            </a:endParaRPr>
          </a:p>
        </p:txBody>
      </p:sp>
      <p:sp>
        <p:nvSpPr>
          <p:cNvPr id="2" name="Ellipse 1"/>
          <p:cNvSpPr/>
          <p:nvPr/>
        </p:nvSpPr>
        <p:spPr>
          <a:xfrm>
            <a:off x="9498979" y="2164018"/>
            <a:ext cx="423747" cy="42057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2" name="Groupe 11"/>
          <p:cNvGrpSpPr/>
          <p:nvPr/>
        </p:nvGrpSpPr>
        <p:grpSpPr>
          <a:xfrm>
            <a:off x="371660" y="1998097"/>
            <a:ext cx="648000" cy="648000"/>
            <a:chOff x="2759718" y="-1342727"/>
            <a:chExt cx="648000" cy="648000"/>
          </a:xfrm>
        </p:grpSpPr>
        <p:sp>
          <p:nvSpPr>
            <p:cNvPr id="13" name="Ellipse 12"/>
            <p:cNvSpPr/>
            <p:nvPr/>
          </p:nvSpPr>
          <p:spPr>
            <a:xfrm>
              <a:off x="2759718"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84408" y="-1230924"/>
              <a:ext cx="411590" cy="432000"/>
            </a:xfrm>
            <a:prstGeom prst="rect">
              <a:avLst/>
            </a:prstGeom>
          </p:spPr>
        </p:pic>
      </p:grpSp>
    </p:spTree>
    <p:extLst>
      <p:ext uri="{BB962C8B-B14F-4D97-AF65-F5344CB8AC3E}">
        <p14:creationId xmlns:p14="http://schemas.microsoft.com/office/powerpoint/2010/main" val="88263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822049" y="2385792"/>
            <a:ext cx="2272146" cy="627062"/>
          </a:xfrm>
          <a:prstGeom prst="rect">
            <a:avLst/>
          </a:prstGeom>
        </p:spPr>
        <p:txBody>
          <a:bodyPr/>
          <a:lstStyle/>
          <a:p>
            <a:pPr marL="0" indent="0" algn="r">
              <a:buNone/>
            </a:pPr>
            <a:r>
              <a:rPr lang="fr-FR" sz="16600" b="1" dirty="0">
                <a:solidFill>
                  <a:srgbClr val="A50021"/>
                </a:solidFill>
              </a:rPr>
              <a:t>B</a:t>
            </a:r>
          </a:p>
        </p:txBody>
      </p:sp>
      <p:sp>
        <p:nvSpPr>
          <p:cNvPr id="4" name="ZoneTexte 3"/>
          <p:cNvSpPr txBox="1"/>
          <p:nvPr/>
        </p:nvSpPr>
        <p:spPr>
          <a:xfrm>
            <a:off x="2993738" y="3833090"/>
            <a:ext cx="1200727" cy="584775"/>
          </a:xfrm>
          <a:prstGeom prst="rect">
            <a:avLst/>
          </a:prstGeom>
          <a:noFill/>
        </p:spPr>
        <p:txBody>
          <a:bodyPr wrap="square" rtlCol="0">
            <a:spAutoFit/>
          </a:bodyPr>
          <a:lstStyle/>
          <a:p>
            <a:r>
              <a:rPr lang="fr-FR" sz="3200" b="1" dirty="0" smtClean="0">
                <a:solidFill>
                  <a:srgbClr val="A50021"/>
                </a:solidFill>
              </a:rPr>
              <a:t>-</a:t>
            </a:r>
            <a:endParaRPr lang="fr-FR" b="1" dirty="0">
              <a:solidFill>
                <a:srgbClr val="A50021"/>
              </a:solidFill>
            </a:endParaRPr>
          </a:p>
        </p:txBody>
      </p:sp>
      <p:sp>
        <p:nvSpPr>
          <p:cNvPr id="5" name="Triangle isocèle 4"/>
          <p:cNvSpPr/>
          <p:nvPr/>
        </p:nvSpPr>
        <p:spPr>
          <a:xfrm rot="5400000">
            <a:off x="2928327" y="5285404"/>
            <a:ext cx="1915678" cy="744685"/>
          </a:xfrm>
          <a:prstGeom prst="triangle">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2"/>
          <p:cNvSpPr txBox="1">
            <a:spLocks/>
          </p:cNvSpPr>
          <p:nvPr/>
        </p:nvSpPr>
        <p:spPr>
          <a:xfrm>
            <a:off x="3806531" y="2735894"/>
            <a:ext cx="8385469" cy="832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000" b="1" dirty="0">
                <a:solidFill>
                  <a:srgbClr val="A50021"/>
                </a:solidFill>
              </a:rPr>
              <a:t>Les </a:t>
            </a:r>
            <a:r>
              <a:rPr lang="fr-FR" sz="4000" b="1" dirty="0" smtClean="0">
                <a:solidFill>
                  <a:srgbClr val="A50021"/>
                </a:solidFill>
              </a:rPr>
              <a:t>perceptions associées à l’intégration en entreprise des travailleurs handicapés</a:t>
            </a:r>
            <a:endParaRPr lang="fr-FR" sz="4000" b="1" dirty="0">
              <a:solidFill>
                <a:srgbClr val="A50021"/>
              </a:solidFill>
            </a:endParaRPr>
          </a:p>
        </p:txBody>
      </p:sp>
    </p:spTree>
    <p:extLst>
      <p:ext uri="{BB962C8B-B14F-4D97-AF65-F5344CB8AC3E}">
        <p14:creationId xmlns:p14="http://schemas.microsoft.com/office/powerpoint/2010/main" val="253109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506" y="183655"/>
            <a:ext cx="11975125" cy="461665"/>
          </a:xfrm>
          <a:prstGeom prst="rect">
            <a:avLst/>
          </a:prstGeom>
          <a:noFill/>
        </p:spPr>
        <p:txBody>
          <a:bodyPr wrap="square" rtlCol="0">
            <a:spAutoFit/>
          </a:bodyPr>
          <a:lstStyle/>
          <a:p>
            <a:r>
              <a:rPr lang="fr-FR" sz="2400" b="1" dirty="0">
                <a:solidFill>
                  <a:srgbClr val="A50021"/>
                </a:solidFill>
              </a:rPr>
              <a:t>La facilité d’intégration en fonction de la nature du handicap</a:t>
            </a:r>
            <a:endParaRPr lang="fr-FR" sz="1200" i="1" dirty="0">
              <a:solidFill>
                <a:srgbClr val="A50021"/>
              </a:solidFill>
            </a:endParaRPr>
          </a:p>
        </p:txBody>
      </p:sp>
      <p:sp>
        <p:nvSpPr>
          <p:cNvPr id="33" name="Text Box 10"/>
          <p:cNvSpPr txBox="1">
            <a:spLocks noChangeArrowheads="1"/>
          </p:cNvSpPr>
          <p:nvPr/>
        </p:nvSpPr>
        <p:spPr bwMode="auto">
          <a:xfrm>
            <a:off x="243075" y="1021477"/>
            <a:ext cx="11500434" cy="234286"/>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Pour chacun des types de handicap suivants, diriez-vous qu’il s’agit d’un handicap plutôt facile ou plutôt difficile à intégrer dans une entreprise [comme la vôtre] ? Plutôt facile / Plutôt difficile</a:t>
            </a:r>
          </a:p>
        </p:txBody>
      </p:sp>
      <p:graphicFrame>
        <p:nvGraphicFramePr>
          <p:cNvPr id="11" name="Tableau 10"/>
          <p:cNvGraphicFramePr>
            <a:graphicFrameLocks noGrp="1"/>
          </p:cNvGraphicFramePr>
          <p:nvPr>
            <p:extLst>
              <p:ext uri="{D42A27DB-BD31-4B8C-83A1-F6EECF244321}">
                <p14:modId xmlns:p14="http://schemas.microsoft.com/office/powerpoint/2010/main" val="654528232"/>
              </p:ext>
            </p:extLst>
          </p:nvPr>
        </p:nvGraphicFramePr>
        <p:xfrm>
          <a:off x="73972" y="2112583"/>
          <a:ext cx="2732287" cy="4415220"/>
        </p:xfrm>
        <a:graphic>
          <a:graphicData uri="http://schemas.openxmlformats.org/drawingml/2006/table">
            <a:tbl>
              <a:tblPr/>
              <a:tblGrid>
                <a:gridCol w="2732287">
                  <a:extLst>
                    <a:ext uri="{9D8B030D-6E8A-4147-A177-3AD203B41FA5}">
                      <a16:colId xmlns:a16="http://schemas.microsoft.com/office/drawing/2014/main" val="20000"/>
                    </a:ext>
                  </a:extLst>
                </a:gridCol>
              </a:tblGrid>
              <a:tr h="744912">
                <a:tc>
                  <a:txBody>
                    <a:bodyPr/>
                    <a:lstStyle/>
                    <a:p>
                      <a:pPr algn="r" fontAlgn="ctr"/>
                      <a:r>
                        <a:rPr lang="fr-FR" sz="1200" b="0" i="0" u="none" strike="noStrike" dirty="0">
                          <a:solidFill>
                            <a:srgbClr val="000000"/>
                          </a:solidFill>
                          <a:effectLst/>
                          <a:latin typeface="Calibri" panose="020F0502020204030204" pitchFamily="34" charset="0"/>
                        </a:rPr>
                        <a:t>Un handicap auditif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90660">
                <a:tc>
                  <a:txBody>
                    <a:bodyPr/>
                    <a:lstStyle/>
                    <a:p>
                      <a:pPr algn="r" fontAlgn="ctr"/>
                      <a:r>
                        <a:rPr lang="fr-FR" sz="1200" b="0" i="0" u="none" strike="noStrike" dirty="0">
                          <a:solidFill>
                            <a:srgbClr val="000000"/>
                          </a:solidFill>
                          <a:effectLst/>
                          <a:latin typeface="Calibri" panose="020F0502020204030204" pitchFamily="34" charset="0"/>
                        </a:rPr>
                        <a:t>Une maladie </a:t>
                      </a:r>
                      <a:r>
                        <a:rPr lang="fr-FR" sz="1200" b="0" i="0" u="none" strike="noStrike" dirty="0" smtClean="0">
                          <a:solidFill>
                            <a:srgbClr val="000000"/>
                          </a:solidFill>
                          <a:effectLst/>
                          <a:latin typeface="Calibri" panose="020F0502020204030204" pitchFamily="34" charset="0"/>
                        </a:rPr>
                        <a:t>invalidante</a:t>
                      </a:r>
                      <a:br>
                        <a:rPr lang="fr-FR" sz="1200" b="0" i="0" u="none" strike="noStrike" dirty="0" smtClean="0">
                          <a:solidFill>
                            <a:srgbClr val="000000"/>
                          </a:solidFill>
                          <a:effectLst/>
                          <a:latin typeface="Calibri" panose="020F0502020204030204" pitchFamily="34" charset="0"/>
                        </a:rPr>
                      </a:br>
                      <a:r>
                        <a:rPr lang="fr-FR" sz="1200" b="0" i="0" u="none" strike="noStrike" dirty="0" smtClean="0">
                          <a:solidFill>
                            <a:srgbClr val="000000"/>
                          </a:solidFill>
                          <a:effectLst/>
                          <a:latin typeface="Calibri" panose="020F0502020204030204" pitchFamily="34" charset="0"/>
                        </a:rPr>
                        <a:t>(cancer</a:t>
                      </a:r>
                      <a:r>
                        <a:rPr lang="fr-FR" sz="1200" b="0" i="0" u="none" strike="noStrike" dirty="0">
                          <a:solidFill>
                            <a:srgbClr val="000000"/>
                          </a:solidFill>
                          <a:effectLst/>
                          <a:latin typeface="Calibri" panose="020F0502020204030204" pitchFamily="34" charset="0"/>
                        </a:rPr>
                        <a:t>, sclérose en plaques, asthme par exemple)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44912">
                <a:tc>
                  <a:txBody>
                    <a:bodyPr/>
                    <a:lstStyle/>
                    <a:p>
                      <a:pPr algn="r" fontAlgn="ctr"/>
                      <a:r>
                        <a:rPr lang="fr-FR" sz="1200" b="0" i="0" u="none" strike="noStrike" dirty="0">
                          <a:solidFill>
                            <a:srgbClr val="000000"/>
                          </a:solidFill>
                          <a:effectLst/>
                          <a:latin typeface="Calibri" panose="020F0502020204030204" pitchFamily="34" charset="0"/>
                        </a:rPr>
                        <a:t>Un handicap moteur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44912">
                <a:tc>
                  <a:txBody>
                    <a:bodyPr/>
                    <a:lstStyle/>
                    <a:p>
                      <a:pPr algn="r" fontAlgn="ctr"/>
                      <a:r>
                        <a:rPr lang="fr-FR" sz="1200" b="0" i="0" u="none" strike="noStrike">
                          <a:solidFill>
                            <a:srgbClr val="000000"/>
                          </a:solidFill>
                          <a:effectLst/>
                          <a:latin typeface="Calibri" panose="020F0502020204030204" pitchFamily="34" charset="0"/>
                        </a:rPr>
                        <a:t>Un handicap visuel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744912">
                <a:tc>
                  <a:txBody>
                    <a:bodyPr/>
                    <a:lstStyle/>
                    <a:p>
                      <a:pPr algn="r" fontAlgn="ctr"/>
                      <a:r>
                        <a:rPr lang="fr-FR" sz="1200" b="0" i="0" u="none" strike="noStrike">
                          <a:solidFill>
                            <a:srgbClr val="000000"/>
                          </a:solidFill>
                          <a:effectLst/>
                          <a:latin typeface="Calibri" panose="020F0502020204030204" pitchFamily="34" charset="0"/>
                        </a:rPr>
                        <a:t>Un handicap lié à des troubles cognitifs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744912">
                <a:tc>
                  <a:txBody>
                    <a:bodyPr/>
                    <a:lstStyle/>
                    <a:p>
                      <a:pPr algn="r" fontAlgn="ctr"/>
                      <a:r>
                        <a:rPr lang="fr-FR" sz="1200" b="0" i="0" u="none" strike="noStrike" dirty="0">
                          <a:solidFill>
                            <a:srgbClr val="000000"/>
                          </a:solidFill>
                          <a:effectLst/>
                          <a:latin typeface="Calibri" panose="020F0502020204030204" pitchFamily="34" charset="0"/>
                        </a:rPr>
                        <a:t>Un handicap psychique, mental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2" name="Graphique 11"/>
          <p:cNvGraphicFramePr>
            <a:graphicFrameLocks/>
          </p:cNvGraphicFramePr>
          <p:nvPr>
            <p:extLst>
              <p:ext uri="{D42A27DB-BD31-4B8C-83A1-F6EECF244321}">
                <p14:modId xmlns:p14="http://schemas.microsoft.com/office/powerpoint/2010/main" val="268703725"/>
              </p:ext>
            </p:extLst>
          </p:nvPr>
        </p:nvGraphicFramePr>
        <p:xfrm>
          <a:off x="3040551" y="2158311"/>
          <a:ext cx="2719122" cy="4294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Graphique 6"/>
          <p:cNvGraphicFramePr>
            <a:graphicFrameLocks/>
          </p:cNvGraphicFramePr>
          <p:nvPr>
            <p:extLst>
              <p:ext uri="{D42A27DB-BD31-4B8C-83A1-F6EECF244321}">
                <p14:modId xmlns:p14="http://schemas.microsoft.com/office/powerpoint/2010/main" val="1818804442"/>
              </p:ext>
            </p:extLst>
          </p:nvPr>
        </p:nvGraphicFramePr>
        <p:xfrm>
          <a:off x="5244667" y="2158312"/>
          <a:ext cx="2806262" cy="42945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Graphique 6"/>
          <p:cNvGraphicFramePr>
            <a:graphicFrameLocks/>
          </p:cNvGraphicFramePr>
          <p:nvPr>
            <p:extLst>
              <p:ext uri="{D42A27DB-BD31-4B8C-83A1-F6EECF244321}">
                <p14:modId xmlns:p14="http://schemas.microsoft.com/office/powerpoint/2010/main" val="1521557797"/>
              </p:ext>
            </p:extLst>
          </p:nvPr>
        </p:nvGraphicFramePr>
        <p:xfrm>
          <a:off x="8020376" y="2158310"/>
          <a:ext cx="2921376" cy="4294503"/>
        </p:xfrm>
        <a:graphic>
          <a:graphicData uri="http://schemas.openxmlformats.org/drawingml/2006/chart">
            <c:chart xmlns:c="http://schemas.openxmlformats.org/drawingml/2006/chart" xmlns:r="http://schemas.openxmlformats.org/officeDocument/2006/relationships" r:id="rId5"/>
          </a:graphicData>
        </a:graphic>
      </p:graphicFrame>
      <p:sp>
        <p:nvSpPr>
          <p:cNvPr id="24" name="Rectangle 23"/>
          <p:cNvSpPr/>
          <p:nvPr/>
        </p:nvSpPr>
        <p:spPr>
          <a:xfrm>
            <a:off x="425878" y="1504626"/>
            <a:ext cx="2149156" cy="307777"/>
          </a:xfrm>
          <a:prstGeom prst="rect">
            <a:avLst/>
          </a:prstGeom>
        </p:spPr>
        <p:txBody>
          <a:bodyPr wrap="square">
            <a:spAutoFit/>
          </a:bodyPr>
          <a:lstStyle/>
          <a:p>
            <a:r>
              <a:rPr lang="fr-FR" altLang="fr-FR" sz="1400" b="1" dirty="0">
                <a:solidFill>
                  <a:srgbClr val="002060"/>
                </a:solidFill>
              </a:rPr>
              <a:t>Récapitulatif : Plutôt facile </a:t>
            </a:r>
            <a:endParaRPr lang="fr-FR" sz="1400" b="1" dirty="0">
              <a:solidFill>
                <a:srgbClr val="002060"/>
              </a:solidFill>
            </a:endParaRPr>
          </a:p>
        </p:txBody>
      </p:sp>
      <p:graphicFrame>
        <p:nvGraphicFramePr>
          <p:cNvPr id="42" name="Objet 1"/>
          <p:cNvGraphicFramePr>
            <a:graphicFrameLocks noChangeAspect="1"/>
          </p:cNvGraphicFramePr>
          <p:nvPr>
            <p:extLst>
              <p:ext uri="{D42A27DB-BD31-4B8C-83A1-F6EECF244321}">
                <p14:modId xmlns:p14="http://schemas.microsoft.com/office/powerpoint/2010/main" val="551842951"/>
              </p:ext>
            </p:extLst>
          </p:nvPr>
        </p:nvGraphicFramePr>
        <p:xfrm>
          <a:off x="9343700" y="4716902"/>
          <a:ext cx="2743200" cy="1080557"/>
        </p:xfrm>
        <a:graphic>
          <a:graphicData uri="http://schemas.openxmlformats.org/drawingml/2006/chart">
            <c:chart xmlns:c="http://schemas.openxmlformats.org/drawingml/2006/chart" xmlns:r="http://schemas.openxmlformats.org/officeDocument/2006/relationships" r:id="rId6"/>
          </a:graphicData>
        </a:graphic>
      </p:graphicFrame>
      <p:cxnSp>
        <p:nvCxnSpPr>
          <p:cNvPr id="4" name="Connecteur droit avec flèche 3"/>
          <p:cNvCxnSpPr/>
          <p:nvPr/>
        </p:nvCxnSpPr>
        <p:spPr>
          <a:xfrm>
            <a:off x="8918979" y="5326093"/>
            <a:ext cx="555467" cy="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nvGrpSpPr>
          <p:cNvPr id="59" name="Groupe 58"/>
          <p:cNvGrpSpPr/>
          <p:nvPr/>
        </p:nvGrpSpPr>
        <p:grpSpPr>
          <a:xfrm>
            <a:off x="8435676" y="1350130"/>
            <a:ext cx="648000" cy="648000"/>
            <a:chOff x="878805" y="5157192"/>
            <a:chExt cx="648000" cy="648000"/>
          </a:xfrm>
        </p:grpSpPr>
        <p:sp>
          <p:nvSpPr>
            <p:cNvPr id="60" name="Ellipse 59"/>
            <p:cNvSpPr/>
            <p:nvPr/>
          </p:nvSpPr>
          <p:spPr>
            <a:xfrm>
              <a:off x="878805" y="5157192"/>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4" name="Image 63"/>
            <p:cNvPicPr>
              <a:picLocks noChangeAspect="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3495" y="5268995"/>
              <a:ext cx="411590" cy="432000"/>
            </a:xfrm>
            <a:prstGeom prst="rect">
              <a:avLst/>
            </a:prstGeom>
          </p:spPr>
        </p:pic>
      </p:grpSp>
      <p:grpSp>
        <p:nvGrpSpPr>
          <p:cNvPr id="65" name="Groupe 64"/>
          <p:cNvGrpSpPr/>
          <p:nvPr/>
        </p:nvGrpSpPr>
        <p:grpSpPr>
          <a:xfrm>
            <a:off x="5833261" y="1350109"/>
            <a:ext cx="648000" cy="648000"/>
            <a:chOff x="4995426" y="-1342727"/>
            <a:chExt cx="648000" cy="648000"/>
          </a:xfrm>
        </p:grpSpPr>
        <p:sp>
          <p:nvSpPr>
            <p:cNvPr id="66" name="Ellipse 65"/>
            <p:cNvSpPr/>
            <p:nvPr/>
          </p:nvSpPr>
          <p:spPr>
            <a:xfrm>
              <a:off x="4995426"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67" name="Image 66"/>
            <p:cNvPicPr>
              <a:picLocks noChangeAspect="1"/>
            </p:cNvPicPr>
            <p:nvPr/>
          </p:nvPicPr>
          <p:blipFill>
            <a:blip r:embed="rId8">
              <a:duotone>
                <a:schemeClr val="bg2">
                  <a:shade val="45000"/>
                  <a:satMod val="135000"/>
                </a:schemeClr>
                <a:prstClr val="white"/>
              </a:duotone>
            </a:blip>
            <a:stretch>
              <a:fillRect/>
            </a:stretch>
          </p:blipFill>
          <p:spPr>
            <a:xfrm>
              <a:off x="5111132" y="-1212431"/>
              <a:ext cx="416587" cy="373760"/>
            </a:xfrm>
            <a:prstGeom prst="rect">
              <a:avLst/>
            </a:prstGeom>
          </p:spPr>
        </p:pic>
      </p:grpSp>
      <p:grpSp>
        <p:nvGrpSpPr>
          <p:cNvPr id="68" name="Groupe 67"/>
          <p:cNvGrpSpPr/>
          <p:nvPr/>
        </p:nvGrpSpPr>
        <p:grpSpPr>
          <a:xfrm>
            <a:off x="3466257" y="1343656"/>
            <a:ext cx="648000" cy="648000"/>
            <a:chOff x="4068077" y="1844896"/>
            <a:chExt cx="648000" cy="648000"/>
          </a:xfrm>
        </p:grpSpPr>
        <p:sp>
          <p:nvSpPr>
            <p:cNvPr id="71" name="Ellipse 70"/>
            <p:cNvSpPr/>
            <p:nvPr/>
          </p:nvSpPr>
          <p:spPr>
            <a:xfrm>
              <a:off x="4068077" y="1844896"/>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72" name="Image 71"/>
            <p:cNvPicPr>
              <a:picLocks noChangeAspect="1"/>
            </p:cNvPicPr>
            <p:nvPr/>
          </p:nvPicPr>
          <p:blipFill rotWithShape="1">
            <a:blip r:embed="rId9" cstate="print">
              <a:duotone>
                <a:schemeClr val="accent6">
                  <a:shade val="45000"/>
                  <a:satMod val="135000"/>
                </a:schemeClr>
                <a:prstClr val="white"/>
              </a:duotone>
              <a:extLst>
                <a:ext uri="{28A0092B-C50C-407E-A947-70E740481C1C}">
                  <a14:useLocalDpi xmlns:a14="http://schemas.microsoft.com/office/drawing/2010/main" val="0"/>
                </a:ext>
              </a:extLst>
            </a:blip>
            <a:srcRect t="7457" b="9201"/>
            <a:stretch/>
          </p:blipFill>
          <p:spPr>
            <a:xfrm>
              <a:off x="4174314" y="1988911"/>
              <a:ext cx="432000" cy="360041"/>
            </a:xfrm>
            <a:prstGeom prst="rect">
              <a:avLst/>
            </a:prstGeom>
          </p:spPr>
        </p:pic>
      </p:grpSp>
    </p:spTree>
    <p:extLst>
      <p:ext uri="{BB962C8B-B14F-4D97-AF65-F5344CB8AC3E}">
        <p14:creationId xmlns:p14="http://schemas.microsoft.com/office/powerpoint/2010/main" val="849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506" y="183655"/>
            <a:ext cx="11975125" cy="461665"/>
          </a:xfrm>
          <a:prstGeom prst="rect">
            <a:avLst/>
          </a:prstGeom>
          <a:noFill/>
        </p:spPr>
        <p:txBody>
          <a:bodyPr wrap="square" rtlCol="0">
            <a:spAutoFit/>
          </a:bodyPr>
          <a:lstStyle/>
          <a:p>
            <a:r>
              <a:rPr lang="fr-FR" sz="2400" b="1" dirty="0">
                <a:solidFill>
                  <a:srgbClr val="A50021"/>
                </a:solidFill>
              </a:rPr>
              <a:t>La perception des difficultés rencontrées par les salariés handicapés en entreprise</a:t>
            </a:r>
            <a:endParaRPr lang="fr-FR" sz="1200" i="1" dirty="0">
              <a:solidFill>
                <a:srgbClr val="A50021"/>
              </a:solidFill>
            </a:endParaRPr>
          </a:p>
        </p:txBody>
      </p:sp>
      <p:graphicFrame>
        <p:nvGraphicFramePr>
          <p:cNvPr id="36" name="Tableau 35"/>
          <p:cNvGraphicFramePr>
            <a:graphicFrameLocks noGrp="1"/>
          </p:cNvGraphicFramePr>
          <p:nvPr>
            <p:extLst>
              <p:ext uri="{D42A27DB-BD31-4B8C-83A1-F6EECF244321}">
                <p14:modId xmlns:p14="http://schemas.microsoft.com/office/powerpoint/2010/main" val="177759856"/>
              </p:ext>
            </p:extLst>
          </p:nvPr>
        </p:nvGraphicFramePr>
        <p:xfrm>
          <a:off x="252243" y="1891860"/>
          <a:ext cx="2278818" cy="4656080"/>
        </p:xfrm>
        <a:graphic>
          <a:graphicData uri="http://schemas.openxmlformats.org/drawingml/2006/table">
            <a:tbl>
              <a:tblPr/>
              <a:tblGrid>
                <a:gridCol w="2278818">
                  <a:extLst>
                    <a:ext uri="{9D8B030D-6E8A-4147-A177-3AD203B41FA5}">
                      <a16:colId xmlns:a16="http://schemas.microsoft.com/office/drawing/2014/main" val="20000"/>
                    </a:ext>
                  </a:extLst>
                </a:gridCol>
              </a:tblGrid>
              <a:tr h="1055124">
                <a:tc>
                  <a:txBody>
                    <a:bodyPr/>
                    <a:lstStyle/>
                    <a:p>
                      <a:pPr algn="r" fontAlgn="ctr"/>
                      <a:r>
                        <a:rPr lang="fr-FR" sz="1100" b="0" i="0" u="none" strike="noStrike" dirty="0">
                          <a:solidFill>
                            <a:srgbClr val="000000"/>
                          </a:solidFill>
                          <a:effectLst/>
                          <a:latin typeface="Calibri" panose="020F0502020204030204" pitchFamily="34" charset="0"/>
                        </a:rPr>
                        <a:t>Progresser au sein de la hiérarchie  </a:t>
                      </a: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28294">
                <a:tc>
                  <a:txBody>
                    <a:bodyPr/>
                    <a:lstStyle/>
                    <a:p>
                      <a:pPr algn="r" fontAlgn="ctr"/>
                      <a:r>
                        <a:rPr lang="fr-FR" sz="1100" b="0" i="0" u="none" strike="noStrike" dirty="0">
                          <a:solidFill>
                            <a:srgbClr val="000000"/>
                          </a:solidFill>
                          <a:effectLst/>
                          <a:latin typeface="Calibri" panose="020F0502020204030204" pitchFamily="34" charset="0"/>
                        </a:rPr>
                        <a:t>Encadrer une équipe  </a:t>
                      </a: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67654">
                <a:tc>
                  <a:txBody>
                    <a:bodyPr/>
                    <a:lstStyle/>
                    <a:p>
                      <a:pPr algn="r" fontAlgn="ctr"/>
                      <a:r>
                        <a:rPr lang="fr-FR" sz="1100" b="0" i="0" u="none" strike="noStrike" dirty="0">
                          <a:solidFill>
                            <a:srgbClr val="000000"/>
                          </a:solidFill>
                          <a:effectLst/>
                          <a:latin typeface="Calibri" panose="020F0502020204030204" pitchFamily="34" charset="0"/>
                        </a:rPr>
                        <a:t>Se faire respecter par les autres salariés  </a:t>
                      </a: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02504">
                <a:tc>
                  <a:txBody>
                    <a:bodyPr/>
                    <a:lstStyle/>
                    <a:p>
                      <a:pPr algn="r" fontAlgn="ctr"/>
                      <a:r>
                        <a:rPr lang="fr-FR" sz="1100" b="0" i="0" u="none" strike="noStrike" dirty="0">
                          <a:solidFill>
                            <a:srgbClr val="000000"/>
                          </a:solidFill>
                          <a:effectLst/>
                          <a:latin typeface="Calibri" panose="020F0502020204030204" pitchFamily="34" charset="0"/>
                        </a:rPr>
                        <a:t>Accomplir les tâches courantes  </a:t>
                      </a: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902504">
                <a:tc>
                  <a:txBody>
                    <a:bodyPr/>
                    <a:lstStyle/>
                    <a:p>
                      <a:pPr algn="r" fontAlgn="ctr"/>
                      <a:r>
                        <a:rPr lang="fr-FR" sz="1100" b="0" i="0" u="none" strike="noStrike" dirty="0" smtClean="0">
                          <a:solidFill>
                            <a:srgbClr val="000000"/>
                          </a:solidFill>
                          <a:effectLst/>
                          <a:latin typeface="Calibri" panose="020F0502020204030204" pitchFamily="34" charset="0"/>
                        </a:rPr>
                        <a:t>S’épanouir professionnellement </a:t>
                      </a:r>
                      <a:endParaRPr lang="fr-FR" sz="1100" b="0" i="0" u="none" strike="noStrike" dirty="0">
                        <a:solidFill>
                          <a:srgbClr val="000000"/>
                        </a:solidFill>
                        <a:effectLst/>
                        <a:latin typeface="Calibri" panose="020F0502020204030204" pitchFamily="34" charset="0"/>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6673800"/>
                  </a:ext>
                </a:extLst>
              </a:tr>
            </a:tbl>
          </a:graphicData>
        </a:graphic>
      </p:graphicFrame>
      <p:graphicFrame>
        <p:nvGraphicFramePr>
          <p:cNvPr id="37" name="Graphique 6"/>
          <p:cNvGraphicFramePr>
            <a:graphicFrameLocks/>
          </p:cNvGraphicFramePr>
          <p:nvPr>
            <p:extLst>
              <p:ext uri="{D42A27DB-BD31-4B8C-83A1-F6EECF244321}">
                <p14:modId xmlns:p14="http://schemas.microsoft.com/office/powerpoint/2010/main" val="2052473059"/>
              </p:ext>
            </p:extLst>
          </p:nvPr>
        </p:nvGraphicFramePr>
        <p:xfrm>
          <a:off x="2590556" y="2059447"/>
          <a:ext cx="2708566" cy="4520023"/>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 Box 10"/>
          <p:cNvSpPr txBox="1">
            <a:spLocks noChangeArrowheads="1"/>
          </p:cNvSpPr>
          <p:nvPr/>
        </p:nvSpPr>
        <p:spPr bwMode="auto">
          <a:xfrm>
            <a:off x="243075" y="1002920"/>
            <a:ext cx="8748712" cy="234286"/>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Et pensez-vous qu’il est </a:t>
            </a:r>
            <a:r>
              <a:rPr lang="fr-FR" sz="1050" b="1" dirty="0"/>
              <a:t>difficile</a:t>
            </a:r>
            <a:r>
              <a:rPr lang="fr-FR" sz="1050" dirty="0"/>
              <a:t> pour un salarié handicapé de faire les choses suivantes dans une entreprise </a:t>
            </a:r>
            <a:r>
              <a:rPr lang="fr-FR" sz="1050" dirty="0" smtClean="0"/>
              <a:t>[comme la vôtre] ?</a:t>
            </a:r>
            <a:endParaRPr lang="fr-FR" sz="1050" dirty="0"/>
          </a:p>
        </p:txBody>
      </p:sp>
      <p:grpSp>
        <p:nvGrpSpPr>
          <p:cNvPr id="39" name="Groupe 38"/>
          <p:cNvGrpSpPr/>
          <p:nvPr/>
        </p:nvGrpSpPr>
        <p:grpSpPr>
          <a:xfrm>
            <a:off x="8877990" y="1396203"/>
            <a:ext cx="648000" cy="648000"/>
            <a:chOff x="2759718" y="-1342727"/>
            <a:chExt cx="648000" cy="648000"/>
          </a:xfrm>
        </p:grpSpPr>
        <p:sp>
          <p:nvSpPr>
            <p:cNvPr id="40" name="Ellipse 39"/>
            <p:cNvSpPr/>
            <p:nvPr/>
          </p:nvSpPr>
          <p:spPr>
            <a:xfrm>
              <a:off x="2759718"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1" name="Image 40"/>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84408" y="-1230924"/>
              <a:ext cx="411590" cy="432000"/>
            </a:xfrm>
            <a:prstGeom prst="rect">
              <a:avLst/>
            </a:prstGeom>
          </p:spPr>
        </p:pic>
      </p:grpSp>
      <p:grpSp>
        <p:nvGrpSpPr>
          <p:cNvPr id="42" name="Groupe 41"/>
          <p:cNvGrpSpPr/>
          <p:nvPr/>
        </p:nvGrpSpPr>
        <p:grpSpPr>
          <a:xfrm>
            <a:off x="3003803" y="1396203"/>
            <a:ext cx="648000" cy="648000"/>
            <a:chOff x="4068077" y="1844896"/>
            <a:chExt cx="648000" cy="648000"/>
          </a:xfrm>
        </p:grpSpPr>
        <p:sp>
          <p:nvSpPr>
            <p:cNvPr id="43" name="Ellipse 42"/>
            <p:cNvSpPr/>
            <p:nvPr/>
          </p:nvSpPr>
          <p:spPr>
            <a:xfrm>
              <a:off x="4068077" y="1844896"/>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44" name="Image 43"/>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7457" b="9201"/>
            <a:stretch/>
          </p:blipFill>
          <p:spPr>
            <a:xfrm>
              <a:off x="4174314" y="1988911"/>
              <a:ext cx="432000" cy="360041"/>
            </a:xfrm>
            <a:prstGeom prst="rect">
              <a:avLst/>
            </a:prstGeom>
          </p:spPr>
        </p:pic>
      </p:grpSp>
      <p:grpSp>
        <p:nvGrpSpPr>
          <p:cNvPr id="45" name="Groupe 44"/>
          <p:cNvGrpSpPr/>
          <p:nvPr/>
        </p:nvGrpSpPr>
        <p:grpSpPr>
          <a:xfrm>
            <a:off x="6123032" y="1396203"/>
            <a:ext cx="648000" cy="648000"/>
            <a:chOff x="4995426" y="-1342727"/>
            <a:chExt cx="648000" cy="648000"/>
          </a:xfrm>
        </p:grpSpPr>
        <p:sp>
          <p:nvSpPr>
            <p:cNvPr id="46" name="Ellipse 45"/>
            <p:cNvSpPr/>
            <p:nvPr/>
          </p:nvSpPr>
          <p:spPr>
            <a:xfrm>
              <a:off x="4995426"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9" name="Image 58"/>
            <p:cNvPicPr>
              <a:picLocks noChangeAspect="1"/>
            </p:cNvPicPr>
            <p:nvPr/>
          </p:nvPicPr>
          <p:blipFill>
            <a:blip r:embed="rId6">
              <a:duotone>
                <a:schemeClr val="bg2">
                  <a:shade val="45000"/>
                  <a:satMod val="135000"/>
                </a:schemeClr>
                <a:prstClr val="white"/>
              </a:duotone>
            </a:blip>
            <a:stretch>
              <a:fillRect/>
            </a:stretch>
          </p:blipFill>
          <p:spPr>
            <a:xfrm>
              <a:off x="5111132" y="-1212431"/>
              <a:ext cx="416587" cy="373760"/>
            </a:xfrm>
            <a:prstGeom prst="rect">
              <a:avLst/>
            </a:prstGeom>
          </p:spPr>
        </p:pic>
      </p:grpSp>
      <p:sp>
        <p:nvSpPr>
          <p:cNvPr id="60" name="Rectangle 59"/>
          <p:cNvSpPr/>
          <p:nvPr/>
        </p:nvSpPr>
        <p:spPr>
          <a:xfrm>
            <a:off x="152686" y="1657030"/>
            <a:ext cx="2217157" cy="307777"/>
          </a:xfrm>
          <a:prstGeom prst="rect">
            <a:avLst/>
          </a:prstGeom>
        </p:spPr>
        <p:txBody>
          <a:bodyPr wrap="square">
            <a:spAutoFit/>
          </a:bodyPr>
          <a:lstStyle/>
          <a:p>
            <a:r>
              <a:rPr lang="fr-FR" altLang="fr-FR" sz="1400" b="1" dirty="0">
                <a:solidFill>
                  <a:srgbClr val="BC2F52"/>
                </a:solidFill>
              </a:rPr>
              <a:t>Récapitulatif : </a:t>
            </a:r>
            <a:r>
              <a:rPr lang="fr-FR" altLang="fr-FR" sz="1400" b="1" dirty="0" smtClean="0">
                <a:solidFill>
                  <a:srgbClr val="BC2F52"/>
                </a:solidFill>
              </a:rPr>
              <a:t>TOTAL Oui</a:t>
            </a:r>
          </a:p>
        </p:txBody>
      </p:sp>
      <p:graphicFrame>
        <p:nvGraphicFramePr>
          <p:cNvPr id="64" name="Graphique 6"/>
          <p:cNvGraphicFramePr>
            <a:graphicFrameLocks/>
          </p:cNvGraphicFramePr>
          <p:nvPr>
            <p:extLst>
              <p:ext uri="{D42A27DB-BD31-4B8C-83A1-F6EECF244321}">
                <p14:modId xmlns:p14="http://schemas.microsoft.com/office/powerpoint/2010/main" val="788367094"/>
              </p:ext>
            </p:extLst>
          </p:nvPr>
        </p:nvGraphicFramePr>
        <p:xfrm>
          <a:off x="5099123" y="2059446"/>
          <a:ext cx="3364837" cy="452002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65" name="Graphique 6"/>
          <p:cNvGraphicFramePr>
            <a:graphicFrameLocks/>
          </p:cNvGraphicFramePr>
          <p:nvPr>
            <p:extLst>
              <p:ext uri="{D42A27DB-BD31-4B8C-83A1-F6EECF244321}">
                <p14:modId xmlns:p14="http://schemas.microsoft.com/office/powerpoint/2010/main" val="3669055115"/>
              </p:ext>
            </p:extLst>
          </p:nvPr>
        </p:nvGraphicFramePr>
        <p:xfrm>
          <a:off x="7993545" y="2088400"/>
          <a:ext cx="3364837" cy="4491069"/>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13904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4" grpId="0">
        <p:bldAsOne/>
      </p:bldGraphic>
      <p:bldGraphic spid="65"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506" y="183655"/>
            <a:ext cx="11975125" cy="461665"/>
          </a:xfrm>
          <a:prstGeom prst="rect">
            <a:avLst/>
          </a:prstGeom>
          <a:noFill/>
        </p:spPr>
        <p:txBody>
          <a:bodyPr wrap="square" rtlCol="0">
            <a:spAutoFit/>
          </a:bodyPr>
          <a:lstStyle/>
          <a:p>
            <a:r>
              <a:rPr lang="fr-FR" sz="2400" b="1" dirty="0">
                <a:solidFill>
                  <a:srgbClr val="A50021"/>
                </a:solidFill>
              </a:rPr>
              <a:t>La perception des difficultés rencontrées par les salariés handicapés en entreprise</a:t>
            </a:r>
            <a:endParaRPr lang="fr-FR" sz="1200" i="1" dirty="0">
              <a:solidFill>
                <a:srgbClr val="A50021"/>
              </a:solidFill>
            </a:endParaRPr>
          </a:p>
        </p:txBody>
      </p:sp>
      <p:sp>
        <p:nvSpPr>
          <p:cNvPr id="38" name="Text Box 10"/>
          <p:cNvSpPr txBox="1">
            <a:spLocks noChangeArrowheads="1"/>
          </p:cNvSpPr>
          <p:nvPr/>
        </p:nvSpPr>
        <p:spPr bwMode="auto">
          <a:xfrm>
            <a:off x="243075" y="1002920"/>
            <a:ext cx="8748712" cy="234286"/>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Et pensez-vous qu’il est </a:t>
            </a:r>
            <a:r>
              <a:rPr lang="fr-FR" sz="1050" b="1" dirty="0"/>
              <a:t>difficile</a:t>
            </a:r>
            <a:r>
              <a:rPr lang="fr-FR" sz="1050" dirty="0"/>
              <a:t> pour un salarié handicapé de faire les choses suivantes dans une entreprise </a:t>
            </a:r>
            <a:r>
              <a:rPr lang="fr-FR" sz="1050" dirty="0" smtClean="0"/>
              <a:t>[comme la vôtre] ?</a:t>
            </a:r>
            <a:endParaRPr lang="fr-FR" sz="1050" dirty="0"/>
          </a:p>
        </p:txBody>
      </p:sp>
      <p:graphicFrame>
        <p:nvGraphicFramePr>
          <p:cNvPr id="20" name="Objet 1"/>
          <p:cNvGraphicFramePr>
            <a:graphicFrameLocks noChangeAspect="1"/>
          </p:cNvGraphicFramePr>
          <p:nvPr>
            <p:extLst>
              <p:ext uri="{D42A27DB-BD31-4B8C-83A1-F6EECF244321}">
                <p14:modId xmlns:p14="http://schemas.microsoft.com/office/powerpoint/2010/main" val="3368811326"/>
              </p:ext>
            </p:extLst>
          </p:nvPr>
        </p:nvGraphicFramePr>
        <p:xfrm>
          <a:off x="804332" y="4806804"/>
          <a:ext cx="4162789" cy="16780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Objet 1"/>
          <p:cNvGraphicFramePr>
            <a:graphicFrameLocks noChangeAspect="1"/>
          </p:cNvGraphicFramePr>
          <p:nvPr>
            <p:extLst>
              <p:ext uri="{D42A27DB-BD31-4B8C-83A1-F6EECF244321}">
                <p14:modId xmlns:p14="http://schemas.microsoft.com/office/powerpoint/2010/main" val="4128640012"/>
              </p:ext>
            </p:extLst>
          </p:nvPr>
        </p:nvGraphicFramePr>
        <p:xfrm>
          <a:off x="804332" y="2592047"/>
          <a:ext cx="4191607" cy="1689687"/>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3"/>
          <p:cNvSpPr/>
          <p:nvPr/>
        </p:nvSpPr>
        <p:spPr>
          <a:xfrm>
            <a:off x="1208685" y="4330020"/>
            <a:ext cx="4025461" cy="276999"/>
          </a:xfrm>
          <a:prstGeom prst="rect">
            <a:avLst/>
          </a:prstGeom>
        </p:spPr>
        <p:txBody>
          <a:bodyPr wrap="square">
            <a:spAutoFit/>
          </a:bodyPr>
          <a:lstStyle/>
          <a:p>
            <a:pPr algn="r" fontAlgn="ctr"/>
            <a:r>
              <a:rPr lang="fr-FR" sz="1200" dirty="0" smtClean="0">
                <a:solidFill>
                  <a:srgbClr val="000000"/>
                </a:solidFill>
                <a:latin typeface="Calibri" panose="020F0502020204030204" pitchFamily="34" charset="0"/>
              </a:rPr>
              <a:t>Evolution depuis 2018 « Progresser </a:t>
            </a:r>
            <a:r>
              <a:rPr lang="fr-FR" sz="1200" dirty="0">
                <a:solidFill>
                  <a:srgbClr val="000000"/>
                </a:solidFill>
                <a:latin typeface="Calibri" panose="020F0502020204030204" pitchFamily="34" charset="0"/>
              </a:rPr>
              <a:t>au sein de la </a:t>
            </a:r>
            <a:r>
              <a:rPr lang="fr-FR" sz="1200" dirty="0" smtClean="0">
                <a:solidFill>
                  <a:srgbClr val="000000"/>
                </a:solidFill>
                <a:latin typeface="Calibri" panose="020F0502020204030204" pitchFamily="34" charset="0"/>
              </a:rPr>
              <a:t>hiérarchie »  </a:t>
            </a:r>
            <a:endParaRPr lang="fr-FR" sz="1200" dirty="0">
              <a:solidFill>
                <a:srgbClr val="000000"/>
              </a:solidFill>
              <a:latin typeface="Calibri" panose="020F0502020204030204" pitchFamily="34" charset="0"/>
            </a:endParaRPr>
          </a:p>
        </p:txBody>
      </p:sp>
      <p:sp>
        <p:nvSpPr>
          <p:cNvPr id="26" name="Rectangle 25"/>
          <p:cNvSpPr/>
          <p:nvPr/>
        </p:nvSpPr>
        <p:spPr>
          <a:xfrm>
            <a:off x="1292771" y="2149131"/>
            <a:ext cx="3846787" cy="276999"/>
          </a:xfrm>
          <a:prstGeom prst="rect">
            <a:avLst/>
          </a:prstGeom>
        </p:spPr>
        <p:txBody>
          <a:bodyPr wrap="square">
            <a:spAutoFit/>
          </a:bodyPr>
          <a:lstStyle/>
          <a:p>
            <a:pPr fontAlgn="ctr"/>
            <a:r>
              <a:rPr lang="fr-FR" sz="1200" dirty="0">
                <a:solidFill>
                  <a:srgbClr val="000000"/>
                </a:solidFill>
                <a:latin typeface="Calibri" panose="020F0502020204030204" pitchFamily="34" charset="0"/>
              </a:rPr>
              <a:t>Evolution depuis 2018 </a:t>
            </a:r>
            <a:r>
              <a:rPr lang="fr-FR" sz="1200" dirty="0" smtClean="0">
                <a:solidFill>
                  <a:srgbClr val="000000"/>
                </a:solidFill>
                <a:latin typeface="Calibri" panose="020F0502020204030204" pitchFamily="34" charset="0"/>
              </a:rPr>
              <a:t>« S’épanouir professionnellement »</a:t>
            </a:r>
            <a:endParaRPr lang="fr-FR" sz="1200" dirty="0">
              <a:solidFill>
                <a:srgbClr val="000000"/>
              </a:solidFill>
              <a:latin typeface="Calibri" panose="020F0502020204030204" pitchFamily="34" charset="0"/>
            </a:endParaRPr>
          </a:p>
        </p:txBody>
      </p:sp>
      <p:sp>
        <p:nvSpPr>
          <p:cNvPr id="6" name="Rectangle 5"/>
          <p:cNvSpPr/>
          <p:nvPr/>
        </p:nvSpPr>
        <p:spPr>
          <a:xfrm>
            <a:off x="6179113" y="4330020"/>
            <a:ext cx="4147482" cy="276999"/>
          </a:xfrm>
          <a:prstGeom prst="rect">
            <a:avLst/>
          </a:prstGeom>
        </p:spPr>
        <p:txBody>
          <a:bodyPr wrap="none">
            <a:spAutoFit/>
          </a:bodyPr>
          <a:lstStyle/>
          <a:p>
            <a:pPr algn="r" fontAlgn="ctr"/>
            <a:r>
              <a:rPr lang="fr-FR" sz="1200" dirty="0">
                <a:solidFill>
                  <a:srgbClr val="000000"/>
                </a:solidFill>
                <a:latin typeface="Calibri" panose="020F0502020204030204" pitchFamily="34" charset="0"/>
              </a:rPr>
              <a:t>Evolution depuis 2018 Se faire respecter par les autres salariés  </a:t>
            </a:r>
          </a:p>
        </p:txBody>
      </p:sp>
      <p:graphicFrame>
        <p:nvGraphicFramePr>
          <p:cNvPr id="28" name="Objet 1"/>
          <p:cNvGraphicFramePr>
            <a:graphicFrameLocks noChangeAspect="1"/>
          </p:cNvGraphicFramePr>
          <p:nvPr>
            <p:extLst>
              <p:ext uri="{D42A27DB-BD31-4B8C-83A1-F6EECF244321}">
                <p14:modId xmlns:p14="http://schemas.microsoft.com/office/powerpoint/2010/main" val="2387239770"/>
              </p:ext>
            </p:extLst>
          </p:nvPr>
        </p:nvGraphicFramePr>
        <p:xfrm>
          <a:off x="5618759" y="4811816"/>
          <a:ext cx="4162789" cy="16780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Objet 1"/>
          <p:cNvGraphicFramePr>
            <a:graphicFrameLocks noChangeAspect="1"/>
          </p:cNvGraphicFramePr>
          <p:nvPr>
            <p:extLst>
              <p:ext uri="{D42A27DB-BD31-4B8C-83A1-F6EECF244321}">
                <p14:modId xmlns:p14="http://schemas.microsoft.com/office/powerpoint/2010/main" val="62561387"/>
              </p:ext>
            </p:extLst>
          </p:nvPr>
        </p:nvGraphicFramePr>
        <p:xfrm>
          <a:off x="5618758" y="2597855"/>
          <a:ext cx="4162789" cy="1678070"/>
        </p:xfrm>
        <a:graphic>
          <a:graphicData uri="http://schemas.openxmlformats.org/drawingml/2006/chart">
            <c:chart xmlns:c="http://schemas.openxmlformats.org/drawingml/2006/chart" xmlns:r="http://schemas.openxmlformats.org/officeDocument/2006/relationships" r:id="rId6"/>
          </a:graphicData>
        </a:graphic>
      </p:graphicFrame>
      <p:sp>
        <p:nvSpPr>
          <p:cNvPr id="32" name="Rectangle 31"/>
          <p:cNvSpPr/>
          <p:nvPr/>
        </p:nvSpPr>
        <p:spPr>
          <a:xfrm>
            <a:off x="6258893" y="2143877"/>
            <a:ext cx="3846787" cy="276999"/>
          </a:xfrm>
          <a:prstGeom prst="rect">
            <a:avLst/>
          </a:prstGeom>
        </p:spPr>
        <p:txBody>
          <a:bodyPr wrap="square">
            <a:spAutoFit/>
          </a:bodyPr>
          <a:lstStyle/>
          <a:p>
            <a:pPr fontAlgn="ctr"/>
            <a:r>
              <a:rPr lang="fr-FR" sz="1200" dirty="0">
                <a:solidFill>
                  <a:srgbClr val="000000"/>
                </a:solidFill>
                <a:latin typeface="Calibri" panose="020F0502020204030204" pitchFamily="34" charset="0"/>
              </a:rPr>
              <a:t>Evolution depuis 2018 </a:t>
            </a:r>
            <a:r>
              <a:rPr lang="fr-FR" sz="1200" dirty="0" smtClean="0">
                <a:solidFill>
                  <a:srgbClr val="000000"/>
                </a:solidFill>
                <a:latin typeface="Calibri" panose="020F0502020204030204" pitchFamily="34" charset="0"/>
              </a:rPr>
              <a:t>« S’épanouir professionnellement »</a:t>
            </a:r>
            <a:endParaRPr lang="fr-FR" sz="1200" dirty="0">
              <a:solidFill>
                <a:srgbClr val="000000"/>
              </a:solidFill>
              <a:latin typeface="Calibri" panose="020F0502020204030204" pitchFamily="34" charset="0"/>
            </a:endParaRPr>
          </a:p>
        </p:txBody>
      </p:sp>
      <p:grpSp>
        <p:nvGrpSpPr>
          <p:cNvPr id="12" name="Groupe 11"/>
          <p:cNvGrpSpPr/>
          <p:nvPr/>
        </p:nvGrpSpPr>
        <p:grpSpPr>
          <a:xfrm>
            <a:off x="2575065" y="1455212"/>
            <a:ext cx="648000" cy="648000"/>
            <a:chOff x="4995426" y="-1342727"/>
            <a:chExt cx="648000" cy="648000"/>
          </a:xfrm>
        </p:grpSpPr>
        <p:sp>
          <p:nvSpPr>
            <p:cNvPr id="13" name="Ellipse 12"/>
            <p:cNvSpPr/>
            <p:nvPr/>
          </p:nvSpPr>
          <p:spPr>
            <a:xfrm>
              <a:off x="4995426"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4" name="Image 13"/>
            <p:cNvPicPr>
              <a:picLocks noChangeAspect="1"/>
            </p:cNvPicPr>
            <p:nvPr/>
          </p:nvPicPr>
          <p:blipFill>
            <a:blip r:embed="rId7">
              <a:duotone>
                <a:schemeClr val="bg2">
                  <a:shade val="45000"/>
                  <a:satMod val="135000"/>
                </a:schemeClr>
                <a:prstClr val="white"/>
              </a:duotone>
            </a:blip>
            <a:stretch>
              <a:fillRect/>
            </a:stretch>
          </p:blipFill>
          <p:spPr>
            <a:xfrm>
              <a:off x="5111132" y="-1212431"/>
              <a:ext cx="416587" cy="373760"/>
            </a:xfrm>
            <a:prstGeom prst="rect">
              <a:avLst/>
            </a:prstGeom>
          </p:spPr>
        </p:pic>
      </p:grpSp>
      <p:grpSp>
        <p:nvGrpSpPr>
          <p:cNvPr id="15" name="Groupe 14"/>
          <p:cNvGrpSpPr/>
          <p:nvPr/>
        </p:nvGrpSpPr>
        <p:grpSpPr>
          <a:xfrm>
            <a:off x="7353115" y="1350130"/>
            <a:ext cx="648000" cy="648000"/>
            <a:chOff x="878805" y="5157192"/>
            <a:chExt cx="648000" cy="648000"/>
          </a:xfrm>
        </p:grpSpPr>
        <p:sp>
          <p:nvSpPr>
            <p:cNvPr id="16" name="Ellipse 15"/>
            <p:cNvSpPr/>
            <p:nvPr/>
          </p:nvSpPr>
          <p:spPr>
            <a:xfrm>
              <a:off x="878805" y="5157192"/>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p:cNvPicPr>
              <a:picLocks noChangeAspect="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3495" y="5268995"/>
              <a:ext cx="411590" cy="432000"/>
            </a:xfrm>
            <a:prstGeom prst="rect">
              <a:avLst/>
            </a:prstGeom>
          </p:spPr>
        </p:pic>
      </p:grpSp>
    </p:spTree>
    <p:extLst>
      <p:ext uri="{BB962C8B-B14F-4D97-AF65-F5344CB8AC3E}">
        <p14:creationId xmlns:p14="http://schemas.microsoft.com/office/powerpoint/2010/main" val="18886879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832" y="0"/>
            <a:ext cx="11975125" cy="830997"/>
          </a:xfrm>
          <a:prstGeom prst="rect">
            <a:avLst/>
          </a:prstGeom>
          <a:noFill/>
        </p:spPr>
        <p:txBody>
          <a:bodyPr wrap="square" rtlCol="0">
            <a:spAutoFit/>
          </a:bodyPr>
          <a:lstStyle/>
          <a:p>
            <a:r>
              <a:rPr lang="fr-FR" sz="2400" b="1" dirty="0">
                <a:solidFill>
                  <a:srgbClr val="A50021"/>
                </a:solidFill>
              </a:rPr>
              <a:t>Le sentiment que la présence d’un collègue handicapé a contribué à changer son regard sur le handicap</a:t>
            </a:r>
            <a:endParaRPr lang="fr-FR" sz="1200" i="1" dirty="0">
              <a:solidFill>
                <a:srgbClr val="A50021"/>
              </a:solidFill>
            </a:endParaRPr>
          </a:p>
        </p:txBody>
      </p:sp>
      <p:sp>
        <p:nvSpPr>
          <p:cNvPr id="14" name="Text Box 10"/>
          <p:cNvSpPr txBox="1">
            <a:spLocks noChangeArrowheads="1"/>
          </p:cNvSpPr>
          <p:nvPr/>
        </p:nvSpPr>
        <p:spPr bwMode="auto">
          <a:xfrm>
            <a:off x="309965" y="1188746"/>
            <a:ext cx="10427703" cy="234286"/>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i="1" dirty="0"/>
              <a:t>Et diriez-vous que la présence d’une personne en situation de handicap au sein de votre entreprise a contribué à changer le regard que vous portez sur le handicap </a:t>
            </a:r>
            <a:r>
              <a:rPr lang="fr-FR" sz="1050" i="1" dirty="0" smtClean="0"/>
              <a:t>?</a:t>
            </a:r>
          </a:p>
        </p:txBody>
      </p:sp>
      <p:grpSp>
        <p:nvGrpSpPr>
          <p:cNvPr id="15" name="Groupe 14"/>
          <p:cNvGrpSpPr/>
          <p:nvPr/>
        </p:nvGrpSpPr>
        <p:grpSpPr>
          <a:xfrm>
            <a:off x="1278012" y="1674003"/>
            <a:ext cx="648000" cy="648000"/>
            <a:chOff x="4995426" y="-1342727"/>
            <a:chExt cx="648000" cy="648000"/>
          </a:xfrm>
        </p:grpSpPr>
        <p:sp>
          <p:nvSpPr>
            <p:cNvPr id="16" name="Ellipse 15"/>
            <p:cNvSpPr/>
            <p:nvPr/>
          </p:nvSpPr>
          <p:spPr>
            <a:xfrm>
              <a:off x="4995426"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p:cNvPicPr>
              <a:picLocks noChangeAspect="1"/>
            </p:cNvPicPr>
            <p:nvPr/>
          </p:nvPicPr>
          <p:blipFill>
            <a:blip r:embed="rId2">
              <a:duotone>
                <a:schemeClr val="bg2">
                  <a:shade val="45000"/>
                  <a:satMod val="135000"/>
                </a:schemeClr>
                <a:prstClr val="white"/>
              </a:duotone>
            </a:blip>
            <a:stretch>
              <a:fillRect/>
            </a:stretch>
          </p:blipFill>
          <p:spPr>
            <a:xfrm>
              <a:off x="5111132" y="-1212431"/>
              <a:ext cx="416587" cy="373760"/>
            </a:xfrm>
            <a:prstGeom prst="rect">
              <a:avLst/>
            </a:prstGeom>
          </p:spPr>
        </p:pic>
      </p:grpSp>
      <p:graphicFrame>
        <p:nvGraphicFramePr>
          <p:cNvPr id="18" name="Graphique 6"/>
          <p:cNvGraphicFramePr>
            <a:graphicFrameLocks/>
          </p:cNvGraphicFramePr>
          <p:nvPr>
            <p:extLst>
              <p:ext uri="{D42A27DB-BD31-4B8C-83A1-F6EECF244321}">
                <p14:modId xmlns:p14="http://schemas.microsoft.com/office/powerpoint/2010/main" val="2002475622"/>
              </p:ext>
            </p:extLst>
          </p:nvPr>
        </p:nvGraphicFramePr>
        <p:xfrm>
          <a:off x="6690906" y="2621187"/>
          <a:ext cx="3193356" cy="42721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Tableau 18"/>
          <p:cNvGraphicFramePr>
            <a:graphicFrameLocks noGrp="1"/>
          </p:cNvGraphicFramePr>
          <p:nvPr>
            <p:extLst>
              <p:ext uri="{D42A27DB-BD31-4B8C-83A1-F6EECF244321}">
                <p14:modId xmlns:p14="http://schemas.microsoft.com/office/powerpoint/2010/main" val="3067006321"/>
              </p:ext>
            </p:extLst>
          </p:nvPr>
        </p:nvGraphicFramePr>
        <p:xfrm>
          <a:off x="4217922" y="2572583"/>
          <a:ext cx="2394000" cy="4266950"/>
        </p:xfrm>
        <a:graphic>
          <a:graphicData uri="http://schemas.openxmlformats.org/drawingml/2006/table">
            <a:tbl>
              <a:tblPr/>
              <a:tblGrid>
                <a:gridCol w="2394000">
                  <a:extLst>
                    <a:ext uri="{9D8B030D-6E8A-4147-A177-3AD203B41FA5}">
                      <a16:colId xmlns:a16="http://schemas.microsoft.com/office/drawing/2014/main" val="20000"/>
                    </a:ext>
                  </a:extLst>
                </a:gridCol>
              </a:tblGrid>
              <a:tr h="853390">
                <a:tc>
                  <a:txBody>
                    <a:bodyPr/>
                    <a:lstStyle/>
                    <a:p>
                      <a:pPr marL="0" algn="ctr" defTabSz="914400" rtl="0" eaLnBrk="1" fontAlgn="b" latinLnBrk="0" hangingPunct="1"/>
                      <a:r>
                        <a:rPr lang="fr-FR" sz="1300" b="0" i="0" u="none" strike="noStrike" kern="1200" dirty="0" smtClean="0">
                          <a:solidFill>
                            <a:srgbClr val="000000"/>
                          </a:solidFill>
                          <a:effectLst/>
                          <a:latin typeface="Calibri" panose="020F0502020204030204" pitchFamily="34" charset="0"/>
                          <a:ea typeface="+mn-ea"/>
                          <a:cs typeface="+mn-cs"/>
                        </a:rPr>
                        <a:t>Oui, tout à fait</a:t>
                      </a:r>
                      <a:endParaRPr lang="fr-FR" sz="13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53390">
                <a:tc>
                  <a:txBody>
                    <a:bodyPr/>
                    <a:lstStyle/>
                    <a:p>
                      <a:pPr marL="0" algn="ctr" defTabSz="914400" rtl="0" eaLnBrk="1" fontAlgn="b" latinLnBrk="0" hangingPunct="1"/>
                      <a:r>
                        <a:rPr lang="fr-FR" sz="1300" b="0" i="0" u="none" strike="noStrike" kern="1200" dirty="0" smtClean="0">
                          <a:solidFill>
                            <a:srgbClr val="000000"/>
                          </a:solidFill>
                          <a:effectLst/>
                          <a:latin typeface="Calibri" panose="020F0502020204030204" pitchFamily="34" charset="0"/>
                          <a:ea typeface="+mn-ea"/>
                          <a:cs typeface="+mn-cs"/>
                        </a:rPr>
                        <a:t>Oui, plutôt</a:t>
                      </a:r>
                      <a:endParaRPr lang="fr-FR" sz="13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853390">
                <a:tc>
                  <a:txBody>
                    <a:bodyPr/>
                    <a:lstStyle/>
                    <a:p>
                      <a:pPr marL="0" algn="ctr" defTabSz="914400" rtl="0" eaLnBrk="1" fontAlgn="b" latinLnBrk="0" hangingPunct="1"/>
                      <a:r>
                        <a:rPr lang="fr-FR" sz="1300" b="0" i="0" u="none" strike="noStrike" kern="1200" dirty="0" smtClean="0">
                          <a:solidFill>
                            <a:srgbClr val="000000"/>
                          </a:solidFill>
                          <a:effectLst/>
                          <a:latin typeface="Calibri" panose="020F0502020204030204" pitchFamily="34" charset="0"/>
                          <a:ea typeface="+mn-ea"/>
                          <a:cs typeface="+mn-cs"/>
                        </a:rPr>
                        <a:t>Non, plutôt pas</a:t>
                      </a:r>
                      <a:endParaRPr lang="fr-FR" sz="13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853390">
                <a:tc>
                  <a:txBody>
                    <a:bodyPr/>
                    <a:lstStyle/>
                    <a:p>
                      <a:pPr marL="0" algn="ctr" defTabSz="914400" rtl="0" eaLnBrk="1" fontAlgn="b" latinLnBrk="0" hangingPunct="1"/>
                      <a:r>
                        <a:rPr lang="fr-FR" sz="1300" b="0" i="0" u="none" strike="noStrike" kern="1200" dirty="0" smtClean="0">
                          <a:solidFill>
                            <a:srgbClr val="000000"/>
                          </a:solidFill>
                          <a:effectLst/>
                          <a:latin typeface="Calibri" panose="020F0502020204030204" pitchFamily="34" charset="0"/>
                          <a:ea typeface="+mn-ea"/>
                          <a:cs typeface="+mn-cs"/>
                        </a:rPr>
                        <a:t>Non, pas du tout</a:t>
                      </a:r>
                      <a:endParaRPr lang="fr-FR" sz="13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53390">
                <a:tc>
                  <a:txBody>
                    <a:bodyPr/>
                    <a:lstStyle/>
                    <a:p>
                      <a:pPr marL="0" algn="ctr" defTabSz="914400" rtl="0" eaLnBrk="1" fontAlgn="b" latinLnBrk="0" hangingPunct="1"/>
                      <a:r>
                        <a:rPr lang="fr-FR" sz="1300" b="0" i="0" u="none" strike="noStrike" kern="1200" dirty="0" smtClean="0">
                          <a:solidFill>
                            <a:srgbClr val="000000"/>
                          </a:solidFill>
                          <a:effectLst/>
                          <a:latin typeface="Calibri" panose="020F0502020204030204" pitchFamily="34" charset="0"/>
                          <a:ea typeface="+mn-ea"/>
                          <a:cs typeface="+mn-cs"/>
                        </a:rPr>
                        <a:t>Ne se prononcent pas</a:t>
                      </a:r>
                      <a:endParaRPr lang="fr-FR" sz="1300" b="0" i="0" u="none" strike="noStrike" kern="1200" dirty="0">
                        <a:solidFill>
                          <a:srgbClr val="000000"/>
                        </a:solidFill>
                        <a:effectLst/>
                        <a:latin typeface="Calibri" panose="020F0502020204030204" pitchFamily="34" charset="0"/>
                        <a:ea typeface="+mn-ea"/>
                        <a:cs typeface="+mn-cs"/>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11965540"/>
                  </a:ext>
                </a:extLst>
              </a:tr>
            </a:tbl>
          </a:graphicData>
        </a:graphic>
      </p:graphicFrame>
      <p:graphicFrame>
        <p:nvGraphicFramePr>
          <p:cNvPr id="20" name="Graphique 6"/>
          <p:cNvGraphicFramePr>
            <a:graphicFrameLocks/>
          </p:cNvGraphicFramePr>
          <p:nvPr>
            <p:extLst>
              <p:ext uri="{D42A27DB-BD31-4B8C-83A1-F6EECF244321}">
                <p14:modId xmlns:p14="http://schemas.microsoft.com/office/powerpoint/2010/main" val="3881751926"/>
              </p:ext>
            </p:extLst>
          </p:nvPr>
        </p:nvGraphicFramePr>
        <p:xfrm>
          <a:off x="758819" y="2575837"/>
          <a:ext cx="3025689" cy="3410306"/>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29"/>
          <p:cNvSpPr/>
          <p:nvPr/>
        </p:nvSpPr>
        <p:spPr>
          <a:xfrm>
            <a:off x="1954537" y="1742174"/>
            <a:ext cx="3128328" cy="492443"/>
          </a:xfrm>
          <a:prstGeom prst="rect">
            <a:avLst/>
          </a:prstGeom>
        </p:spPr>
        <p:txBody>
          <a:bodyPr wrap="square">
            <a:spAutoFit/>
          </a:bodyPr>
          <a:lstStyle/>
          <a:p>
            <a:r>
              <a:rPr lang="fr-FR" sz="1300" i="1"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Salariés ayant au moins un collègue handicapé, soit 39% de l’échantillon </a:t>
            </a:r>
            <a:endParaRPr lang="fr-FR" sz="1300" i="1" dirty="0">
              <a:solidFill>
                <a:schemeClr val="tx1">
                  <a:lumMod val="65000"/>
                  <a:lumOff val="35000"/>
                </a:schemeClr>
              </a:solidFill>
            </a:endParaRPr>
          </a:p>
        </p:txBody>
      </p:sp>
      <p:grpSp>
        <p:nvGrpSpPr>
          <p:cNvPr id="33" name="Groupe 32"/>
          <p:cNvGrpSpPr/>
          <p:nvPr/>
        </p:nvGrpSpPr>
        <p:grpSpPr>
          <a:xfrm>
            <a:off x="6330806" y="1579562"/>
            <a:ext cx="648000" cy="648000"/>
            <a:chOff x="878805" y="5157192"/>
            <a:chExt cx="648000" cy="648000"/>
          </a:xfrm>
        </p:grpSpPr>
        <p:sp>
          <p:nvSpPr>
            <p:cNvPr id="34" name="Ellipse 33"/>
            <p:cNvSpPr/>
            <p:nvPr/>
          </p:nvSpPr>
          <p:spPr>
            <a:xfrm>
              <a:off x="878805" y="5157192"/>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5" name="Image 34"/>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3495" y="5268995"/>
              <a:ext cx="411590" cy="432000"/>
            </a:xfrm>
            <a:prstGeom prst="rect">
              <a:avLst/>
            </a:prstGeom>
          </p:spPr>
        </p:pic>
      </p:grpSp>
      <p:sp>
        <p:nvSpPr>
          <p:cNvPr id="36" name="Larme 35"/>
          <p:cNvSpPr/>
          <p:nvPr/>
        </p:nvSpPr>
        <p:spPr>
          <a:xfrm>
            <a:off x="537473" y="2804025"/>
            <a:ext cx="999168" cy="739752"/>
          </a:xfrm>
          <a:prstGeom prst="teardrop">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52%</a:t>
            </a:r>
            <a:endParaRPr lang="fr-FR" sz="2000" b="1" dirty="0"/>
          </a:p>
        </p:txBody>
      </p:sp>
      <p:sp>
        <p:nvSpPr>
          <p:cNvPr id="37" name="Larme 36"/>
          <p:cNvSpPr/>
          <p:nvPr/>
        </p:nvSpPr>
        <p:spPr>
          <a:xfrm>
            <a:off x="8075775" y="2804025"/>
            <a:ext cx="999168" cy="739752"/>
          </a:xfrm>
          <a:prstGeom prst="teardrop">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38%</a:t>
            </a:r>
            <a:endParaRPr lang="fr-FR" sz="2000" b="1" dirty="0"/>
          </a:p>
        </p:txBody>
      </p:sp>
      <p:sp>
        <p:nvSpPr>
          <p:cNvPr id="38" name="Rectangle 37"/>
          <p:cNvSpPr/>
          <p:nvPr/>
        </p:nvSpPr>
        <p:spPr>
          <a:xfrm>
            <a:off x="1682531" y="3531594"/>
            <a:ext cx="6508245" cy="655911"/>
          </a:xfrm>
          <a:prstGeom prst="rect">
            <a:avLst/>
          </a:prstGeom>
          <a:noFill/>
          <a:ln>
            <a:solidFill>
              <a:srgbClr val="4A85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6991776" y="1644279"/>
            <a:ext cx="4108024" cy="492443"/>
          </a:xfrm>
          <a:prstGeom prst="rect">
            <a:avLst/>
          </a:prstGeom>
        </p:spPr>
        <p:txBody>
          <a:bodyPr wrap="square">
            <a:spAutoFit/>
          </a:bodyPr>
          <a:lstStyle/>
          <a:p>
            <a:r>
              <a:rPr lang="fr-FR" sz="1300" i="1"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Dirigeants, dont l’entreprise compte au moins un salarié en situation de handicap, soit 19% de l’échantillon</a:t>
            </a:r>
            <a:endParaRPr lang="fr-FR" sz="1300" i="1" dirty="0">
              <a:solidFill>
                <a:schemeClr val="tx1">
                  <a:lumMod val="65000"/>
                  <a:lumOff val="35000"/>
                </a:schemeClr>
              </a:solidFill>
            </a:endParaRPr>
          </a:p>
        </p:txBody>
      </p:sp>
      <p:sp>
        <p:nvSpPr>
          <p:cNvPr id="40" name="ZoneTexte 39"/>
          <p:cNvSpPr txBox="1"/>
          <p:nvPr/>
        </p:nvSpPr>
        <p:spPr>
          <a:xfrm>
            <a:off x="1569790" y="2798143"/>
            <a:ext cx="1158868" cy="338554"/>
          </a:xfrm>
          <a:prstGeom prst="rect">
            <a:avLst/>
          </a:prstGeom>
          <a:noFill/>
          <a:ln>
            <a:noFill/>
          </a:ln>
          <a:effectLst>
            <a:softEdge rad="12700"/>
          </a:effectLst>
        </p:spPr>
        <p:txBody>
          <a:bodyPr wrap="square" anchor="ctr">
            <a:spAutoFit/>
          </a:bodyPr>
          <a:lstStyle/>
          <a:p>
            <a:pPr>
              <a:defRPr/>
            </a:pPr>
            <a:r>
              <a:rPr lang="fr-FR" sz="1600" b="1" dirty="0" smtClean="0">
                <a:solidFill>
                  <a:srgbClr val="003366"/>
                </a:solidFill>
                <a:latin typeface="+mn-lt"/>
              </a:rPr>
              <a:t>Le pensent</a:t>
            </a:r>
            <a:endParaRPr lang="fr-FR" sz="1600" b="1" dirty="0">
              <a:solidFill>
                <a:srgbClr val="003366"/>
              </a:solidFill>
              <a:latin typeface="+mn-lt"/>
            </a:endParaRPr>
          </a:p>
        </p:txBody>
      </p:sp>
      <p:sp>
        <p:nvSpPr>
          <p:cNvPr id="41" name="ZoneTexte 40"/>
          <p:cNvSpPr txBox="1"/>
          <p:nvPr/>
        </p:nvSpPr>
        <p:spPr>
          <a:xfrm>
            <a:off x="9074943" y="2779251"/>
            <a:ext cx="1158868" cy="338554"/>
          </a:xfrm>
          <a:prstGeom prst="rect">
            <a:avLst/>
          </a:prstGeom>
          <a:noFill/>
          <a:ln>
            <a:noFill/>
          </a:ln>
          <a:effectLst>
            <a:softEdge rad="12700"/>
          </a:effectLst>
        </p:spPr>
        <p:txBody>
          <a:bodyPr wrap="square" anchor="ctr">
            <a:spAutoFit/>
          </a:bodyPr>
          <a:lstStyle/>
          <a:p>
            <a:pPr>
              <a:defRPr/>
            </a:pPr>
            <a:r>
              <a:rPr lang="fr-FR" sz="1600" b="1" dirty="0" smtClean="0">
                <a:solidFill>
                  <a:srgbClr val="003366"/>
                </a:solidFill>
                <a:latin typeface="+mn-lt"/>
              </a:rPr>
              <a:t>Le pensent</a:t>
            </a:r>
            <a:endParaRPr lang="fr-FR" sz="1600" b="1" dirty="0">
              <a:solidFill>
                <a:srgbClr val="003366"/>
              </a:solidFill>
              <a:latin typeface="+mn-lt"/>
            </a:endParaRPr>
          </a:p>
        </p:txBody>
      </p:sp>
    </p:spTree>
    <p:extLst>
      <p:ext uri="{BB962C8B-B14F-4D97-AF65-F5344CB8AC3E}">
        <p14:creationId xmlns:p14="http://schemas.microsoft.com/office/powerpoint/2010/main" val="29853864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832" y="0"/>
            <a:ext cx="11975125" cy="830997"/>
          </a:xfrm>
          <a:prstGeom prst="rect">
            <a:avLst/>
          </a:prstGeom>
          <a:noFill/>
        </p:spPr>
        <p:txBody>
          <a:bodyPr wrap="square" rtlCol="0">
            <a:spAutoFit/>
          </a:bodyPr>
          <a:lstStyle/>
          <a:p>
            <a:r>
              <a:rPr lang="fr-FR" sz="2400" b="1" dirty="0">
                <a:solidFill>
                  <a:srgbClr val="A50021"/>
                </a:solidFill>
              </a:rPr>
              <a:t>Le sentiment que la présence d’un collègue handicapé a contribué à changer son regard sur le handicap</a:t>
            </a:r>
            <a:endParaRPr lang="fr-FR" sz="1200" i="1" dirty="0">
              <a:solidFill>
                <a:srgbClr val="A50021"/>
              </a:solidFill>
            </a:endParaRPr>
          </a:p>
        </p:txBody>
      </p:sp>
      <p:graphicFrame>
        <p:nvGraphicFramePr>
          <p:cNvPr id="21" name="Tableau 20"/>
          <p:cNvGraphicFramePr>
            <a:graphicFrameLocks noGrp="1"/>
          </p:cNvGraphicFramePr>
          <p:nvPr>
            <p:extLst>
              <p:ext uri="{D42A27DB-BD31-4B8C-83A1-F6EECF244321}">
                <p14:modId xmlns:p14="http://schemas.microsoft.com/office/powerpoint/2010/main" val="3639448466"/>
              </p:ext>
            </p:extLst>
          </p:nvPr>
        </p:nvGraphicFramePr>
        <p:xfrm>
          <a:off x="330160" y="1907146"/>
          <a:ext cx="3348473" cy="4546670"/>
        </p:xfrm>
        <a:graphic>
          <a:graphicData uri="http://schemas.openxmlformats.org/drawingml/2006/table">
            <a:tbl>
              <a:tblPr/>
              <a:tblGrid>
                <a:gridCol w="3348473">
                  <a:extLst>
                    <a:ext uri="{9D8B030D-6E8A-4147-A177-3AD203B41FA5}">
                      <a16:colId xmlns:a16="http://schemas.microsoft.com/office/drawing/2014/main" val="20000"/>
                    </a:ext>
                  </a:extLst>
                </a:gridCol>
              </a:tblGrid>
              <a:tr h="909334">
                <a:tc>
                  <a:txBody>
                    <a:bodyPr/>
                    <a:lstStyle/>
                    <a:p>
                      <a:pPr algn="r" fontAlgn="ctr"/>
                      <a:r>
                        <a:rPr lang="fr-FR" sz="1100" b="0" i="0" u="none" strike="noStrike" dirty="0" smtClean="0">
                          <a:solidFill>
                            <a:srgbClr val="000000"/>
                          </a:solidFill>
                          <a:effectLst/>
                          <a:latin typeface="Calibri" panose="020F0502020204030204" pitchFamily="34" charset="0"/>
                        </a:rPr>
                        <a:t>Est l’occasion de mettre en place de nouvelles manières de faire </a:t>
                      </a:r>
                      <a:endParaRPr lang="fr-FR" sz="1100" b="0" i="0" u="none" strike="noStrike" dirty="0">
                        <a:solidFill>
                          <a:srgbClr val="000000"/>
                        </a:solidFill>
                        <a:effectLst/>
                        <a:latin typeface="Calibri" panose="020F0502020204030204" pitchFamily="34" charset="0"/>
                      </a:endParaRP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09334">
                <a:tc>
                  <a:txBody>
                    <a:bodyPr/>
                    <a:lstStyle/>
                    <a:p>
                      <a:pPr algn="r" fontAlgn="ctr"/>
                      <a:r>
                        <a:rPr lang="fr-FR" sz="1100" b="0" i="0" u="none" strike="noStrike" dirty="0">
                          <a:solidFill>
                            <a:srgbClr val="000000"/>
                          </a:solidFill>
                          <a:effectLst/>
                          <a:latin typeface="Calibri" panose="020F0502020204030204" pitchFamily="34" charset="0"/>
                        </a:rPr>
                        <a:t>Nécessite des aménagements concrets  </a:t>
                      </a: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09334">
                <a:tc>
                  <a:txBody>
                    <a:bodyPr/>
                    <a:lstStyle/>
                    <a:p>
                      <a:pPr algn="r" fontAlgn="ctr"/>
                      <a:r>
                        <a:rPr lang="fr-FR" sz="1100" b="0" i="0" u="none" strike="noStrike" dirty="0">
                          <a:solidFill>
                            <a:srgbClr val="000000"/>
                          </a:solidFill>
                          <a:effectLst/>
                          <a:latin typeface="Calibri" panose="020F0502020204030204" pitchFamily="34" charset="0"/>
                        </a:rPr>
                        <a:t>Ne change rien dans votre quotidien  </a:t>
                      </a: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09334">
                <a:tc>
                  <a:txBody>
                    <a:bodyPr/>
                    <a:lstStyle/>
                    <a:p>
                      <a:pPr algn="r" fontAlgn="ctr"/>
                      <a:r>
                        <a:rPr lang="fr-FR" sz="1100" b="0" i="0" u="none" strike="noStrike" dirty="0">
                          <a:solidFill>
                            <a:srgbClr val="000000"/>
                          </a:solidFill>
                          <a:effectLst/>
                          <a:latin typeface="Calibri" panose="020F0502020204030204" pitchFamily="34" charset="0"/>
                        </a:rPr>
                        <a:t>Vous </a:t>
                      </a:r>
                      <a:r>
                        <a:rPr lang="fr-FR" sz="1100" b="0" i="0" u="none" strike="noStrike" dirty="0" smtClean="0">
                          <a:solidFill>
                            <a:srgbClr val="000000"/>
                          </a:solidFill>
                          <a:effectLst/>
                          <a:latin typeface="Calibri" panose="020F0502020204030204" pitchFamily="34" charset="0"/>
                        </a:rPr>
                        <a:t>ralentit </a:t>
                      </a:r>
                      <a:r>
                        <a:rPr lang="fr-FR" sz="1100" b="0" i="0" u="none" strike="noStrike" dirty="0">
                          <a:solidFill>
                            <a:srgbClr val="000000"/>
                          </a:solidFill>
                          <a:effectLst/>
                          <a:latin typeface="Calibri" panose="020F0502020204030204" pitchFamily="34" charset="0"/>
                        </a:rPr>
                        <a:t>dans votre quotidien  </a:t>
                      </a: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09334">
                <a:tc>
                  <a:txBody>
                    <a:bodyPr/>
                    <a:lstStyle/>
                    <a:p>
                      <a:pPr algn="r" fontAlgn="ctr"/>
                      <a:r>
                        <a:rPr lang="fr-FR" sz="1100" b="0" i="0" u="none" strike="noStrike" dirty="0">
                          <a:solidFill>
                            <a:srgbClr val="000000"/>
                          </a:solidFill>
                          <a:effectLst/>
                          <a:latin typeface="Calibri" panose="020F0502020204030204" pitchFamily="34" charset="0"/>
                        </a:rPr>
                        <a:t>Crée des tensions dans l’équipe  </a:t>
                      </a:r>
                    </a:p>
                  </a:txBody>
                  <a:tcPr marL="9525" marR="9525" marT="9525"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2" name="Text Box 10"/>
          <p:cNvSpPr txBox="1">
            <a:spLocks noChangeArrowheads="1"/>
          </p:cNvSpPr>
          <p:nvPr/>
        </p:nvSpPr>
        <p:spPr bwMode="auto">
          <a:xfrm>
            <a:off x="243075" y="1144299"/>
            <a:ext cx="8748712" cy="234286"/>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Pour vous, travailler aux côtés d’une personne concernée par un handicap ... ?</a:t>
            </a:r>
          </a:p>
        </p:txBody>
      </p:sp>
      <p:graphicFrame>
        <p:nvGraphicFramePr>
          <p:cNvPr id="23" name="Graphique 12"/>
          <p:cNvGraphicFramePr>
            <a:graphicFrameLocks noChangeAspect="1"/>
          </p:cNvGraphicFramePr>
          <p:nvPr>
            <p:extLst>
              <p:ext uri="{D42A27DB-BD31-4B8C-83A1-F6EECF244321}">
                <p14:modId xmlns:p14="http://schemas.microsoft.com/office/powerpoint/2010/main" val="2536938255"/>
              </p:ext>
            </p:extLst>
          </p:nvPr>
        </p:nvGraphicFramePr>
        <p:xfrm>
          <a:off x="4782207" y="1912363"/>
          <a:ext cx="5686095" cy="4456467"/>
        </p:xfrm>
        <a:graphic>
          <a:graphicData uri="http://schemas.openxmlformats.org/drawingml/2006/chart">
            <c:chart xmlns:c="http://schemas.openxmlformats.org/drawingml/2006/chart" xmlns:r="http://schemas.openxmlformats.org/officeDocument/2006/relationships" r:id="rId2"/>
          </a:graphicData>
        </a:graphic>
      </p:graphicFrame>
      <p:sp>
        <p:nvSpPr>
          <p:cNvPr id="24" name="ZoneTexte 23"/>
          <p:cNvSpPr txBox="1"/>
          <p:nvPr/>
        </p:nvSpPr>
        <p:spPr>
          <a:xfrm>
            <a:off x="1049029" y="1372233"/>
            <a:ext cx="8094971" cy="253916"/>
          </a:xfrm>
          <a:prstGeom prst="rect">
            <a:avLst/>
          </a:prstGeom>
          <a:noFill/>
        </p:spPr>
        <p:txBody>
          <a:bodyPr wrap="square" rtlCol="0">
            <a:spAutoFit/>
          </a:bodyPr>
          <a:lstStyle/>
          <a:p>
            <a:r>
              <a:rPr lang="fr-FR" sz="1050" u="sng" dirty="0"/>
              <a:t>Base</a:t>
            </a:r>
            <a:r>
              <a:rPr lang="fr-FR" sz="1050" dirty="0"/>
              <a:t> : question posée uniquement aux salariés ayant un ou plusieurs collègue(s) en situation de handicap, soit </a:t>
            </a:r>
            <a:r>
              <a:rPr lang="fr-FR" sz="1050" dirty="0" smtClean="0"/>
              <a:t>39% de </a:t>
            </a:r>
            <a:r>
              <a:rPr lang="fr-FR" sz="1050" dirty="0"/>
              <a:t>l’échantillon</a:t>
            </a:r>
          </a:p>
        </p:txBody>
      </p:sp>
      <p:grpSp>
        <p:nvGrpSpPr>
          <p:cNvPr id="25" name="Groupe 24"/>
          <p:cNvGrpSpPr/>
          <p:nvPr/>
        </p:nvGrpSpPr>
        <p:grpSpPr>
          <a:xfrm>
            <a:off x="252290" y="1461982"/>
            <a:ext cx="648000" cy="648000"/>
            <a:chOff x="4995426" y="-1342727"/>
            <a:chExt cx="648000" cy="648000"/>
          </a:xfrm>
        </p:grpSpPr>
        <p:sp>
          <p:nvSpPr>
            <p:cNvPr id="26" name="Ellipse 25"/>
            <p:cNvSpPr/>
            <p:nvPr/>
          </p:nvSpPr>
          <p:spPr>
            <a:xfrm>
              <a:off x="4995426"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7" name="Image 26"/>
            <p:cNvPicPr>
              <a:picLocks noChangeAspect="1"/>
            </p:cNvPicPr>
            <p:nvPr/>
          </p:nvPicPr>
          <p:blipFill>
            <a:blip r:embed="rId3">
              <a:duotone>
                <a:schemeClr val="bg2">
                  <a:shade val="45000"/>
                  <a:satMod val="135000"/>
                </a:schemeClr>
                <a:prstClr val="white"/>
              </a:duotone>
            </a:blip>
            <a:stretch>
              <a:fillRect/>
            </a:stretch>
          </p:blipFill>
          <p:spPr>
            <a:xfrm>
              <a:off x="5111132" y="-1212431"/>
              <a:ext cx="416587" cy="373760"/>
            </a:xfrm>
            <a:prstGeom prst="rect">
              <a:avLst/>
            </a:prstGeom>
          </p:spPr>
        </p:pic>
      </p:grpSp>
      <p:sp>
        <p:nvSpPr>
          <p:cNvPr id="49" name="ZoneTexte 48"/>
          <p:cNvSpPr txBox="1"/>
          <p:nvPr/>
        </p:nvSpPr>
        <p:spPr>
          <a:xfrm>
            <a:off x="5030046" y="6517317"/>
            <a:ext cx="1381278" cy="261610"/>
          </a:xfrm>
          <a:prstGeom prst="rect">
            <a:avLst/>
          </a:prstGeom>
          <a:noFill/>
        </p:spPr>
        <p:txBody>
          <a:bodyPr wrap="square" rtlCol="0">
            <a:spAutoFit/>
          </a:bodyPr>
          <a:lstStyle/>
          <a:p>
            <a:pPr algn="ctr"/>
            <a:r>
              <a:rPr lang="fr-FR" sz="1100" b="1" dirty="0">
                <a:solidFill>
                  <a:srgbClr val="003366"/>
                </a:solidFill>
                <a:sym typeface="Webdings" panose="05030102010509060703" pitchFamily="18" charset="2"/>
              </a:rPr>
              <a:t> </a:t>
            </a:r>
            <a:r>
              <a:rPr lang="fr-FR" sz="1100" b="1" dirty="0" smtClean="0">
                <a:solidFill>
                  <a:srgbClr val="003366"/>
                </a:solidFill>
                <a:sym typeface="Webdings" panose="05030102010509060703" pitchFamily="18" charset="2"/>
              </a:rPr>
              <a:t>Oui</a:t>
            </a:r>
            <a:r>
              <a:rPr lang="fr-FR" sz="1100" b="1" dirty="0">
                <a:solidFill>
                  <a:srgbClr val="003366"/>
                </a:solidFill>
                <a:sym typeface="Webdings" panose="05030102010509060703" pitchFamily="18" charset="2"/>
              </a:rPr>
              <a:t> </a:t>
            </a:r>
            <a:r>
              <a:rPr lang="fr-FR" sz="1100" b="1" dirty="0" smtClean="0">
                <a:solidFill>
                  <a:srgbClr val="003366"/>
                </a:solidFill>
                <a:sym typeface="Webdings" panose="05030102010509060703" pitchFamily="18" charset="2"/>
              </a:rPr>
              <a:t>   </a:t>
            </a:r>
            <a:r>
              <a:rPr lang="fr-FR" sz="1100" b="1" dirty="0" smtClean="0">
                <a:solidFill>
                  <a:srgbClr val="A50021"/>
                </a:solidFill>
                <a:sym typeface="Webdings" panose="05030102010509060703" pitchFamily="18" charset="2"/>
              </a:rPr>
              <a:t></a:t>
            </a:r>
            <a:r>
              <a:rPr lang="fr-FR" sz="1100" b="1" dirty="0" smtClean="0">
                <a:solidFill>
                  <a:srgbClr val="800000"/>
                </a:solidFill>
                <a:sym typeface="Webdings" panose="05030102010509060703" pitchFamily="18" charset="2"/>
              </a:rPr>
              <a:t> Non</a:t>
            </a:r>
            <a:endParaRPr lang="fr-FR" sz="1100" b="1" dirty="0">
              <a:solidFill>
                <a:srgbClr val="A50021"/>
              </a:solidFill>
            </a:endParaRPr>
          </a:p>
        </p:txBody>
      </p:sp>
      <p:sp>
        <p:nvSpPr>
          <p:cNvPr id="17" name="Rectangle 16"/>
          <p:cNvSpPr/>
          <p:nvPr/>
        </p:nvSpPr>
        <p:spPr>
          <a:xfrm>
            <a:off x="4200211" y="2259613"/>
            <a:ext cx="750170" cy="2624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76% </a:t>
            </a:r>
            <a:endParaRPr lang="fr-FR" sz="1200" dirty="0"/>
          </a:p>
        </p:txBody>
      </p:sp>
      <p:sp>
        <p:nvSpPr>
          <p:cNvPr id="18" name="Rectangle 17"/>
          <p:cNvSpPr/>
          <p:nvPr/>
        </p:nvSpPr>
        <p:spPr>
          <a:xfrm>
            <a:off x="4226489" y="3168756"/>
            <a:ext cx="750170" cy="2624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74% </a:t>
            </a:r>
            <a:endParaRPr lang="fr-FR" sz="1200" dirty="0"/>
          </a:p>
        </p:txBody>
      </p:sp>
      <p:sp>
        <p:nvSpPr>
          <p:cNvPr id="19" name="Rectangle 18"/>
          <p:cNvSpPr/>
          <p:nvPr/>
        </p:nvSpPr>
        <p:spPr>
          <a:xfrm>
            <a:off x="4215980" y="4104177"/>
            <a:ext cx="750170" cy="2624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64% </a:t>
            </a:r>
            <a:endParaRPr lang="fr-FR" sz="1200" dirty="0"/>
          </a:p>
        </p:txBody>
      </p:sp>
      <p:sp>
        <p:nvSpPr>
          <p:cNvPr id="20" name="Rectangle 19"/>
          <p:cNvSpPr/>
          <p:nvPr/>
        </p:nvSpPr>
        <p:spPr>
          <a:xfrm>
            <a:off x="4221237" y="5034339"/>
            <a:ext cx="750170" cy="2624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20% </a:t>
            </a:r>
            <a:endParaRPr lang="fr-FR" sz="1200" dirty="0"/>
          </a:p>
        </p:txBody>
      </p:sp>
      <p:sp>
        <p:nvSpPr>
          <p:cNvPr id="28" name="Rectangle 27"/>
          <p:cNvSpPr/>
          <p:nvPr/>
        </p:nvSpPr>
        <p:spPr>
          <a:xfrm>
            <a:off x="4215982" y="5907571"/>
            <a:ext cx="750170" cy="2624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17% </a:t>
            </a:r>
            <a:endParaRPr lang="fr-FR" sz="1200" dirty="0"/>
          </a:p>
        </p:txBody>
      </p:sp>
      <p:sp>
        <p:nvSpPr>
          <p:cNvPr id="29" name="ZoneTexte 28"/>
          <p:cNvSpPr txBox="1"/>
          <p:nvPr/>
        </p:nvSpPr>
        <p:spPr>
          <a:xfrm>
            <a:off x="4049426" y="1691719"/>
            <a:ext cx="1132176" cy="292388"/>
          </a:xfrm>
          <a:prstGeom prst="rect">
            <a:avLst/>
          </a:prstGeom>
          <a:noFill/>
        </p:spPr>
        <p:txBody>
          <a:bodyPr wrap="square" rtlCol="0">
            <a:spAutoFit/>
          </a:bodyPr>
          <a:lstStyle/>
          <a:p>
            <a:pPr algn="ctr"/>
            <a:r>
              <a:rPr lang="fr-FR" sz="1300" dirty="0" smtClean="0">
                <a:solidFill>
                  <a:schemeClr val="tx1">
                    <a:lumMod val="65000"/>
                    <a:lumOff val="35000"/>
                  </a:schemeClr>
                </a:solidFill>
                <a:latin typeface="Calibri" pitchFamily="34" charset="0"/>
                <a:cs typeface="Calibri" pitchFamily="34" charset="0"/>
              </a:rPr>
              <a:t>Rappel 2019</a:t>
            </a:r>
            <a:endParaRPr lang="fr-FR" sz="1300" dirty="0">
              <a:solidFill>
                <a:schemeClr val="tx1">
                  <a:lumMod val="65000"/>
                  <a:lumOff val="35000"/>
                </a:schemeClr>
              </a:solidFill>
              <a:latin typeface="Calibri" pitchFamily="34" charset="0"/>
              <a:cs typeface="Calibri" pitchFamily="34" charset="0"/>
            </a:endParaRPr>
          </a:p>
        </p:txBody>
      </p:sp>
    </p:spTree>
    <p:extLst>
      <p:ext uri="{BB962C8B-B14F-4D97-AF65-F5344CB8AC3E}">
        <p14:creationId xmlns:p14="http://schemas.microsoft.com/office/powerpoint/2010/main" val="38988844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822049" y="2385792"/>
            <a:ext cx="2272146" cy="627062"/>
          </a:xfrm>
          <a:prstGeom prst="rect">
            <a:avLst/>
          </a:prstGeom>
        </p:spPr>
        <p:txBody>
          <a:bodyPr/>
          <a:lstStyle/>
          <a:p>
            <a:pPr marL="0" indent="0" algn="r">
              <a:buNone/>
            </a:pPr>
            <a:r>
              <a:rPr lang="fr-FR" sz="16600" b="1" dirty="0">
                <a:solidFill>
                  <a:srgbClr val="A50021"/>
                </a:solidFill>
              </a:rPr>
              <a:t>C</a:t>
            </a:r>
          </a:p>
        </p:txBody>
      </p:sp>
      <p:sp>
        <p:nvSpPr>
          <p:cNvPr id="4" name="ZoneTexte 3"/>
          <p:cNvSpPr txBox="1"/>
          <p:nvPr/>
        </p:nvSpPr>
        <p:spPr>
          <a:xfrm>
            <a:off x="2993738" y="3833090"/>
            <a:ext cx="1200727" cy="584775"/>
          </a:xfrm>
          <a:prstGeom prst="rect">
            <a:avLst/>
          </a:prstGeom>
          <a:noFill/>
        </p:spPr>
        <p:txBody>
          <a:bodyPr wrap="square" rtlCol="0">
            <a:spAutoFit/>
          </a:bodyPr>
          <a:lstStyle/>
          <a:p>
            <a:r>
              <a:rPr lang="fr-FR" sz="3200" b="1" dirty="0" smtClean="0">
                <a:solidFill>
                  <a:srgbClr val="A50021"/>
                </a:solidFill>
              </a:rPr>
              <a:t>-</a:t>
            </a:r>
            <a:endParaRPr lang="fr-FR" b="1" dirty="0">
              <a:solidFill>
                <a:srgbClr val="A50021"/>
              </a:solidFill>
            </a:endParaRPr>
          </a:p>
        </p:txBody>
      </p:sp>
      <p:sp>
        <p:nvSpPr>
          <p:cNvPr id="5" name="Triangle isocèle 4"/>
          <p:cNvSpPr/>
          <p:nvPr/>
        </p:nvSpPr>
        <p:spPr>
          <a:xfrm rot="5400000">
            <a:off x="2928327" y="5285404"/>
            <a:ext cx="1915678" cy="744685"/>
          </a:xfrm>
          <a:prstGeom prst="triangle">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2"/>
          <p:cNvSpPr txBox="1">
            <a:spLocks/>
          </p:cNvSpPr>
          <p:nvPr/>
        </p:nvSpPr>
        <p:spPr>
          <a:xfrm>
            <a:off x="3806531" y="2815616"/>
            <a:ext cx="7909219" cy="832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000" b="1" dirty="0">
                <a:solidFill>
                  <a:srgbClr val="A50021"/>
                </a:solidFill>
              </a:rPr>
              <a:t>Les réponses à apporter pour faciliter l’intégration des personnes en situation de handicap</a:t>
            </a:r>
          </a:p>
        </p:txBody>
      </p:sp>
    </p:spTree>
    <p:extLst>
      <p:ext uri="{BB962C8B-B14F-4D97-AF65-F5344CB8AC3E}">
        <p14:creationId xmlns:p14="http://schemas.microsoft.com/office/powerpoint/2010/main" val="17641022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506" y="183655"/>
            <a:ext cx="11975125" cy="461665"/>
          </a:xfrm>
          <a:prstGeom prst="rect">
            <a:avLst/>
          </a:prstGeom>
          <a:noFill/>
        </p:spPr>
        <p:txBody>
          <a:bodyPr wrap="square" rtlCol="0">
            <a:spAutoFit/>
          </a:bodyPr>
          <a:lstStyle/>
          <a:p>
            <a:r>
              <a:rPr lang="fr-FR" sz="2400" b="1" dirty="0">
                <a:solidFill>
                  <a:srgbClr val="A50021"/>
                </a:solidFill>
              </a:rPr>
              <a:t>Les facteurs qui pourraient inciter à embaucher davantage de personnes handicapées</a:t>
            </a:r>
            <a:endParaRPr lang="fr-FR" sz="1200" i="1" dirty="0">
              <a:solidFill>
                <a:srgbClr val="A50021"/>
              </a:solidFill>
            </a:endParaRPr>
          </a:p>
        </p:txBody>
      </p:sp>
      <p:sp>
        <p:nvSpPr>
          <p:cNvPr id="33" name="Text Box 10"/>
          <p:cNvSpPr txBox="1">
            <a:spLocks noChangeArrowheads="1"/>
          </p:cNvSpPr>
          <p:nvPr/>
        </p:nvSpPr>
        <p:spPr bwMode="auto">
          <a:xfrm>
            <a:off x="243075" y="1221170"/>
            <a:ext cx="8748712" cy="241980"/>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Parmi les facteurs incitatifs suivants, quel est celui qui pourrait le plus vous inciter à embaucher une personne handicapée ?</a:t>
            </a:r>
          </a:p>
        </p:txBody>
      </p:sp>
      <p:graphicFrame>
        <p:nvGraphicFramePr>
          <p:cNvPr id="47" name="Graphique 46"/>
          <p:cNvGraphicFramePr>
            <a:graphicFrameLocks/>
          </p:cNvGraphicFramePr>
          <p:nvPr>
            <p:extLst>
              <p:ext uri="{D42A27DB-BD31-4B8C-83A1-F6EECF244321}">
                <p14:modId xmlns:p14="http://schemas.microsoft.com/office/powerpoint/2010/main" val="3192059663"/>
              </p:ext>
            </p:extLst>
          </p:nvPr>
        </p:nvGraphicFramePr>
        <p:xfrm>
          <a:off x="1565265" y="1857765"/>
          <a:ext cx="7589884" cy="4519448"/>
        </p:xfrm>
        <a:graphic>
          <a:graphicData uri="http://schemas.openxmlformats.org/drawingml/2006/chart">
            <c:chart xmlns:c="http://schemas.openxmlformats.org/drawingml/2006/chart" xmlns:r="http://schemas.openxmlformats.org/officeDocument/2006/relationships" r:id="rId2"/>
          </a:graphicData>
        </a:graphic>
      </p:graphicFrame>
      <p:grpSp>
        <p:nvGrpSpPr>
          <p:cNvPr id="48" name="Groupe 47"/>
          <p:cNvGrpSpPr/>
          <p:nvPr/>
        </p:nvGrpSpPr>
        <p:grpSpPr>
          <a:xfrm>
            <a:off x="395288" y="1921632"/>
            <a:ext cx="648000" cy="648000"/>
            <a:chOff x="878805" y="5157192"/>
            <a:chExt cx="648000" cy="648000"/>
          </a:xfrm>
        </p:grpSpPr>
        <p:sp>
          <p:nvSpPr>
            <p:cNvPr id="49" name="Ellipse 48"/>
            <p:cNvSpPr/>
            <p:nvPr/>
          </p:nvSpPr>
          <p:spPr>
            <a:xfrm>
              <a:off x="878805" y="5157192"/>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50" name="Image 49"/>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3495" y="5268995"/>
              <a:ext cx="411590" cy="432000"/>
            </a:xfrm>
            <a:prstGeom prst="rect">
              <a:avLst/>
            </a:prstGeom>
          </p:spPr>
        </p:pic>
      </p:grpSp>
      <p:graphicFrame>
        <p:nvGraphicFramePr>
          <p:cNvPr id="12" name="Objet 1"/>
          <p:cNvGraphicFramePr>
            <a:graphicFrameLocks/>
          </p:cNvGraphicFramePr>
          <p:nvPr>
            <p:extLst>
              <p:ext uri="{D42A27DB-BD31-4B8C-83A1-F6EECF244321}">
                <p14:modId xmlns:p14="http://schemas.microsoft.com/office/powerpoint/2010/main" val="1212312019"/>
              </p:ext>
            </p:extLst>
          </p:nvPr>
        </p:nvGraphicFramePr>
        <p:xfrm>
          <a:off x="6557434" y="5532845"/>
          <a:ext cx="3153103" cy="802132"/>
        </p:xfrm>
        <a:graphic>
          <a:graphicData uri="http://schemas.openxmlformats.org/drawingml/2006/chart">
            <c:chart xmlns:c="http://schemas.openxmlformats.org/drawingml/2006/chart" xmlns:r="http://schemas.openxmlformats.org/officeDocument/2006/relationships" r:id="rId4"/>
          </a:graphicData>
        </a:graphic>
      </p:graphicFrame>
      <p:sp>
        <p:nvSpPr>
          <p:cNvPr id="13" name="ZoneTexte 12"/>
          <p:cNvSpPr txBox="1"/>
          <p:nvPr/>
        </p:nvSpPr>
        <p:spPr>
          <a:xfrm>
            <a:off x="6535195" y="5037418"/>
            <a:ext cx="3175342" cy="400110"/>
          </a:xfrm>
          <a:prstGeom prst="rect">
            <a:avLst/>
          </a:prstGeom>
          <a:solidFill>
            <a:schemeClr val="bg1"/>
          </a:solidFill>
        </p:spPr>
        <p:txBody>
          <a:bodyPr wrap="square" rtlCol="0">
            <a:spAutoFit/>
          </a:bodyPr>
          <a:lstStyle/>
          <a:p>
            <a:r>
              <a:rPr lang="fr-FR" sz="1000" b="1" i="1" dirty="0" smtClean="0">
                <a:solidFill>
                  <a:srgbClr val="003366"/>
                </a:solidFill>
              </a:rPr>
              <a:t>« L’appui d’organismes spécialisés » selon le recours aux services de l’AGEFIPH</a:t>
            </a:r>
            <a:endParaRPr lang="fr-FR" sz="1000" b="1" i="1" u="sng" dirty="0">
              <a:solidFill>
                <a:srgbClr val="003366"/>
              </a:solidFill>
            </a:endParaRPr>
          </a:p>
        </p:txBody>
      </p:sp>
      <p:sp>
        <p:nvSpPr>
          <p:cNvPr id="14" name="Rectangle 13"/>
          <p:cNvSpPr/>
          <p:nvPr/>
        </p:nvSpPr>
        <p:spPr>
          <a:xfrm>
            <a:off x="7706339" y="2308221"/>
            <a:ext cx="750170" cy="2624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52% </a:t>
            </a:r>
            <a:endParaRPr lang="fr-FR" sz="1200" dirty="0"/>
          </a:p>
        </p:txBody>
      </p:sp>
      <p:sp>
        <p:nvSpPr>
          <p:cNvPr id="15" name="Rectangle 14"/>
          <p:cNvSpPr/>
          <p:nvPr/>
        </p:nvSpPr>
        <p:spPr>
          <a:xfrm>
            <a:off x="7706339" y="3417062"/>
            <a:ext cx="750170" cy="2624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19% </a:t>
            </a:r>
            <a:endParaRPr lang="fr-FR" sz="1200" dirty="0"/>
          </a:p>
        </p:txBody>
      </p:sp>
      <p:sp>
        <p:nvSpPr>
          <p:cNvPr id="16" name="Rectangle 15"/>
          <p:cNvSpPr/>
          <p:nvPr/>
        </p:nvSpPr>
        <p:spPr>
          <a:xfrm>
            <a:off x="7706339" y="4525897"/>
            <a:ext cx="750170" cy="26242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21% </a:t>
            </a:r>
            <a:endParaRPr lang="fr-FR" sz="1200" dirty="0"/>
          </a:p>
        </p:txBody>
      </p:sp>
      <p:sp>
        <p:nvSpPr>
          <p:cNvPr id="17" name="Ellipse 16"/>
          <p:cNvSpPr/>
          <p:nvPr/>
        </p:nvSpPr>
        <p:spPr>
          <a:xfrm>
            <a:off x="8238382" y="5566797"/>
            <a:ext cx="423747" cy="42057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02814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832" y="0"/>
            <a:ext cx="11975125" cy="830997"/>
          </a:xfrm>
          <a:prstGeom prst="rect">
            <a:avLst/>
          </a:prstGeom>
          <a:noFill/>
        </p:spPr>
        <p:txBody>
          <a:bodyPr wrap="square" rtlCol="0">
            <a:spAutoFit/>
          </a:bodyPr>
          <a:lstStyle/>
          <a:p>
            <a:r>
              <a:rPr lang="fr-FR" sz="2400" b="1" dirty="0">
                <a:solidFill>
                  <a:srgbClr val="A50021"/>
                </a:solidFill>
              </a:rPr>
              <a:t>Le jugement sur l'aide pour l'embauche d'un travailleur handicapé annoncé par le gouvernement</a:t>
            </a:r>
            <a:endParaRPr lang="fr-FR" sz="1200" i="1" dirty="0">
              <a:solidFill>
                <a:srgbClr val="A50021"/>
              </a:solidFill>
            </a:endParaRPr>
          </a:p>
        </p:txBody>
      </p:sp>
      <p:sp>
        <p:nvSpPr>
          <p:cNvPr id="22" name="Text Box 10"/>
          <p:cNvSpPr txBox="1">
            <a:spLocks noChangeArrowheads="1"/>
          </p:cNvSpPr>
          <p:nvPr/>
        </p:nvSpPr>
        <p:spPr bwMode="auto">
          <a:xfrm>
            <a:off x="243075" y="1144299"/>
            <a:ext cx="11286316" cy="395869"/>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Sur le modèle de l´aide au recrutement pour les jeunes, le gouvernement a annoncé la mise en place d´une aide de 4000 € pour l´embauche d´un travailleur handicapé. Concernant cette prime, diriez-vous qu´il s´agit d´une mesure ... ?</a:t>
            </a:r>
          </a:p>
        </p:txBody>
      </p:sp>
      <p:graphicFrame>
        <p:nvGraphicFramePr>
          <p:cNvPr id="15" name="Graphique 6"/>
          <p:cNvGraphicFramePr>
            <a:graphicFrameLocks/>
          </p:cNvGraphicFramePr>
          <p:nvPr>
            <p:extLst>
              <p:ext uri="{D42A27DB-BD31-4B8C-83A1-F6EECF244321}">
                <p14:modId xmlns:p14="http://schemas.microsoft.com/office/powerpoint/2010/main" val="739176366"/>
              </p:ext>
            </p:extLst>
          </p:nvPr>
        </p:nvGraphicFramePr>
        <p:xfrm>
          <a:off x="872355" y="1690240"/>
          <a:ext cx="9122979" cy="39433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Graphique 15"/>
          <p:cNvGraphicFramePr>
            <a:graphicFrameLocks/>
          </p:cNvGraphicFramePr>
          <p:nvPr>
            <p:extLst>
              <p:ext uri="{D42A27DB-BD31-4B8C-83A1-F6EECF244321}">
                <p14:modId xmlns:p14="http://schemas.microsoft.com/office/powerpoint/2010/main" val="1118642220"/>
              </p:ext>
            </p:extLst>
          </p:nvPr>
        </p:nvGraphicFramePr>
        <p:xfrm>
          <a:off x="1049613" y="5633547"/>
          <a:ext cx="7589884" cy="77776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872355" y="5633547"/>
            <a:ext cx="8355728" cy="77776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253577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94286" cy="6858000"/>
          </a:xfrm>
          <a:prstGeom prst="rect">
            <a:avLst/>
          </a:prstGeom>
          <a:blipFill dpi="0" rotWithShape="1">
            <a:blip r:embed="rId2">
              <a:alphaModFix amt="87000"/>
              <a:grayscl/>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1"/>
          <p:cNvSpPr txBox="1">
            <a:spLocks/>
          </p:cNvSpPr>
          <p:nvPr/>
        </p:nvSpPr>
        <p:spPr>
          <a:xfrm>
            <a:off x="7126513" y="2200873"/>
            <a:ext cx="5297714" cy="6270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5400" b="1" i="1" dirty="0" smtClean="0">
                <a:solidFill>
                  <a:schemeClr val="tx1">
                    <a:lumMod val="65000"/>
                    <a:lumOff val="35000"/>
                  </a:schemeClr>
                </a:solidFill>
              </a:rPr>
              <a:t>Rappel </a:t>
            </a:r>
          </a:p>
          <a:p>
            <a:pPr marL="0" indent="0">
              <a:buFont typeface="Arial" panose="020B0604020202020204" pitchFamily="34" charset="0"/>
              <a:buNone/>
            </a:pPr>
            <a:r>
              <a:rPr lang="fr-FR" sz="5400" b="1" i="1" dirty="0" smtClean="0">
                <a:solidFill>
                  <a:schemeClr val="tx1">
                    <a:lumMod val="65000"/>
                    <a:lumOff val="35000"/>
                  </a:schemeClr>
                </a:solidFill>
              </a:rPr>
              <a:t>de la méthodologie</a:t>
            </a:r>
            <a:endParaRPr lang="fr-FR" sz="5400" b="1" i="1" dirty="0">
              <a:solidFill>
                <a:schemeClr val="tx1">
                  <a:lumMod val="65000"/>
                  <a:lumOff val="35000"/>
                </a:schemeClr>
              </a:solidFill>
            </a:endParaRPr>
          </a:p>
        </p:txBody>
      </p:sp>
    </p:spTree>
    <p:extLst>
      <p:ext uri="{BB962C8B-B14F-4D97-AF65-F5344CB8AC3E}">
        <p14:creationId xmlns:p14="http://schemas.microsoft.com/office/powerpoint/2010/main" val="27313598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822049" y="2385792"/>
            <a:ext cx="2272146" cy="627062"/>
          </a:xfrm>
          <a:prstGeom prst="rect">
            <a:avLst/>
          </a:prstGeom>
        </p:spPr>
        <p:txBody>
          <a:bodyPr/>
          <a:lstStyle/>
          <a:p>
            <a:pPr marL="0" indent="0" algn="r">
              <a:buNone/>
            </a:pPr>
            <a:r>
              <a:rPr lang="fr-FR" sz="16600" b="1" dirty="0">
                <a:solidFill>
                  <a:srgbClr val="A50021"/>
                </a:solidFill>
              </a:rPr>
              <a:t>D</a:t>
            </a:r>
          </a:p>
        </p:txBody>
      </p:sp>
      <p:sp>
        <p:nvSpPr>
          <p:cNvPr id="4" name="ZoneTexte 3"/>
          <p:cNvSpPr txBox="1"/>
          <p:nvPr/>
        </p:nvSpPr>
        <p:spPr>
          <a:xfrm>
            <a:off x="2993738" y="3833090"/>
            <a:ext cx="1200727" cy="584775"/>
          </a:xfrm>
          <a:prstGeom prst="rect">
            <a:avLst/>
          </a:prstGeom>
          <a:noFill/>
        </p:spPr>
        <p:txBody>
          <a:bodyPr wrap="square" rtlCol="0">
            <a:spAutoFit/>
          </a:bodyPr>
          <a:lstStyle/>
          <a:p>
            <a:r>
              <a:rPr lang="fr-FR" sz="3200" b="1" dirty="0" smtClean="0">
                <a:solidFill>
                  <a:srgbClr val="A50021"/>
                </a:solidFill>
              </a:rPr>
              <a:t>-</a:t>
            </a:r>
            <a:endParaRPr lang="fr-FR" b="1" dirty="0">
              <a:solidFill>
                <a:srgbClr val="A50021"/>
              </a:solidFill>
            </a:endParaRPr>
          </a:p>
        </p:txBody>
      </p:sp>
      <p:sp>
        <p:nvSpPr>
          <p:cNvPr id="5" name="Triangle isocèle 4"/>
          <p:cNvSpPr/>
          <p:nvPr/>
        </p:nvSpPr>
        <p:spPr>
          <a:xfrm rot="5400000">
            <a:off x="2928327" y="5285404"/>
            <a:ext cx="1915678" cy="744685"/>
          </a:xfrm>
          <a:prstGeom prst="triangle">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2"/>
          <p:cNvSpPr txBox="1">
            <a:spLocks/>
          </p:cNvSpPr>
          <p:nvPr/>
        </p:nvSpPr>
        <p:spPr>
          <a:xfrm>
            <a:off x="3513823" y="3109905"/>
            <a:ext cx="8201927" cy="832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000" b="1" dirty="0" smtClean="0">
                <a:solidFill>
                  <a:srgbClr val="A50021"/>
                </a:solidFill>
              </a:rPr>
              <a:t>L’impact perçu de la crise du Coronavirus</a:t>
            </a:r>
            <a:endParaRPr lang="fr-FR" sz="4000" b="1" dirty="0">
              <a:solidFill>
                <a:srgbClr val="A50021"/>
              </a:solidFill>
            </a:endParaRPr>
          </a:p>
        </p:txBody>
      </p:sp>
    </p:spTree>
    <p:extLst>
      <p:ext uri="{BB962C8B-B14F-4D97-AF65-F5344CB8AC3E}">
        <p14:creationId xmlns:p14="http://schemas.microsoft.com/office/powerpoint/2010/main" val="15313029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506" y="183655"/>
            <a:ext cx="11975125" cy="461665"/>
          </a:xfrm>
          <a:prstGeom prst="rect">
            <a:avLst/>
          </a:prstGeom>
          <a:noFill/>
        </p:spPr>
        <p:txBody>
          <a:bodyPr wrap="square" rtlCol="0">
            <a:spAutoFit/>
          </a:bodyPr>
          <a:lstStyle/>
          <a:p>
            <a:r>
              <a:rPr lang="fr-FR" sz="2400" b="1" dirty="0">
                <a:solidFill>
                  <a:srgbClr val="A50021"/>
                </a:solidFill>
              </a:rPr>
              <a:t>La mise en œuvre de mesures spécifiques pour protéger les salariés handicapés du Covid-19</a:t>
            </a:r>
            <a:endParaRPr lang="fr-FR" sz="1200" i="1" dirty="0">
              <a:solidFill>
                <a:srgbClr val="A50021"/>
              </a:solidFill>
            </a:endParaRPr>
          </a:p>
        </p:txBody>
      </p:sp>
      <p:sp>
        <p:nvSpPr>
          <p:cNvPr id="6" name="Text Box 10"/>
          <p:cNvSpPr txBox="1">
            <a:spLocks noChangeArrowheads="1"/>
          </p:cNvSpPr>
          <p:nvPr/>
        </p:nvSpPr>
        <p:spPr bwMode="auto">
          <a:xfrm>
            <a:off x="22364" y="1221170"/>
            <a:ext cx="5127711" cy="719034"/>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En dehors des mesures générales de protection, avez-vous mis en </a:t>
            </a:r>
            <a:r>
              <a:rPr lang="fr-FR" sz="1050" dirty="0" smtClean="0"/>
              <a:t>œuvre </a:t>
            </a:r>
            <a:r>
              <a:rPr lang="fr-FR" sz="1050" dirty="0"/>
              <a:t>des mesures spécifiques (octroi d´un bureau individuel, télétravail, aménagement des horaires, aménagement du poste) pour protéger votre ou vos salariés handicapé(s) d´une contamination au Covid 19 ?</a:t>
            </a:r>
          </a:p>
        </p:txBody>
      </p:sp>
      <p:sp>
        <p:nvSpPr>
          <p:cNvPr id="22" name="ZoneTexte 21"/>
          <p:cNvSpPr txBox="1"/>
          <p:nvPr/>
        </p:nvSpPr>
        <p:spPr>
          <a:xfrm>
            <a:off x="732951" y="5714885"/>
            <a:ext cx="3176862" cy="261610"/>
          </a:xfrm>
          <a:prstGeom prst="rect">
            <a:avLst/>
          </a:prstGeom>
          <a:noFill/>
        </p:spPr>
        <p:txBody>
          <a:bodyPr wrap="square" rtlCol="0">
            <a:spAutoFit/>
          </a:bodyPr>
          <a:lstStyle/>
          <a:p>
            <a:pPr algn="ctr"/>
            <a:r>
              <a:rPr lang="fr-FR" sz="1100" b="1" dirty="0">
                <a:solidFill>
                  <a:srgbClr val="003366"/>
                </a:solidFill>
                <a:sym typeface="Webdings" panose="05030102010509060703" pitchFamily="18" charset="2"/>
              </a:rPr>
              <a:t> </a:t>
            </a:r>
            <a:r>
              <a:rPr lang="fr-FR" sz="1100" b="1" dirty="0" smtClean="0">
                <a:solidFill>
                  <a:srgbClr val="003366"/>
                </a:solidFill>
                <a:sym typeface="Webdings" panose="05030102010509060703" pitchFamily="18" charset="2"/>
              </a:rPr>
              <a:t>Oui</a:t>
            </a:r>
            <a:r>
              <a:rPr lang="fr-FR" sz="1100" b="1" dirty="0">
                <a:solidFill>
                  <a:srgbClr val="003366"/>
                </a:solidFill>
                <a:sym typeface="Webdings" panose="05030102010509060703" pitchFamily="18" charset="2"/>
              </a:rPr>
              <a:t> </a:t>
            </a:r>
            <a:r>
              <a:rPr lang="fr-FR" sz="1100" b="1" dirty="0" smtClean="0">
                <a:solidFill>
                  <a:srgbClr val="003366"/>
                </a:solidFill>
                <a:sym typeface="Webdings" panose="05030102010509060703" pitchFamily="18" charset="2"/>
              </a:rPr>
              <a:t>             </a:t>
            </a:r>
            <a:r>
              <a:rPr lang="fr-FR" sz="1100" b="1" dirty="0" smtClean="0">
                <a:solidFill>
                  <a:srgbClr val="A50021"/>
                </a:solidFill>
                <a:sym typeface="Webdings" panose="05030102010509060703" pitchFamily="18" charset="2"/>
              </a:rPr>
              <a:t></a:t>
            </a:r>
            <a:r>
              <a:rPr lang="fr-FR" sz="1100" b="1" dirty="0" smtClean="0">
                <a:solidFill>
                  <a:srgbClr val="800000"/>
                </a:solidFill>
                <a:sym typeface="Webdings" panose="05030102010509060703" pitchFamily="18" charset="2"/>
              </a:rPr>
              <a:t> Non</a:t>
            </a:r>
            <a:endParaRPr lang="fr-FR" sz="1100" b="1" dirty="0">
              <a:solidFill>
                <a:srgbClr val="A50021"/>
              </a:solidFill>
            </a:endParaRPr>
          </a:p>
        </p:txBody>
      </p:sp>
      <p:graphicFrame>
        <p:nvGraphicFramePr>
          <p:cNvPr id="23" name="Graphique 12"/>
          <p:cNvGraphicFramePr>
            <a:graphicFrameLocks noChangeAspect="1"/>
          </p:cNvGraphicFramePr>
          <p:nvPr>
            <p:extLst>
              <p:ext uri="{D42A27DB-BD31-4B8C-83A1-F6EECF244321}">
                <p14:modId xmlns:p14="http://schemas.microsoft.com/office/powerpoint/2010/main" val="2490506010"/>
              </p:ext>
            </p:extLst>
          </p:nvPr>
        </p:nvGraphicFramePr>
        <p:xfrm>
          <a:off x="49743" y="3153525"/>
          <a:ext cx="4360332" cy="1773817"/>
        </p:xfrm>
        <a:graphic>
          <a:graphicData uri="http://schemas.openxmlformats.org/drawingml/2006/chart">
            <c:chart xmlns:c="http://schemas.openxmlformats.org/drawingml/2006/chart" xmlns:r="http://schemas.openxmlformats.org/officeDocument/2006/relationships" r:id="rId2"/>
          </a:graphicData>
        </a:graphic>
      </p:graphicFrame>
      <p:grpSp>
        <p:nvGrpSpPr>
          <p:cNvPr id="24" name="Groupe 23"/>
          <p:cNvGrpSpPr/>
          <p:nvPr/>
        </p:nvGrpSpPr>
        <p:grpSpPr>
          <a:xfrm>
            <a:off x="48450" y="1536851"/>
            <a:ext cx="648000" cy="648000"/>
            <a:chOff x="878805" y="5157192"/>
            <a:chExt cx="648000" cy="648000"/>
          </a:xfrm>
        </p:grpSpPr>
        <p:sp>
          <p:nvSpPr>
            <p:cNvPr id="25" name="Ellipse 24"/>
            <p:cNvSpPr/>
            <p:nvPr/>
          </p:nvSpPr>
          <p:spPr>
            <a:xfrm>
              <a:off x="878805" y="5157192"/>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6" name="Image 25"/>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3495" y="5268995"/>
              <a:ext cx="411590" cy="432000"/>
            </a:xfrm>
            <a:prstGeom prst="rect">
              <a:avLst/>
            </a:prstGeom>
          </p:spPr>
        </p:pic>
      </p:grpSp>
      <p:graphicFrame>
        <p:nvGraphicFramePr>
          <p:cNvPr id="15" name="Graphique 14"/>
          <p:cNvGraphicFramePr>
            <a:graphicFrameLocks/>
          </p:cNvGraphicFramePr>
          <p:nvPr>
            <p:extLst>
              <p:ext uri="{D42A27DB-BD31-4B8C-83A1-F6EECF244321}">
                <p14:modId xmlns:p14="http://schemas.microsoft.com/office/powerpoint/2010/main" val="3000337254"/>
              </p:ext>
            </p:extLst>
          </p:nvPr>
        </p:nvGraphicFramePr>
        <p:xfrm>
          <a:off x="4629848" y="1935403"/>
          <a:ext cx="6427034" cy="4570500"/>
        </p:xfrm>
        <a:graphic>
          <a:graphicData uri="http://schemas.openxmlformats.org/drawingml/2006/chart">
            <c:chart xmlns:c="http://schemas.openxmlformats.org/drawingml/2006/chart" xmlns:r="http://schemas.openxmlformats.org/officeDocument/2006/relationships" r:id="rId4"/>
          </a:graphicData>
        </a:graphic>
      </p:graphicFrame>
      <p:sp>
        <p:nvSpPr>
          <p:cNvPr id="16" name="ZoneTexte 15"/>
          <p:cNvSpPr txBox="1"/>
          <p:nvPr/>
        </p:nvSpPr>
        <p:spPr>
          <a:xfrm>
            <a:off x="9953518" y="3204815"/>
            <a:ext cx="2169154" cy="338554"/>
          </a:xfrm>
          <a:prstGeom prst="rect">
            <a:avLst/>
          </a:prstGeom>
          <a:noFill/>
          <a:ln>
            <a:solidFill>
              <a:srgbClr val="003366"/>
            </a:solidFill>
          </a:ln>
          <a:effectLst>
            <a:softEdge rad="12700"/>
          </a:effectLst>
        </p:spPr>
        <p:txBody>
          <a:bodyPr wrap="square" anchor="ctr">
            <a:spAutoFit/>
          </a:bodyPr>
          <a:lstStyle/>
          <a:p>
            <a:pPr>
              <a:defRPr/>
            </a:pPr>
            <a:r>
              <a:rPr lang="fr-FR" sz="1600" b="1" dirty="0" smtClean="0">
                <a:solidFill>
                  <a:srgbClr val="003366"/>
                </a:solidFill>
                <a:latin typeface="+mn-lt"/>
              </a:rPr>
              <a:t>Sont plus vulnérables</a:t>
            </a:r>
            <a:endParaRPr lang="fr-FR" sz="1600" b="1" dirty="0">
              <a:solidFill>
                <a:srgbClr val="003366"/>
              </a:solidFill>
              <a:latin typeface="+mn-lt"/>
            </a:endParaRPr>
          </a:p>
        </p:txBody>
      </p:sp>
      <p:sp>
        <p:nvSpPr>
          <p:cNvPr id="17" name="Larme 16"/>
          <p:cNvSpPr/>
          <p:nvPr/>
        </p:nvSpPr>
        <p:spPr>
          <a:xfrm>
            <a:off x="8868475" y="3076105"/>
            <a:ext cx="1045854" cy="739752"/>
          </a:xfrm>
          <a:prstGeom prst="teardrop">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b="1" dirty="0" smtClean="0"/>
              <a:t>67%</a:t>
            </a:r>
            <a:endParaRPr lang="fr-FR" sz="2000" b="1" dirty="0"/>
          </a:p>
        </p:txBody>
      </p:sp>
      <p:sp>
        <p:nvSpPr>
          <p:cNvPr id="18" name="Text Box 10"/>
          <p:cNvSpPr txBox="1">
            <a:spLocks noChangeArrowheads="1"/>
          </p:cNvSpPr>
          <p:nvPr/>
        </p:nvSpPr>
        <p:spPr bwMode="auto">
          <a:xfrm>
            <a:off x="4955667" y="1219601"/>
            <a:ext cx="7005104" cy="395869"/>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Diriez-vous que les personnes en situation de handicap sont plus vulnérables que les valides à une contamination au Covid-19 et au développement de formes graves de la maladie ?</a:t>
            </a:r>
          </a:p>
        </p:txBody>
      </p:sp>
      <p:grpSp>
        <p:nvGrpSpPr>
          <p:cNvPr id="19" name="Groupe 18"/>
          <p:cNvGrpSpPr/>
          <p:nvPr/>
        </p:nvGrpSpPr>
        <p:grpSpPr>
          <a:xfrm>
            <a:off x="5091302" y="1536851"/>
            <a:ext cx="648000" cy="648000"/>
            <a:chOff x="4068077" y="1844896"/>
            <a:chExt cx="648000" cy="648000"/>
          </a:xfrm>
        </p:grpSpPr>
        <p:sp>
          <p:nvSpPr>
            <p:cNvPr id="20" name="Ellipse 19"/>
            <p:cNvSpPr/>
            <p:nvPr/>
          </p:nvSpPr>
          <p:spPr>
            <a:xfrm>
              <a:off x="4068077" y="1844896"/>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p:cNvPicPr>
              <a:picLocks noChangeAspect="1"/>
            </p:cNvPicPr>
            <p:nvPr/>
          </p:nvPicPr>
          <p:blipFill rotWithShape="1">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t="7457" b="9201"/>
            <a:stretch/>
          </p:blipFill>
          <p:spPr>
            <a:xfrm>
              <a:off x="4174314" y="1988911"/>
              <a:ext cx="432000" cy="360041"/>
            </a:xfrm>
            <a:prstGeom prst="rect">
              <a:avLst/>
            </a:prstGeom>
          </p:spPr>
        </p:pic>
      </p:grpSp>
      <p:sp>
        <p:nvSpPr>
          <p:cNvPr id="27" name="Rectangle 26"/>
          <p:cNvSpPr/>
          <p:nvPr/>
        </p:nvSpPr>
        <p:spPr>
          <a:xfrm>
            <a:off x="734651" y="1957790"/>
            <a:ext cx="4108024" cy="430887"/>
          </a:xfrm>
          <a:prstGeom prst="rect">
            <a:avLst/>
          </a:prstGeom>
        </p:spPr>
        <p:txBody>
          <a:bodyPr wrap="square">
            <a:spAutoFit/>
          </a:bodyPr>
          <a:lstStyle/>
          <a:p>
            <a:r>
              <a:rPr lang="fr-FR" sz="1100" i="1" dirty="0" smtClean="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Dirigeants, dont l’entreprise compte au moins un salarié en situation de handicap, soit 19% de l’échantillon</a:t>
            </a:r>
            <a:endParaRPr lang="fr-FR" sz="1100" i="1" dirty="0">
              <a:solidFill>
                <a:schemeClr val="tx1">
                  <a:lumMod val="65000"/>
                  <a:lumOff val="35000"/>
                </a:schemeClr>
              </a:solidFill>
            </a:endParaRPr>
          </a:p>
        </p:txBody>
      </p:sp>
      <p:sp>
        <p:nvSpPr>
          <p:cNvPr id="32" name="ZoneTexte 31"/>
          <p:cNvSpPr txBox="1"/>
          <p:nvPr/>
        </p:nvSpPr>
        <p:spPr>
          <a:xfrm>
            <a:off x="3655058" y="3919302"/>
            <a:ext cx="731520" cy="261610"/>
          </a:xfrm>
          <a:prstGeom prst="rect">
            <a:avLst/>
          </a:prstGeom>
          <a:noFill/>
        </p:spPr>
        <p:txBody>
          <a:bodyPr wrap="square" rtlCol="0">
            <a:spAutoFit/>
          </a:bodyPr>
          <a:lstStyle/>
          <a:p>
            <a:r>
              <a:rPr lang="fr-FR" sz="1100" dirty="0" smtClean="0"/>
              <a:t>NSP : 1%</a:t>
            </a:r>
            <a:endParaRPr lang="fr-FR" sz="1100" dirty="0"/>
          </a:p>
        </p:txBody>
      </p:sp>
    </p:spTree>
    <p:extLst>
      <p:ext uri="{BB962C8B-B14F-4D97-AF65-F5344CB8AC3E}">
        <p14:creationId xmlns:p14="http://schemas.microsoft.com/office/powerpoint/2010/main" val="1976388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506" y="183655"/>
            <a:ext cx="11975125" cy="461665"/>
          </a:xfrm>
          <a:prstGeom prst="rect">
            <a:avLst/>
          </a:prstGeom>
          <a:noFill/>
        </p:spPr>
        <p:txBody>
          <a:bodyPr wrap="square" rtlCol="0">
            <a:spAutoFit/>
          </a:bodyPr>
          <a:lstStyle/>
          <a:p>
            <a:r>
              <a:rPr lang="fr-FR" sz="2400" b="1" dirty="0">
                <a:solidFill>
                  <a:srgbClr val="A50021"/>
                </a:solidFill>
              </a:rPr>
              <a:t>La perception de l'impact de la crise économique sur les travailleurs handicapés</a:t>
            </a:r>
            <a:endParaRPr lang="fr-FR" sz="1200" i="1" dirty="0">
              <a:solidFill>
                <a:srgbClr val="A50021"/>
              </a:solidFill>
            </a:endParaRPr>
          </a:p>
        </p:txBody>
      </p:sp>
      <p:sp>
        <p:nvSpPr>
          <p:cNvPr id="6" name="Text Box 10"/>
          <p:cNvSpPr txBox="1">
            <a:spLocks noChangeArrowheads="1"/>
          </p:cNvSpPr>
          <p:nvPr/>
        </p:nvSpPr>
        <p:spPr bwMode="auto">
          <a:xfrm>
            <a:off x="223824" y="1080697"/>
            <a:ext cx="11396675" cy="234286"/>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Pensez-vous que les travailleurs handicapés seront plus impactés, moins impactés ou ni plus ni moins impactés par la dégradation de la situation économique que les travailleurs valides ?</a:t>
            </a:r>
          </a:p>
        </p:txBody>
      </p:sp>
      <p:grpSp>
        <p:nvGrpSpPr>
          <p:cNvPr id="24" name="Groupe 23"/>
          <p:cNvGrpSpPr/>
          <p:nvPr/>
        </p:nvGrpSpPr>
        <p:grpSpPr>
          <a:xfrm>
            <a:off x="395288" y="1623392"/>
            <a:ext cx="648000" cy="648000"/>
            <a:chOff x="878805" y="5157192"/>
            <a:chExt cx="648000" cy="648000"/>
          </a:xfrm>
        </p:grpSpPr>
        <p:sp>
          <p:nvSpPr>
            <p:cNvPr id="25" name="Ellipse 24"/>
            <p:cNvSpPr/>
            <p:nvPr/>
          </p:nvSpPr>
          <p:spPr>
            <a:xfrm>
              <a:off x="878805" y="5157192"/>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6" name="Image 25"/>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03495" y="5268995"/>
              <a:ext cx="411590" cy="432000"/>
            </a:xfrm>
            <a:prstGeom prst="rect">
              <a:avLst/>
            </a:prstGeom>
          </p:spPr>
        </p:pic>
      </p:grpSp>
      <p:graphicFrame>
        <p:nvGraphicFramePr>
          <p:cNvPr id="15" name="Graphique 12"/>
          <p:cNvGraphicFramePr>
            <a:graphicFrameLocks/>
          </p:cNvGraphicFramePr>
          <p:nvPr>
            <p:extLst>
              <p:ext uri="{D42A27DB-BD31-4B8C-83A1-F6EECF244321}">
                <p14:modId xmlns:p14="http://schemas.microsoft.com/office/powerpoint/2010/main" val="1693967045"/>
              </p:ext>
            </p:extLst>
          </p:nvPr>
        </p:nvGraphicFramePr>
        <p:xfrm>
          <a:off x="315309" y="1930401"/>
          <a:ext cx="9911257" cy="401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395288" y="4808484"/>
            <a:ext cx="3373820" cy="230832"/>
          </a:xfrm>
          <a:prstGeom prst="rect">
            <a:avLst/>
          </a:prstGeom>
        </p:spPr>
        <p:txBody>
          <a:bodyPr wrap="square">
            <a:spAutoFit/>
          </a:bodyPr>
          <a:lstStyle/>
          <a:p>
            <a:r>
              <a:rPr lang="fr-FR" sz="900" dirty="0"/>
              <a:t> </a:t>
            </a:r>
            <a:r>
              <a:rPr lang="fr-FR" sz="900" i="1" dirty="0" smtClean="0"/>
              <a:t>( item </a:t>
            </a:r>
            <a:r>
              <a:rPr lang="fr-FR" sz="900" i="1" dirty="0"/>
              <a:t>posé si présence d’un travailleur handicapé dans l’entreprise) </a:t>
            </a:r>
          </a:p>
        </p:txBody>
      </p:sp>
    </p:spTree>
    <p:extLst>
      <p:ext uri="{BB962C8B-B14F-4D97-AF65-F5344CB8AC3E}">
        <p14:creationId xmlns:p14="http://schemas.microsoft.com/office/powerpoint/2010/main" val="3833379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822049" y="2385792"/>
            <a:ext cx="2272146" cy="627062"/>
          </a:xfrm>
          <a:prstGeom prst="rect">
            <a:avLst/>
          </a:prstGeom>
        </p:spPr>
        <p:txBody>
          <a:bodyPr/>
          <a:lstStyle/>
          <a:p>
            <a:pPr marL="0" indent="0" algn="r">
              <a:buNone/>
            </a:pPr>
            <a:r>
              <a:rPr lang="fr-FR" sz="16600" b="1" dirty="0" smtClean="0">
                <a:solidFill>
                  <a:srgbClr val="A50021"/>
                </a:solidFill>
              </a:rPr>
              <a:t>E</a:t>
            </a:r>
            <a:endParaRPr lang="fr-FR" sz="16600" b="1" dirty="0">
              <a:solidFill>
                <a:srgbClr val="A50021"/>
              </a:solidFill>
            </a:endParaRPr>
          </a:p>
        </p:txBody>
      </p:sp>
      <p:sp>
        <p:nvSpPr>
          <p:cNvPr id="4" name="ZoneTexte 3"/>
          <p:cNvSpPr txBox="1"/>
          <p:nvPr/>
        </p:nvSpPr>
        <p:spPr>
          <a:xfrm>
            <a:off x="2993738" y="3833090"/>
            <a:ext cx="1200727" cy="584775"/>
          </a:xfrm>
          <a:prstGeom prst="rect">
            <a:avLst/>
          </a:prstGeom>
          <a:noFill/>
        </p:spPr>
        <p:txBody>
          <a:bodyPr wrap="square" rtlCol="0">
            <a:spAutoFit/>
          </a:bodyPr>
          <a:lstStyle/>
          <a:p>
            <a:r>
              <a:rPr lang="fr-FR" sz="3200" b="1" dirty="0" smtClean="0">
                <a:solidFill>
                  <a:srgbClr val="A50021"/>
                </a:solidFill>
              </a:rPr>
              <a:t>-</a:t>
            </a:r>
            <a:endParaRPr lang="fr-FR" b="1" dirty="0">
              <a:solidFill>
                <a:srgbClr val="A50021"/>
              </a:solidFill>
            </a:endParaRPr>
          </a:p>
        </p:txBody>
      </p:sp>
      <p:sp>
        <p:nvSpPr>
          <p:cNvPr id="5" name="Triangle isocèle 4"/>
          <p:cNvSpPr/>
          <p:nvPr/>
        </p:nvSpPr>
        <p:spPr>
          <a:xfrm rot="5400000">
            <a:off x="2928327" y="5285404"/>
            <a:ext cx="1915678" cy="744685"/>
          </a:xfrm>
          <a:prstGeom prst="triangle">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2"/>
          <p:cNvSpPr txBox="1">
            <a:spLocks/>
          </p:cNvSpPr>
          <p:nvPr/>
        </p:nvSpPr>
        <p:spPr>
          <a:xfrm>
            <a:off x="3513823" y="3109905"/>
            <a:ext cx="8201927" cy="8321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000" b="1" dirty="0" smtClean="0">
                <a:solidFill>
                  <a:srgbClr val="A50021"/>
                </a:solidFill>
              </a:rPr>
              <a:t>La connaissance des handicaps invisibles</a:t>
            </a:r>
            <a:endParaRPr lang="fr-FR" sz="4000" b="1" dirty="0">
              <a:solidFill>
                <a:srgbClr val="A50021"/>
              </a:solidFill>
            </a:endParaRPr>
          </a:p>
        </p:txBody>
      </p:sp>
    </p:spTree>
    <p:extLst>
      <p:ext uri="{BB962C8B-B14F-4D97-AF65-F5344CB8AC3E}">
        <p14:creationId xmlns:p14="http://schemas.microsoft.com/office/powerpoint/2010/main" val="10098375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506" y="183655"/>
            <a:ext cx="11975125" cy="461665"/>
          </a:xfrm>
          <a:prstGeom prst="rect">
            <a:avLst/>
          </a:prstGeom>
          <a:noFill/>
        </p:spPr>
        <p:txBody>
          <a:bodyPr wrap="square" rtlCol="0">
            <a:spAutoFit/>
          </a:bodyPr>
          <a:lstStyle/>
          <a:p>
            <a:r>
              <a:rPr lang="fr-FR" sz="2400" b="1" dirty="0">
                <a:solidFill>
                  <a:srgbClr val="A50021"/>
                </a:solidFill>
              </a:rPr>
              <a:t>La perception de la proportion de handicaps visibles</a:t>
            </a:r>
            <a:endParaRPr lang="fr-FR" sz="1200" i="1" dirty="0">
              <a:solidFill>
                <a:srgbClr val="A50021"/>
              </a:solidFill>
            </a:endParaRPr>
          </a:p>
        </p:txBody>
      </p:sp>
      <p:sp>
        <p:nvSpPr>
          <p:cNvPr id="33" name="Text Box 10"/>
          <p:cNvSpPr txBox="1">
            <a:spLocks noChangeArrowheads="1"/>
          </p:cNvSpPr>
          <p:nvPr/>
        </p:nvSpPr>
        <p:spPr bwMode="auto">
          <a:xfrm>
            <a:off x="243075" y="1221170"/>
            <a:ext cx="11500434" cy="395869"/>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Certains handicaps sont invisibles, c’est-à-dire qu’ils ne sont pas apparents pour l’entourage mais ont un impact sur la qualité de vie des personnes concernées. Selon vous, parmi les handicaps déclarés, quelle est la proportion de handicaps invisibles ?</a:t>
            </a:r>
          </a:p>
        </p:txBody>
      </p:sp>
      <p:graphicFrame>
        <p:nvGraphicFramePr>
          <p:cNvPr id="11" name="Tableau 10"/>
          <p:cNvGraphicFramePr>
            <a:graphicFrameLocks noGrp="1"/>
          </p:cNvGraphicFramePr>
          <p:nvPr>
            <p:extLst>
              <p:ext uri="{D42A27DB-BD31-4B8C-83A1-F6EECF244321}">
                <p14:modId xmlns:p14="http://schemas.microsoft.com/office/powerpoint/2010/main" val="1658929140"/>
              </p:ext>
            </p:extLst>
          </p:nvPr>
        </p:nvGraphicFramePr>
        <p:xfrm>
          <a:off x="446085" y="2476783"/>
          <a:ext cx="3583627" cy="3956424"/>
        </p:xfrm>
        <a:graphic>
          <a:graphicData uri="http://schemas.openxmlformats.org/drawingml/2006/table">
            <a:tbl>
              <a:tblPr/>
              <a:tblGrid>
                <a:gridCol w="3583627">
                  <a:extLst>
                    <a:ext uri="{9D8B030D-6E8A-4147-A177-3AD203B41FA5}">
                      <a16:colId xmlns:a16="http://schemas.microsoft.com/office/drawing/2014/main" val="20000"/>
                    </a:ext>
                  </a:extLst>
                </a:gridCol>
              </a:tblGrid>
              <a:tr h="1007449">
                <a:tc>
                  <a:txBody>
                    <a:bodyPr/>
                    <a:lstStyle/>
                    <a:p>
                      <a:pPr algn="r" fontAlgn="ctr"/>
                      <a:r>
                        <a:rPr lang="fr-FR" sz="1200" b="0" i="0" u="none" strike="noStrike" dirty="0">
                          <a:solidFill>
                            <a:srgbClr val="000000"/>
                          </a:solidFill>
                          <a:effectLst/>
                          <a:latin typeface="Calibri" panose="020F0502020204030204" pitchFamily="34" charset="0"/>
                        </a:rPr>
                        <a:t>20% des handicaps déclarés sont invisibles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34077">
                <a:tc>
                  <a:txBody>
                    <a:bodyPr/>
                    <a:lstStyle/>
                    <a:p>
                      <a:pPr algn="r" fontAlgn="ctr"/>
                      <a:r>
                        <a:rPr lang="fr-FR" sz="1200" b="0" i="0" u="none" strike="noStrike">
                          <a:solidFill>
                            <a:srgbClr val="000000"/>
                          </a:solidFill>
                          <a:effectLst/>
                          <a:latin typeface="Calibri" panose="020F0502020204030204" pitchFamily="34" charset="0"/>
                        </a:rPr>
                        <a:t>40% des handicaps déclarés sont invisibles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007449">
                <a:tc>
                  <a:txBody>
                    <a:bodyPr/>
                    <a:lstStyle/>
                    <a:p>
                      <a:pPr algn="r" fontAlgn="ctr"/>
                      <a:r>
                        <a:rPr lang="fr-FR" sz="1200" b="0" i="0" u="none" strike="noStrike" dirty="0">
                          <a:solidFill>
                            <a:srgbClr val="000000"/>
                          </a:solidFill>
                          <a:effectLst/>
                          <a:latin typeface="Calibri" panose="020F0502020204030204" pitchFamily="34" charset="0"/>
                        </a:rPr>
                        <a:t>60% des handicaps déclarés sont invisibles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007449">
                <a:tc>
                  <a:txBody>
                    <a:bodyPr/>
                    <a:lstStyle/>
                    <a:p>
                      <a:pPr algn="r" fontAlgn="ctr"/>
                      <a:r>
                        <a:rPr lang="fr-FR" sz="1200" b="0" i="0" u="none" strike="noStrike" dirty="0">
                          <a:solidFill>
                            <a:srgbClr val="000000"/>
                          </a:solidFill>
                          <a:effectLst/>
                          <a:latin typeface="Calibri" panose="020F0502020204030204" pitchFamily="34" charset="0"/>
                        </a:rPr>
                        <a:t>80% des handicaps déclarés sont invisibles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aphicFrame>
        <p:nvGraphicFramePr>
          <p:cNvPr id="12" name="Graphique 11"/>
          <p:cNvGraphicFramePr>
            <a:graphicFrameLocks/>
          </p:cNvGraphicFramePr>
          <p:nvPr>
            <p:extLst>
              <p:ext uri="{D42A27DB-BD31-4B8C-83A1-F6EECF244321}">
                <p14:modId xmlns:p14="http://schemas.microsoft.com/office/powerpoint/2010/main" val="4154371879"/>
              </p:ext>
            </p:extLst>
          </p:nvPr>
        </p:nvGraphicFramePr>
        <p:xfrm>
          <a:off x="4280759" y="2442082"/>
          <a:ext cx="3116534" cy="3959594"/>
        </p:xfrm>
        <a:graphic>
          <a:graphicData uri="http://schemas.openxmlformats.org/drawingml/2006/chart">
            <c:chart xmlns:c="http://schemas.openxmlformats.org/drawingml/2006/chart" xmlns:r="http://schemas.openxmlformats.org/officeDocument/2006/relationships" r:id="rId3"/>
          </a:graphicData>
        </a:graphic>
      </p:graphicFrame>
      <p:grpSp>
        <p:nvGrpSpPr>
          <p:cNvPr id="16" name="Groupe 15"/>
          <p:cNvGrpSpPr/>
          <p:nvPr/>
        </p:nvGrpSpPr>
        <p:grpSpPr>
          <a:xfrm>
            <a:off x="4874467" y="1681825"/>
            <a:ext cx="648000" cy="648000"/>
            <a:chOff x="4068077" y="1844896"/>
            <a:chExt cx="648000" cy="648000"/>
          </a:xfrm>
        </p:grpSpPr>
        <p:sp>
          <p:nvSpPr>
            <p:cNvPr id="17" name="Ellipse 16"/>
            <p:cNvSpPr/>
            <p:nvPr/>
          </p:nvSpPr>
          <p:spPr>
            <a:xfrm>
              <a:off x="4068077" y="1844896"/>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8" name="Image 17"/>
            <p:cNvPicPr>
              <a:picLocks noChangeAspect="1"/>
            </p:cNvPicPr>
            <p:nvPr/>
          </p:nvPicPr>
          <p:blipFill rotWithShape="1">
            <a:blip r:embed="rId4" cstate="print">
              <a:duotone>
                <a:schemeClr val="accent6">
                  <a:shade val="45000"/>
                  <a:satMod val="135000"/>
                </a:schemeClr>
                <a:prstClr val="white"/>
              </a:duotone>
              <a:extLst>
                <a:ext uri="{28A0092B-C50C-407E-A947-70E740481C1C}">
                  <a14:useLocalDpi xmlns:a14="http://schemas.microsoft.com/office/drawing/2010/main" val="0"/>
                </a:ext>
              </a:extLst>
            </a:blip>
            <a:srcRect t="7457" b="9201"/>
            <a:stretch/>
          </p:blipFill>
          <p:spPr>
            <a:xfrm>
              <a:off x="4174314" y="1988911"/>
              <a:ext cx="432000" cy="360041"/>
            </a:xfrm>
            <a:prstGeom prst="rect">
              <a:avLst/>
            </a:prstGeom>
          </p:spPr>
        </p:pic>
      </p:grpSp>
      <p:grpSp>
        <p:nvGrpSpPr>
          <p:cNvPr id="19" name="Groupe 18"/>
          <p:cNvGrpSpPr/>
          <p:nvPr/>
        </p:nvGrpSpPr>
        <p:grpSpPr>
          <a:xfrm>
            <a:off x="8096165" y="1697276"/>
            <a:ext cx="648000" cy="648000"/>
            <a:chOff x="4995426" y="-1342727"/>
            <a:chExt cx="648000" cy="648000"/>
          </a:xfrm>
        </p:grpSpPr>
        <p:sp>
          <p:nvSpPr>
            <p:cNvPr id="20" name="Ellipse 19"/>
            <p:cNvSpPr/>
            <p:nvPr/>
          </p:nvSpPr>
          <p:spPr>
            <a:xfrm>
              <a:off x="4995426"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1" name="Image 20"/>
            <p:cNvPicPr>
              <a:picLocks noChangeAspect="1"/>
            </p:cNvPicPr>
            <p:nvPr/>
          </p:nvPicPr>
          <p:blipFill>
            <a:blip r:embed="rId5">
              <a:duotone>
                <a:schemeClr val="bg2">
                  <a:shade val="45000"/>
                  <a:satMod val="135000"/>
                </a:schemeClr>
                <a:prstClr val="white"/>
              </a:duotone>
            </a:blip>
            <a:stretch>
              <a:fillRect/>
            </a:stretch>
          </p:blipFill>
          <p:spPr>
            <a:xfrm>
              <a:off x="5111132" y="-1212431"/>
              <a:ext cx="416587" cy="373760"/>
            </a:xfrm>
            <a:prstGeom prst="rect">
              <a:avLst/>
            </a:prstGeom>
          </p:spPr>
        </p:pic>
      </p:grpSp>
      <p:graphicFrame>
        <p:nvGraphicFramePr>
          <p:cNvPr id="22" name="Graphique 6"/>
          <p:cNvGraphicFramePr>
            <a:graphicFrameLocks/>
          </p:cNvGraphicFramePr>
          <p:nvPr>
            <p:extLst>
              <p:ext uri="{D42A27DB-BD31-4B8C-83A1-F6EECF244321}">
                <p14:modId xmlns:p14="http://schemas.microsoft.com/office/powerpoint/2010/main" val="2323452166"/>
              </p:ext>
            </p:extLst>
          </p:nvPr>
        </p:nvGraphicFramePr>
        <p:xfrm>
          <a:off x="7397293" y="2442082"/>
          <a:ext cx="3116534" cy="3959594"/>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830317" y="5402315"/>
            <a:ext cx="9690538" cy="1030892"/>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rot="20011729">
            <a:off x="853719" y="5346089"/>
            <a:ext cx="621011" cy="2903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Vrai</a:t>
            </a:r>
            <a:endParaRPr lang="fr-FR" dirty="0"/>
          </a:p>
        </p:txBody>
      </p:sp>
    </p:spTree>
    <p:extLst>
      <p:ext uri="{BB962C8B-B14F-4D97-AF65-F5344CB8AC3E}">
        <p14:creationId xmlns:p14="http://schemas.microsoft.com/office/powerpoint/2010/main" val="1672897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506" y="211015"/>
            <a:ext cx="11975125" cy="461665"/>
          </a:xfrm>
          <a:prstGeom prst="rect">
            <a:avLst/>
          </a:prstGeom>
          <a:noFill/>
        </p:spPr>
        <p:txBody>
          <a:bodyPr wrap="square" rtlCol="0">
            <a:spAutoFit/>
          </a:bodyPr>
          <a:lstStyle/>
          <a:p>
            <a:r>
              <a:rPr lang="fr-FR" sz="2400" b="1" dirty="0" smtClean="0">
                <a:solidFill>
                  <a:srgbClr val="A50021"/>
                </a:solidFill>
              </a:rPr>
              <a:t>La méthodologie</a:t>
            </a:r>
            <a:endParaRPr lang="fr-FR" sz="2400" i="1" dirty="0">
              <a:solidFill>
                <a:srgbClr val="A50021"/>
              </a:solidFill>
            </a:endParaRPr>
          </a:p>
        </p:txBody>
      </p:sp>
      <p:graphicFrame>
        <p:nvGraphicFramePr>
          <p:cNvPr id="13" name="Tableau 12"/>
          <p:cNvGraphicFramePr>
            <a:graphicFrameLocks noGrp="1"/>
          </p:cNvGraphicFramePr>
          <p:nvPr>
            <p:extLst>
              <p:ext uri="{D42A27DB-BD31-4B8C-83A1-F6EECF244321}">
                <p14:modId xmlns:p14="http://schemas.microsoft.com/office/powerpoint/2010/main" val="244102072"/>
              </p:ext>
            </p:extLst>
          </p:nvPr>
        </p:nvGraphicFramePr>
        <p:xfrm>
          <a:off x="685898" y="2152613"/>
          <a:ext cx="10613499" cy="3784708"/>
        </p:xfrm>
        <a:graphic>
          <a:graphicData uri="http://schemas.openxmlformats.org/drawingml/2006/table">
            <a:tbl>
              <a:tblPr firstRow="1" firstCol="1" bandRow="1"/>
              <a:tblGrid>
                <a:gridCol w="1353327">
                  <a:extLst>
                    <a:ext uri="{9D8B030D-6E8A-4147-A177-3AD203B41FA5}">
                      <a16:colId xmlns:a16="http://schemas.microsoft.com/office/drawing/2014/main" val="20000"/>
                    </a:ext>
                  </a:extLst>
                </a:gridCol>
                <a:gridCol w="3086724">
                  <a:extLst>
                    <a:ext uri="{9D8B030D-6E8A-4147-A177-3AD203B41FA5}">
                      <a16:colId xmlns:a16="http://schemas.microsoft.com/office/drawing/2014/main" val="20001"/>
                    </a:ext>
                  </a:extLst>
                </a:gridCol>
                <a:gridCol w="3086724">
                  <a:extLst>
                    <a:ext uri="{9D8B030D-6E8A-4147-A177-3AD203B41FA5}">
                      <a16:colId xmlns:a16="http://schemas.microsoft.com/office/drawing/2014/main" val="20002"/>
                    </a:ext>
                  </a:extLst>
                </a:gridCol>
                <a:gridCol w="3086724">
                  <a:extLst>
                    <a:ext uri="{9D8B030D-6E8A-4147-A177-3AD203B41FA5}">
                      <a16:colId xmlns:a16="http://schemas.microsoft.com/office/drawing/2014/main" val="20003"/>
                    </a:ext>
                  </a:extLst>
                </a:gridCol>
              </a:tblGrid>
              <a:tr h="2904236">
                <a:tc>
                  <a:txBody>
                    <a:bodyPr/>
                    <a:lstStyle/>
                    <a:p>
                      <a:pPr algn="l">
                        <a:lnSpc>
                          <a:spcPct val="100000"/>
                        </a:lnSpc>
                        <a:spcBef>
                          <a:spcPts val="0"/>
                        </a:spcBef>
                        <a:spcAft>
                          <a:spcPts val="0"/>
                        </a:spcAft>
                      </a:pPr>
                      <a:endParaRPr lang="fr-FR" sz="1200" b="1" kern="1200" dirty="0" smtClean="0">
                        <a:solidFill>
                          <a:srgbClr val="000000"/>
                        </a:solidFill>
                        <a:effectLst/>
                        <a:latin typeface="Calibri" panose="020F0502020204030204" pitchFamily="34" charset="0"/>
                        <a:ea typeface="Calibri" panose="020F0502020204030204" pitchFamily="34" charset="0"/>
                      </a:endParaRPr>
                    </a:p>
                    <a:p>
                      <a:pPr algn="l">
                        <a:lnSpc>
                          <a:spcPct val="130000"/>
                        </a:lnSpc>
                        <a:spcBef>
                          <a:spcPts val="600"/>
                        </a:spcBef>
                        <a:spcAft>
                          <a:spcPts val="600"/>
                        </a:spcAft>
                      </a:pPr>
                      <a:endParaRPr lang="fr-FR" sz="1200" b="1" kern="1200" dirty="0" smtClean="0">
                        <a:solidFill>
                          <a:srgbClr val="000000"/>
                        </a:solidFill>
                        <a:effectLst/>
                        <a:latin typeface="Calibri" panose="020F0502020204030204" pitchFamily="34" charset="0"/>
                        <a:ea typeface="Calibri" panose="020F0502020204030204" pitchFamily="34" charset="0"/>
                      </a:endParaRPr>
                    </a:p>
                    <a:p>
                      <a:pPr algn="l">
                        <a:lnSpc>
                          <a:spcPct val="130000"/>
                        </a:lnSpc>
                        <a:spcBef>
                          <a:spcPts val="600"/>
                        </a:spcBef>
                        <a:spcAft>
                          <a:spcPts val="600"/>
                        </a:spcAft>
                      </a:pPr>
                      <a:r>
                        <a:rPr lang="fr-FR" sz="1200" b="1" kern="1200" dirty="0" smtClean="0">
                          <a:solidFill>
                            <a:srgbClr val="000000"/>
                          </a:solidFill>
                          <a:effectLst/>
                          <a:latin typeface="Calibri" panose="020F0502020204030204" pitchFamily="34" charset="0"/>
                          <a:ea typeface="Calibri" panose="020F0502020204030204" pitchFamily="34" charset="0"/>
                        </a:rPr>
                        <a:t>Echantillons</a:t>
                      </a:r>
                      <a:endParaRPr lang="fr-FR" sz="1200" dirty="0">
                        <a:effectLst/>
                        <a:latin typeface="Times New Roman" panose="02020603050405020304" pitchFamily="18" charset="0"/>
                        <a:ea typeface="PMingLiU" panose="02020500000000000000" pitchFamily="18" charset="-120"/>
                      </a:endParaRPr>
                    </a:p>
                  </a:txBody>
                  <a:tcPr marL="38146" marR="38146" marT="0" marB="0">
                    <a:lnL>
                      <a:noFill/>
                    </a:lnL>
                    <a:lnR>
                      <a:noFill/>
                    </a:lnR>
                    <a:lnT w="28575"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30000"/>
                        </a:lnSpc>
                        <a:spcBef>
                          <a:spcPts val="0"/>
                        </a:spcBef>
                        <a:spcAft>
                          <a:spcPts val="0"/>
                        </a:spcAft>
                      </a:pPr>
                      <a:endPar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pPr algn="l">
                        <a:lnSpc>
                          <a:spcPct val="130000"/>
                        </a:lnSpc>
                        <a:spcBef>
                          <a:spcPts val="0"/>
                        </a:spcBef>
                        <a:spcAft>
                          <a:spcPts val="0"/>
                        </a:spcAft>
                      </a:pPr>
                      <a:r>
                        <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rPr>
                        <a:t>L’enquête a été menée auprès d’un échantillon de </a:t>
                      </a:r>
                      <a:r>
                        <a:rPr lang="fr-FR" sz="1100" b="1" kern="1200" dirty="0" smtClean="0">
                          <a:solidFill>
                            <a:schemeClr val="tx2"/>
                          </a:solidFill>
                          <a:effectLst/>
                          <a:latin typeface="Calibri" panose="020F0502020204030204" pitchFamily="34" charset="0"/>
                          <a:ea typeface="PMingLiU" panose="02020500000000000000" pitchFamily="18" charset="-120"/>
                          <a:cs typeface="Calibri" panose="020F0502020204030204" pitchFamily="34" charset="0"/>
                        </a:rPr>
                        <a:t>400</a:t>
                      </a:r>
                      <a:r>
                        <a:rPr lang="fr-FR" sz="1100" b="1" kern="1200" dirty="0" smtClean="0">
                          <a:solidFill>
                            <a:srgbClr val="A50021"/>
                          </a:solidFill>
                          <a:effectLst/>
                          <a:latin typeface="Calibri" panose="020F0502020204030204" pitchFamily="34" charset="0"/>
                          <a:ea typeface="PMingLiU" panose="02020500000000000000" pitchFamily="18" charset="-120"/>
                          <a:cs typeface="Calibri" panose="020F0502020204030204" pitchFamily="34" charset="0"/>
                        </a:rPr>
                        <a:t> </a:t>
                      </a:r>
                      <a:r>
                        <a:rPr lang="fr-FR" sz="1100" b="0" kern="1200" baseline="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rPr>
                        <a:t>dirigeants d’entreprises, responsables RH ou de mission handicap, représentatif des entreprises françaises ayant au moins un salarié (tous secteurs d’activité confondus).</a:t>
                      </a:r>
                      <a:endParaRPr lang="fr-FR" sz="1200" u="none"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pPr algn="l">
                        <a:lnSpc>
                          <a:spcPct val="130000"/>
                        </a:lnSpc>
                        <a:spcBef>
                          <a:spcPts val="0"/>
                        </a:spcBef>
                        <a:spcAft>
                          <a:spcPts val="0"/>
                        </a:spcAft>
                      </a:pPr>
                      <a:endParaRPr lang="fr-FR" sz="1100" kern="1200" dirty="0" smtClean="0">
                        <a:solidFill>
                          <a:schemeClr val="tx1"/>
                        </a:solidFill>
                        <a:effectLst/>
                        <a:latin typeface="Calibri" panose="020F0502020204030204" pitchFamily="34" charset="0"/>
                        <a:ea typeface="+mn-ea"/>
                        <a:cs typeface="Calibri" panose="020F0502020204030204" pitchFamily="34" charset="0"/>
                      </a:endParaRPr>
                    </a:p>
                    <a:p>
                      <a:pPr algn="l">
                        <a:lnSpc>
                          <a:spcPct val="130000"/>
                        </a:lnSpc>
                        <a:spcBef>
                          <a:spcPts val="0"/>
                        </a:spcBef>
                        <a:spcAft>
                          <a:spcPts val="0"/>
                        </a:spcAft>
                      </a:pPr>
                      <a:r>
                        <a:rPr lang="fr-FR" sz="1100" kern="1200" dirty="0" smtClean="0">
                          <a:solidFill>
                            <a:schemeClr val="tx1"/>
                          </a:solidFill>
                          <a:effectLst/>
                          <a:latin typeface="Calibri" panose="020F0502020204030204" pitchFamily="34" charset="0"/>
                          <a:ea typeface="+mn-ea"/>
                          <a:cs typeface="Calibri" panose="020F0502020204030204" pitchFamily="34" charset="0"/>
                        </a:rPr>
                        <a:t>La représentativité de l’échantillon a été assurée par la méthode des quotas (taille et secteur d’activité) après stratification par région. </a:t>
                      </a:r>
                      <a:endParaRPr lang="fr-FR" sz="1100" dirty="0">
                        <a:effectLst/>
                        <a:latin typeface="Calibri" panose="020F0502020204030204" pitchFamily="34" charset="0"/>
                        <a:ea typeface="PMingLiU" panose="02020500000000000000" pitchFamily="18" charset="-120"/>
                        <a:cs typeface="Calibri" panose="020F0502020204030204" pitchFamily="34" charset="0"/>
                      </a:endParaRPr>
                    </a:p>
                  </a:txBody>
                  <a:tcPr marL="38146" marR="38146" marT="0" marB="0">
                    <a:lnL>
                      <a:noFill/>
                    </a:lnL>
                    <a:lnR>
                      <a:noFill/>
                    </a:lnR>
                    <a:lnT w="28575"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30000"/>
                        </a:lnSpc>
                        <a:spcBef>
                          <a:spcPts val="0"/>
                        </a:spcBef>
                        <a:spcAft>
                          <a:spcPts val="0"/>
                        </a:spcAft>
                      </a:pPr>
                      <a:endPar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pPr algn="l">
                        <a:lnSpc>
                          <a:spcPct val="130000"/>
                        </a:lnSpc>
                        <a:spcBef>
                          <a:spcPts val="0"/>
                        </a:spcBef>
                        <a:spcAft>
                          <a:spcPts val="0"/>
                        </a:spcAft>
                      </a:pPr>
                      <a:r>
                        <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rPr>
                        <a:t>L’enquête a été menée auprès d’un échantillon de </a:t>
                      </a:r>
                      <a:r>
                        <a:rPr lang="fr-FR" sz="1100" b="1" kern="1200" dirty="0" smtClean="0">
                          <a:solidFill>
                            <a:schemeClr val="tx2"/>
                          </a:solidFill>
                          <a:effectLst/>
                          <a:latin typeface="Calibri" panose="020F0502020204030204" pitchFamily="34" charset="0"/>
                          <a:ea typeface="PMingLiU" panose="02020500000000000000" pitchFamily="18" charset="-120"/>
                          <a:cs typeface="Calibri" panose="020F0502020204030204" pitchFamily="34" charset="0"/>
                        </a:rPr>
                        <a:t>1004</a:t>
                      </a:r>
                      <a:r>
                        <a:rPr lang="fr-FR" sz="1100" b="1" kern="1200" dirty="0" smtClean="0">
                          <a:solidFill>
                            <a:srgbClr val="E20043"/>
                          </a:solidFill>
                          <a:effectLst/>
                          <a:latin typeface="Calibri" panose="020F0502020204030204" pitchFamily="34" charset="0"/>
                          <a:ea typeface="PMingLiU" panose="02020500000000000000" pitchFamily="18" charset="-120"/>
                          <a:cs typeface="Calibri" panose="020F0502020204030204" pitchFamily="34" charset="0"/>
                        </a:rPr>
                        <a:t> </a:t>
                      </a:r>
                      <a:r>
                        <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rPr>
                        <a:t>salariés, représentatif de la population salariée française âgée de 18 ans et plus.</a:t>
                      </a:r>
                    </a:p>
                    <a:p>
                      <a:pPr algn="l">
                        <a:lnSpc>
                          <a:spcPct val="130000"/>
                        </a:lnSpc>
                        <a:spcBef>
                          <a:spcPts val="0"/>
                        </a:spcBef>
                        <a:spcAft>
                          <a:spcPts val="0"/>
                        </a:spcAft>
                      </a:pPr>
                      <a:endPar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pPr algn="l">
                        <a:lnSpc>
                          <a:spcPct val="130000"/>
                        </a:lnSpc>
                        <a:spcBef>
                          <a:spcPts val="0"/>
                        </a:spcBef>
                        <a:spcAft>
                          <a:spcPts val="0"/>
                        </a:spcAft>
                      </a:pPr>
                      <a:endPar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pPr algn="l">
                        <a:lnSpc>
                          <a:spcPct val="130000"/>
                        </a:lnSpc>
                        <a:spcBef>
                          <a:spcPts val="0"/>
                        </a:spcBef>
                        <a:spcAft>
                          <a:spcPts val="0"/>
                        </a:spcAft>
                      </a:pPr>
                      <a:endPar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pPr algn="l">
                        <a:lnSpc>
                          <a:spcPct val="130000"/>
                        </a:lnSpc>
                        <a:spcBef>
                          <a:spcPts val="0"/>
                        </a:spcBef>
                        <a:spcAft>
                          <a:spcPts val="0"/>
                        </a:spcAft>
                      </a:pPr>
                      <a:r>
                        <a:rPr lang="fr-FR" sz="1100" kern="1200" dirty="0" smtClean="0">
                          <a:solidFill>
                            <a:schemeClr val="tx1"/>
                          </a:solidFill>
                          <a:effectLst/>
                          <a:latin typeface="Calibri" panose="020F0502020204030204" pitchFamily="34" charset="0"/>
                          <a:ea typeface="+mn-ea"/>
                          <a:cs typeface="Calibri" panose="020F0502020204030204" pitchFamily="34" charset="0"/>
                        </a:rPr>
                        <a:t>La représentativité de l’échantillon a été assurée par la méthode des quotas (sexe, âge, profession, secteur d’activité) après stratification par région.</a:t>
                      </a:r>
                    </a:p>
                  </a:txBody>
                  <a:tcPr marL="38146" marR="38146" marT="0" marB="0">
                    <a:lnL>
                      <a:noFill/>
                    </a:lnL>
                    <a:lnR>
                      <a:noFill/>
                    </a:lnR>
                    <a:lnT w="28575"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30000"/>
                        </a:lnSpc>
                        <a:spcBef>
                          <a:spcPts val="0"/>
                        </a:spcBef>
                        <a:spcAft>
                          <a:spcPts val="0"/>
                        </a:spcAft>
                      </a:pPr>
                      <a:endPar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pPr algn="l">
                        <a:lnSpc>
                          <a:spcPct val="130000"/>
                        </a:lnSpc>
                        <a:spcBef>
                          <a:spcPts val="0"/>
                        </a:spcBef>
                        <a:spcAft>
                          <a:spcPts val="0"/>
                        </a:spcAft>
                      </a:pPr>
                      <a:r>
                        <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rPr>
                        <a:t>L’enquête a été menée auprès d’un échantillon de </a:t>
                      </a:r>
                    </a:p>
                    <a:p>
                      <a:pPr algn="l">
                        <a:lnSpc>
                          <a:spcPct val="130000"/>
                        </a:lnSpc>
                        <a:spcBef>
                          <a:spcPts val="0"/>
                        </a:spcBef>
                        <a:spcAft>
                          <a:spcPts val="0"/>
                        </a:spcAft>
                      </a:pPr>
                      <a:r>
                        <a:rPr lang="fr-FR" sz="1100" b="1" kern="1200" dirty="0" smtClean="0">
                          <a:solidFill>
                            <a:schemeClr val="tx2"/>
                          </a:solidFill>
                          <a:effectLst/>
                          <a:latin typeface="Calibri" panose="020F0502020204030204" pitchFamily="34" charset="0"/>
                          <a:ea typeface="PMingLiU" panose="02020500000000000000" pitchFamily="18" charset="-120"/>
                          <a:cs typeface="Calibri" panose="020F0502020204030204" pitchFamily="34" charset="0"/>
                        </a:rPr>
                        <a:t>1 010</a:t>
                      </a:r>
                      <a:r>
                        <a:rPr lang="fr-FR" sz="1100" kern="1200" dirty="0" smtClean="0">
                          <a:solidFill>
                            <a:srgbClr val="E20043"/>
                          </a:solidFill>
                          <a:effectLst/>
                          <a:latin typeface="Calibri" panose="020F0502020204030204" pitchFamily="34" charset="0"/>
                          <a:ea typeface="PMingLiU" panose="02020500000000000000" pitchFamily="18" charset="-120"/>
                          <a:cs typeface="Calibri" panose="020F0502020204030204" pitchFamily="34" charset="0"/>
                        </a:rPr>
                        <a:t> </a:t>
                      </a:r>
                      <a:r>
                        <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rPr>
                        <a:t>personnes, représentatif de la population française âgée de 18 ans et plus.</a:t>
                      </a:r>
                    </a:p>
                    <a:p>
                      <a:pPr algn="l">
                        <a:lnSpc>
                          <a:spcPct val="130000"/>
                        </a:lnSpc>
                        <a:spcBef>
                          <a:spcPts val="0"/>
                        </a:spcBef>
                        <a:spcAft>
                          <a:spcPts val="0"/>
                        </a:spcAft>
                      </a:pPr>
                      <a:endPar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pPr algn="l">
                        <a:lnSpc>
                          <a:spcPct val="130000"/>
                        </a:lnSpc>
                        <a:spcBef>
                          <a:spcPts val="0"/>
                        </a:spcBef>
                        <a:spcAft>
                          <a:spcPts val="0"/>
                        </a:spcAft>
                      </a:pPr>
                      <a:endPar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pPr algn="l">
                        <a:lnSpc>
                          <a:spcPct val="130000"/>
                        </a:lnSpc>
                        <a:spcBef>
                          <a:spcPts val="0"/>
                        </a:spcBef>
                        <a:spcAft>
                          <a:spcPts val="0"/>
                        </a:spcAft>
                      </a:pPr>
                      <a:endParaRPr lang="fr-FR" sz="1100" kern="1200" dirty="0" smtClean="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p>
                      <a:pPr algn="l">
                        <a:lnSpc>
                          <a:spcPct val="130000"/>
                        </a:lnSpc>
                        <a:spcBef>
                          <a:spcPts val="0"/>
                        </a:spcBef>
                        <a:spcAft>
                          <a:spcPts val="0"/>
                        </a:spcAft>
                      </a:pPr>
                      <a:r>
                        <a:rPr lang="fr-FR" sz="1100" kern="1200" dirty="0" smtClean="0">
                          <a:solidFill>
                            <a:schemeClr val="tx1"/>
                          </a:solidFill>
                          <a:effectLst/>
                          <a:latin typeface="Calibri" panose="020F0502020204030204" pitchFamily="34" charset="0"/>
                          <a:ea typeface="+mn-ea"/>
                          <a:cs typeface="Calibri" panose="020F0502020204030204" pitchFamily="34" charset="0"/>
                        </a:rPr>
                        <a:t>La représentativité de l’échantillon a été assurée par la méthode des quotas (sexe, âge, profession de la personne interrogée) après stratification par région et catégorie d’agglomération.</a:t>
                      </a:r>
                      <a:endParaRPr lang="fr-FR" sz="1100" kern="1200" dirty="0">
                        <a:solidFill>
                          <a:srgbClr val="000000"/>
                        </a:solidFill>
                        <a:effectLst/>
                        <a:latin typeface="Calibri" panose="020F0502020204030204" pitchFamily="34" charset="0"/>
                        <a:ea typeface="PMingLiU" panose="02020500000000000000" pitchFamily="18" charset="-120"/>
                        <a:cs typeface="Calibri" panose="020F0502020204030204" pitchFamily="34" charset="0"/>
                      </a:endParaRPr>
                    </a:p>
                  </a:txBody>
                  <a:tcPr marL="38146" marR="38146" marT="0" marB="0">
                    <a:lnL>
                      <a:noFill/>
                    </a:lnL>
                    <a:lnR>
                      <a:noFill/>
                    </a:lnR>
                    <a:lnT w="28575" cap="flat" cmpd="sng" algn="ctr">
                      <a:solidFill>
                        <a:srgbClr val="595959"/>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80472">
                <a:tc>
                  <a:txBody>
                    <a:bodyPr/>
                    <a:lstStyle/>
                    <a:p>
                      <a:pPr marL="0" marR="0" lvl="0" indent="0" algn="l" defTabSz="914400" rtl="0" eaLnBrk="1" fontAlgn="auto" latinLnBrk="0" hangingPunct="1">
                        <a:lnSpc>
                          <a:spcPct val="130000"/>
                        </a:lnSpc>
                        <a:spcBef>
                          <a:spcPts val="600"/>
                        </a:spcBef>
                        <a:spcAft>
                          <a:spcPts val="600"/>
                        </a:spcAft>
                        <a:buClrTx/>
                        <a:buSzTx/>
                        <a:buFontTx/>
                        <a:buNone/>
                        <a:tabLst/>
                        <a:defRPr/>
                      </a:pPr>
                      <a:r>
                        <a:rPr lang="fr-FR" sz="1200" b="1" kern="1200" dirty="0" smtClean="0">
                          <a:solidFill>
                            <a:srgbClr val="000000"/>
                          </a:solidFill>
                          <a:effectLst/>
                          <a:latin typeface="Calibri" panose="020F0502020204030204" pitchFamily="34" charset="0"/>
                          <a:ea typeface="Calibri" panose="020F0502020204030204" pitchFamily="34" charset="0"/>
                        </a:rPr>
                        <a:t>Modes de recueil</a:t>
                      </a:r>
                      <a:endParaRPr lang="fr-FR" sz="1200" dirty="0" smtClean="0">
                        <a:effectLst/>
                        <a:latin typeface="Times New Roman" panose="02020603050405020304" pitchFamily="18" charset="0"/>
                        <a:ea typeface="PMingLiU" panose="02020500000000000000" pitchFamily="18" charset="-120"/>
                      </a:endParaRPr>
                    </a:p>
                    <a:p>
                      <a:pPr algn="l">
                        <a:lnSpc>
                          <a:spcPct val="130000"/>
                        </a:lnSpc>
                        <a:spcBef>
                          <a:spcPts val="600"/>
                        </a:spcBef>
                        <a:spcAft>
                          <a:spcPts val="600"/>
                        </a:spcAft>
                      </a:pPr>
                      <a:endParaRPr lang="fr-FR" sz="1200" dirty="0">
                        <a:effectLst/>
                        <a:latin typeface="Times New Roman" panose="02020603050405020304" pitchFamily="18" charset="0"/>
                        <a:ea typeface="PMingLiU" panose="02020500000000000000" pitchFamily="18" charset="-120"/>
                      </a:endParaRPr>
                    </a:p>
                  </a:txBody>
                  <a:tcPr marL="38146" marR="38146"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88900" indent="0" algn="l">
                        <a:lnSpc>
                          <a:spcPct val="130000"/>
                        </a:lnSpc>
                        <a:spcBef>
                          <a:spcPts val="600"/>
                        </a:spcBef>
                        <a:spcAft>
                          <a:spcPts val="600"/>
                        </a:spcAft>
                      </a:pPr>
                      <a:r>
                        <a:rPr lang="fr-FR" sz="1100" kern="1200" dirty="0" smtClean="0">
                          <a:solidFill>
                            <a:schemeClr val="tx1"/>
                          </a:solidFill>
                          <a:effectLst/>
                          <a:latin typeface="Calibri" panose="020F0502020204030204" pitchFamily="34" charset="0"/>
                          <a:ea typeface="+mn-ea"/>
                          <a:cs typeface="Calibri" panose="020F0502020204030204" pitchFamily="34" charset="0"/>
                        </a:rPr>
                        <a:t>Les interviews ont été réalisées par </a:t>
                      </a:r>
                      <a:r>
                        <a:rPr lang="fr-FR" sz="1100" u="sng" kern="1200" dirty="0" smtClean="0">
                          <a:solidFill>
                            <a:schemeClr val="tx1"/>
                          </a:solidFill>
                          <a:effectLst/>
                          <a:latin typeface="Calibri" panose="020F0502020204030204" pitchFamily="34" charset="0"/>
                          <a:ea typeface="+mn-ea"/>
                          <a:cs typeface="Calibri" panose="020F0502020204030204" pitchFamily="34" charset="0"/>
                        </a:rPr>
                        <a:t>téléphone</a:t>
                      </a:r>
                      <a:r>
                        <a:rPr lang="fr-FR" sz="1100" kern="1200" dirty="0" smtClean="0">
                          <a:solidFill>
                            <a:schemeClr val="tx1"/>
                          </a:solidFill>
                          <a:effectLst/>
                          <a:latin typeface="Calibri" panose="020F0502020204030204" pitchFamily="34" charset="0"/>
                          <a:ea typeface="+mn-ea"/>
                          <a:cs typeface="Calibri" panose="020F0502020204030204" pitchFamily="34" charset="0"/>
                        </a:rPr>
                        <a:t> sur le lieu de travail des personnes interrogées du 19 au 26 octobre 2020.</a:t>
                      </a:r>
                      <a:endParaRPr lang="fr-FR" sz="1100" dirty="0">
                        <a:effectLst/>
                        <a:latin typeface="Calibri" panose="020F0502020204030204" pitchFamily="34" charset="0"/>
                        <a:ea typeface="PMingLiU" panose="02020500000000000000" pitchFamily="18" charset="-120"/>
                        <a:cs typeface="Calibri" panose="020F0502020204030204" pitchFamily="34" charset="0"/>
                      </a:endParaRPr>
                    </a:p>
                  </a:txBody>
                  <a:tcPr marL="38146" marR="38146"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algn="l">
                        <a:lnSpc>
                          <a:spcPct val="130000"/>
                        </a:lnSpc>
                        <a:spcBef>
                          <a:spcPts val="600"/>
                        </a:spcBef>
                        <a:spcAft>
                          <a:spcPts val="600"/>
                        </a:spcAft>
                      </a:pPr>
                      <a:r>
                        <a:rPr lang="fr-FR" sz="1100" kern="1200" dirty="0" smtClean="0">
                          <a:solidFill>
                            <a:schemeClr val="tx1"/>
                          </a:solidFill>
                          <a:effectLst/>
                          <a:latin typeface="Calibri" panose="020F0502020204030204" pitchFamily="34" charset="0"/>
                          <a:ea typeface="+mn-ea"/>
                          <a:cs typeface="Calibri" panose="020F0502020204030204" pitchFamily="34" charset="0"/>
                        </a:rPr>
                        <a:t>Les interviews ont été réalisées par questionnaire auto-administré en ligne du 26 au 29 octobre 2020.</a:t>
                      </a:r>
                      <a:endParaRPr lang="fr-FR" sz="1100" kern="1200" dirty="0">
                        <a:solidFill>
                          <a:schemeClr val="tx1"/>
                        </a:solidFill>
                        <a:effectLst/>
                        <a:latin typeface="Calibri" panose="020F0502020204030204" pitchFamily="34" charset="0"/>
                        <a:ea typeface="+mn-ea"/>
                        <a:cs typeface="Calibri" panose="020F0502020204030204" pitchFamily="34" charset="0"/>
                      </a:endParaRPr>
                    </a:p>
                  </a:txBody>
                  <a:tcPr marL="38146" marR="38146" marT="0" marB="0">
                    <a:lnL>
                      <a:noFill/>
                    </a:lnL>
                    <a:lnR>
                      <a:noFill/>
                    </a:lnR>
                    <a:lnT w="12700" cap="flat" cmpd="sng" algn="ctr">
                      <a:solidFill>
                        <a:schemeClr val="tx1"/>
                      </a:solidFill>
                      <a:prstDash val="solid"/>
                      <a:round/>
                      <a:headEnd type="none" w="med" len="med"/>
                      <a:tailEnd type="none" w="med" len="med"/>
                    </a:lnT>
                    <a:lnB>
                      <a:noFill/>
                    </a:lnB>
                  </a:tcPr>
                </a:tc>
                <a:tc>
                  <a:txBody>
                    <a:bodyPr/>
                    <a:lstStyle/>
                    <a:p>
                      <a:pPr marL="88900" indent="0" algn="just">
                        <a:lnSpc>
                          <a:spcPct val="130000"/>
                        </a:lnSpc>
                        <a:spcBef>
                          <a:spcPts val="2400"/>
                        </a:spcBef>
                        <a:spcAft>
                          <a:spcPts val="600"/>
                        </a:spcAft>
                      </a:pPr>
                      <a:r>
                        <a:rPr lang="fr-FR" sz="1100" kern="1200" dirty="0" smtClean="0">
                          <a:solidFill>
                            <a:schemeClr val="tx1"/>
                          </a:solidFill>
                          <a:effectLst/>
                          <a:latin typeface="Calibri" panose="020F0502020204030204" pitchFamily="34" charset="0"/>
                          <a:ea typeface="+mn-ea"/>
                          <a:cs typeface="Calibri" panose="020F0502020204030204" pitchFamily="34" charset="0"/>
                        </a:rPr>
                        <a:t>Les interviews ont été réalisées par questionnaire auto-administré en ligne du 27 au 28 octobre 2020.</a:t>
                      </a:r>
                      <a:endParaRPr lang="fr-FR" sz="1100" dirty="0">
                        <a:effectLst/>
                        <a:latin typeface="Calibri" panose="020F0502020204030204" pitchFamily="34" charset="0"/>
                        <a:ea typeface="PMingLiU" panose="02020500000000000000" pitchFamily="18" charset="-120"/>
                        <a:cs typeface="Calibri" panose="020F0502020204030204" pitchFamily="34" charset="0"/>
                      </a:endParaRPr>
                    </a:p>
                  </a:txBody>
                  <a:tcPr marL="38146" marR="38146" marT="0" marB="0">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bl>
          </a:graphicData>
        </a:graphic>
      </p:graphicFrame>
      <p:pic>
        <p:nvPicPr>
          <p:cNvPr id="14" name="Imag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4593" y="3170604"/>
            <a:ext cx="565394" cy="306756"/>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 14"/>
          <p:cNvPicPr>
            <a:picLocks noChangeAspect="1"/>
          </p:cNvPicPr>
          <p:nvPr/>
        </p:nvPicPr>
        <p:blipFill>
          <a:blip r:embed="rId3"/>
          <a:stretch>
            <a:fillRect/>
          </a:stretch>
        </p:blipFill>
        <p:spPr>
          <a:xfrm>
            <a:off x="1204106" y="5339279"/>
            <a:ext cx="311761" cy="311761"/>
          </a:xfrm>
          <a:prstGeom prst="rect">
            <a:avLst/>
          </a:prstGeom>
        </p:spPr>
      </p:pic>
      <p:pic>
        <p:nvPicPr>
          <p:cNvPr id="16" name="Imag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142" y="5339279"/>
            <a:ext cx="290148" cy="290148"/>
          </a:xfrm>
          <a:prstGeom prst="rect">
            <a:avLst/>
          </a:prstGeom>
        </p:spPr>
      </p:pic>
      <p:sp>
        <p:nvSpPr>
          <p:cNvPr id="17" name="ZoneTexte 16"/>
          <p:cNvSpPr txBox="1"/>
          <p:nvPr/>
        </p:nvSpPr>
        <p:spPr>
          <a:xfrm>
            <a:off x="2085279" y="1348021"/>
            <a:ext cx="1428198" cy="523220"/>
          </a:xfrm>
          <a:prstGeom prst="rect">
            <a:avLst/>
          </a:prstGeom>
          <a:noFill/>
        </p:spPr>
        <p:txBody>
          <a:bodyPr wrap="square" rtlCol="0">
            <a:spAutoFit/>
          </a:bodyPr>
          <a:lstStyle/>
          <a:p>
            <a:r>
              <a:rPr lang="fr-FR" sz="1400" b="1" dirty="0" smtClean="0">
                <a:solidFill>
                  <a:schemeClr val="tx2"/>
                </a:solidFill>
              </a:rPr>
              <a:t>Dirigeants et responsables RH</a:t>
            </a:r>
            <a:endParaRPr lang="fr-FR" sz="1400" b="1" dirty="0">
              <a:solidFill>
                <a:schemeClr val="tx2"/>
              </a:solidFill>
            </a:endParaRPr>
          </a:p>
        </p:txBody>
      </p:sp>
      <p:sp>
        <p:nvSpPr>
          <p:cNvPr id="18" name="ZoneTexte 17"/>
          <p:cNvSpPr txBox="1"/>
          <p:nvPr/>
        </p:nvSpPr>
        <p:spPr>
          <a:xfrm>
            <a:off x="8727026" y="1563464"/>
            <a:ext cx="1368773" cy="307777"/>
          </a:xfrm>
          <a:prstGeom prst="rect">
            <a:avLst/>
          </a:prstGeom>
          <a:noFill/>
        </p:spPr>
        <p:txBody>
          <a:bodyPr wrap="square" rtlCol="0">
            <a:spAutoFit/>
          </a:bodyPr>
          <a:lstStyle/>
          <a:p>
            <a:r>
              <a:rPr lang="fr-FR" sz="1400" b="1" dirty="0" smtClean="0">
                <a:solidFill>
                  <a:schemeClr val="tx2"/>
                </a:solidFill>
              </a:rPr>
              <a:t>Grand public</a:t>
            </a:r>
            <a:endParaRPr lang="fr-FR" sz="1400" b="1" dirty="0">
              <a:solidFill>
                <a:schemeClr val="tx2"/>
              </a:solidFill>
            </a:endParaRPr>
          </a:p>
        </p:txBody>
      </p:sp>
      <p:sp>
        <p:nvSpPr>
          <p:cNvPr id="19" name="Ellipse 18"/>
          <p:cNvSpPr/>
          <p:nvPr/>
        </p:nvSpPr>
        <p:spPr>
          <a:xfrm>
            <a:off x="3605751" y="1312173"/>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Image 19"/>
          <p:cNvPicPr>
            <a:picLocks noChangeAspect="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719289" y="1423976"/>
            <a:ext cx="411590" cy="432000"/>
          </a:xfrm>
          <a:prstGeom prst="rect">
            <a:avLst/>
          </a:prstGeom>
        </p:spPr>
      </p:pic>
      <p:sp>
        <p:nvSpPr>
          <p:cNvPr id="21" name="ZoneTexte 20"/>
          <p:cNvSpPr txBox="1"/>
          <p:nvPr/>
        </p:nvSpPr>
        <p:spPr>
          <a:xfrm>
            <a:off x="5561370" y="1563464"/>
            <a:ext cx="895189" cy="307777"/>
          </a:xfrm>
          <a:prstGeom prst="rect">
            <a:avLst/>
          </a:prstGeom>
          <a:noFill/>
        </p:spPr>
        <p:txBody>
          <a:bodyPr wrap="square" rtlCol="0">
            <a:spAutoFit/>
          </a:bodyPr>
          <a:lstStyle/>
          <a:p>
            <a:r>
              <a:rPr lang="fr-FR" sz="1400" b="1" dirty="0" smtClean="0">
                <a:solidFill>
                  <a:schemeClr val="tx2"/>
                </a:solidFill>
              </a:rPr>
              <a:t>Salariés</a:t>
            </a:r>
            <a:endParaRPr lang="fr-FR" sz="1400" b="1" dirty="0">
              <a:solidFill>
                <a:schemeClr val="tx2"/>
              </a:solidFill>
            </a:endParaRPr>
          </a:p>
        </p:txBody>
      </p:sp>
      <p:sp>
        <p:nvSpPr>
          <p:cNvPr id="22" name="Ellipse 21"/>
          <p:cNvSpPr/>
          <p:nvPr/>
        </p:nvSpPr>
        <p:spPr>
          <a:xfrm>
            <a:off x="9843099" y="1312173"/>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Ellipse 22"/>
          <p:cNvSpPr/>
          <p:nvPr/>
        </p:nvSpPr>
        <p:spPr>
          <a:xfrm>
            <a:off x="6328876" y="1312173"/>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4" name="Image 23"/>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7457" b="9201"/>
          <a:stretch/>
        </p:blipFill>
        <p:spPr>
          <a:xfrm>
            <a:off x="9949336" y="1456188"/>
            <a:ext cx="432000" cy="360041"/>
          </a:xfrm>
          <a:prstGeom prst="rect">
            <a:avLst/>
          </a:prstGeom>
        </p:spPr>
      </p:pic>
      <p:pic>
        <p:nvPicPr>
          <p:cNvPr id="25" name="Image 24"/>
          <p:cNvPicPr>
            <a:picLocks noChangeAspect="1"/>
          </p:cNvPicPr>
          <p:nvPr/>
        </p:nvPicPr>
        <p:blipFill>
          <a:blip r:embed="rId7">
            <a:duotone>
              <a:schemeClr val="bg2">
                <a:shade val="45000"/>
                <a:satMod val="135000"/>
              </a:schemeClr>
              <a:prstClr val="white"/>
            </a:duotone>
          </a:blip>
          <a:stretch>
            <a:fillRect/>
          </a:stretch>
        </p:blipFill>
        <p:spPr>
          <a:xfrm>
            <a:off x="6443334" y="1442469"/>
            <a:ext cx="416587" cy="373760"/>
          </a:xfrm>
          <a:prstGeom prst="rect">
            <a:avLst/>
          </a:prstGeom>
        </p:spPr>
      </p:pic>
    </p:spTree>
    <p:extLst>
      <p:ext uri="{BB962C8B-B14F-4D97-AF65-F5344CB8AC3E}">
        <p14:creationId xmlns:p14="http://schemas.microsoft.com/office/powerpoint/2010/main" val="380287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6894286" cy="6858000"/>
          </a:xfrm>
          <a:prstGeom prst="rect">
            <a:avLst/>
          </a:prstGeom>
          <a:blipFill dpi="0" rotWithShape="1">
            <a:blip r:embed="rId2">
              <a:alphaModFix amt="4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space réservé du texte 1"/>
          <p:cNvSpPr txBox="1">
            <a:spLocks/>
          </p:cNvSpPr>
          <p:nvPr/>
        </p:nvSpPr>
        <p:spPr>
          <a:xfrm>
            <a:off x="7126513" y="2200873"/>
            <a:ext cx="5297714" cy="6270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fr-FR" sz="5400" b="1" i="1" dirty="0">
                <a:solidFill>
                  <a:schemeClr val="tx1">
                    <a:lumMod val="65000"/>
                    <a:lumOff val="35000"/>
                  </a:schemeClr>
                </a:solidFill>
              </a:rPr>
              <a:t>Les </a:t>
            </a:r>
            <a:r>
              <a:rPr lang="fr-FR" sz="5400" b="1" i="1" dirty="0" smtClean="0">
                <a:solidFill>
                  <a:schemeClr val="tx1">
                    <a:lumMod val="65000"/>
                    <a:lumOff val="35000"/>
                  </a:schemeClr>
                </a:solidFill>
              </a:rPr>
              <a:t>résultats </a:t>
            </a:r>
            <a:r>
              <a:rPr lang="fr-FR" sz="5400" b="1" i="1" dirty="0">
                <a:solidFill>
                  <a:schemeClr val="tx1">
                    <a:lumMod val="65000"/>
                    <a:lumOff val="35000"/>
                  </a:schemeClr>
                </a:solidFill>
              </a:rPr>
              <a:t>de l’enquête</a:t>
            </a:r>
            <a:endParaRPr lang="fr-FR" sz="2400" b="1" i="1" dirty="0">
              <a:solidFill>
                <a:schemeClr val="tx1">
                  <a:lumMod val="65000"/>
                  <a:lumOff val="35000"/>
                </a:schemeClr>
              </a:solidFill>
            </a:endParaRPr>
          </a:p>
        </p:txBody>
      </p:sp>
    </p:spTree>
    <p:extLst>
      <p:ext uri="{BB962C8B-B14F-4D97-AF65-F5344CB8AC3E}">
        <p14:creationId xmlns:p14="http://schemas.microsoft.com/office/powerpoint/2010/main" val="495242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4294967295"/>
          </p:nvPr>
        </p:nvSpPr>
        <p:spPr>
          <a:xfrm>
            <a:off x="822049" y="2385792"/>
            <a:ext cx="2272146" cy="627062"/>
          </a:xfrm>
          <a:prstGeom prst="rect">
            <a:avLst/>
          </a:prstGeom>
        </p:spPr>
        <p:txBody>
          <a:bodyPr/>
          <a:lstStyle/>
          <a:p>
            <a:pPr marL="0" indent="0" algn="r">
              <a:buNone/>
            </a:pPr>
            <a:r>
              <a:rPr lang="fr-FR" sz="16600" b="1" dirty="0" smtClean="0">
                <a:solidFill>
                  <a:srgbClr val="A50021"/>
                </a:solidFill>
              </a:rPr>
              <a:t>A</a:t>
            </a:r>
            <a:endParaRPr lang="fr-FR" sz="16600" b="1" dirty="0">
              <a:solidFill>
                <a:srgbClr val="A50021"/>
              </a:solidFill>
            </a:endParaRPr>
          </a:p>
        </p:txBody>
      </p:sp>
      <p:sp>
        <p:nvSpPr>
          <p:cNvPr id="4" name="ZoneTexte 3"/>
          <p:cNvSpPr txBox="1"/>
          <p:nvPr/>
        </p:nvSpPr>
        <p:spPr>
          <a:xfrm>
            <a:off x="2993738" y="3833090"/>
            <a:ext cx="1200727" cy="584775"/>
          </a:xfrm>
          <a:prstGeom prst="rect">
            <a:avLst/>
          </a:prstGeom>
          <a:noFill/>
        </p:spPr>
        <p:txBody>
          <a:bodyPr wrap="square" rtlCol="0">
            <a:spAutoFit/>
          </a:bodyPr>
          <a:lstStyle/>
          <a:p>
            <a:r>
              <a:rPr lang="fr-FR" sz="3200" b="1" dirty="0" smtClean="0">
                <a:solidFill>
                  <a:srgbClr val="A50021"/>
                </a:solidFill>
              </a:rPr>
              <a:t>-</a:t>
            </a:r>
            <a:endParaRPr lang="fr-FR" b="1" dirty="0">
              <a:solidFill>
                <a:srgbClr val="A50021"/>
              </a:solidFill>
            </a:endParaRPr>
          </a:p>
        </p:txBody>
      </p:sp>
      <p:sp>
        <p:nvSpPr>
          <p:cNvPr id="5" name="Triangle isocèle 4"/>
          <p:cNvSpPr/>
          <p:nvPr/>
        </p:nvSpPr>
        <p:spPr>
          <a:xfrm rot="5400000">
            <a:off x="2928327" y="5285404"/>
            <a:ext cx="1915678" cy="744685"/>
          </a:xfrm>
          <a:prstGeom prst="triangle">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Espace réservé du texte 2"/>
          <p:cNvSpPr txBox="1">
            <a:spLocks/>
          </p:cNvSpPr>
          <p:nvPr/>
        </p:nvSpPr>
        <p:spPr>
          <a:xfrm>
            <a:off x="3615559" y="3032875"/>
            <a:ext cx="8702565" cy="6530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4000" b="1" dirty="0" smtClean="0">
                <a:solidFill>
                  <a:srgbClr val="A50021"/>
                </a:solidFill>
              </a:rPr>
              <a:t>Les perceptions associées à l’embauche des travailleurs handicapés</a:t>
            </a:r>
            <a:endParaRPr lang="fr-FR" sz="4000" b="1" dirty="0">
              <a:solidFill>
                <a:srgbClr val="A50021"/>
              </a:solidFill>
            </a:endParaRPr>
          </a:p>
        </p:txBody>
      </p:sp>
    </p:spTree>
    <p:extLst>
      <p:ext uri="{BB962C8B-B14F-4D97-AF65-F5344CB8AC3E}">
        <p14:creationId xmlns:p14="http://schemas.microsoft.com/office/powerpoint/2010/main" val="11931253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832" y="178675"/>
            <a:ext cx="11975125" cy="461665"/>
          </a:xfrm>
          <a:prstGeom prst="rect">
            <a:avLst/>
          </a:prstGeom>
          <a:noFill/>
        </p:spPr>
        <p:txBody>
          <a:bodyPr wrap="square" rtlCol="0">
            <a:spAutoFit/>
          </a:bodyPr>
          <a:lstStyle/>
          <a:p>
            <a:r>
              <a:rPr lang="fr-FR" sz="2400" b="1" dirty="0">
                <a:solidFill>
                  <a:srgbClr val="A50021"/>
                </a:solidFill>
              </a:rPr>
              <a:t>Les idées associées à l'insertion et l'emploi des </a:t>
            </a:r>
            <a:r>
              <a:rPr lang="fr-FR" sz="2400" b="1" dirty="0" smtClean="0">
                <a:solidFill>
                  <a:srgbClr val="A50021"/>
                </a:solidFill>
              </a:rPr>
              <a:t>personnes handicapées</a:t>
            </a:r>
            <a:endParaRPr lang="fr-FR" sz="1200" i="1" dirty="0">
              <a:solidFill>
                <a:srgbClr val="A50021"/>
              </a:solidFill>
            </a:endParaRPr>
          </a:p>
        </p:txBody>
      </p:sp>
      <p:graphicFrame>
        <p:nvGraphicFramePr>
          <p:cNvPr id="21" name="Tableau 20"/>
          <p:cNvGraphicFramePr>
            <a:graphicFrameLocks noGrp="1"/>
          </p:cNvGraphicFramePr>
          <p:nvPr>
            <p:extLst>
              <p:ext uri="{D42A27DB-BD31-4B8C-83A1-F6EECF244321}">
                <p14:modId xmlns:p14="http://schemas.microsoft.com/office/powerpoint/2010/main" val="4289936109"/>
              </p:ext>
            </p:extLst>
          </p:nvPr>
        </p:nvGraphicFramePr>
        <p:xfrm>
          <a:off x="-6185" y="1807784"/>
          <a:ext cx="3937054" cy="4596336"/>
        </p:xfrm>
        <a:graphic>
          <a:graphicData uri="http://schemas.openxmlformats.org/drawingml/2006/table">
            <a:tbl>
              <a:tblPr/>
              <a:tblGrid>
                <a:gridCol w="3937054">
                  <a:extLst>
                    <a:ext uri="{9D8B030D-6E8A-4147-A177-3AD203B41FA5}">
                      <a16:colId xmlns:a16="http://schemas.microsoft.com/office/drawing/2014/main" val="20000"/>
                    </a:ext>
                  </a:extLst>
                </a:gridCol>
              </a:tblGrid>
              <a:tr h="510704">
                <a:tc>
                  <a:txBody>
                    <a:bodyPr/>
                    <a:lstStyle/>
                    <a:p>
                      <a:pPr algn="r" fontAlgn="ctr"/>
                      <a:r>
                        <a:rPr lang="fr-FR" sz="1100" b="0" i="0" u="none" strike="noStrike" dirty="0">
                          <a:solidFill>
                            <a:srgbClr val="000000"/>
                          </a:solidFill>
                          <a:effectLst/>
                          <a:latin typeface="Calibri" panose="020F0502020204030204" pitchFamily="34" charset="0"/>
                        </a:rPr>
                        <a:t>Une opportunité de s’ouvrir à de nouveaux profils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0704">
                <a:tc>
                  <a:txBody>
                    <a:bodyPr/>
                    <a:lstStyle/>
                    <a:p>
                      <a:pPr algn="r" fontAlgn="ctr"/>
                      <a:r>
                        <a:rPr lang="fr-FR" sz="1100" b="0" i="0" u="none" strike="noStrike" dirty="0">
                          <a:solidFill>
                            <a:srgbClr val="000000"/>
                          </a:solidFill>
                          <a:effectLst/>
                          <a:latin typeface="Calibri" panose="020F0502020204030204" pitchFamily="34" charset="0"/>
                        </a:rPr>
                        <a:t>Une difficulté objective du fait de la nature des postes que vous proposez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1035978"/>
                  </a:ext>
                </a:extLst>
              </a:tr>
              <a:tr h="510704">
                <a:tc>
                  <a:txBody>
                    <a:bodyPr/>
                    <a:lstStyle/>
                    <a:p>
                      <a:pPr algn="r" fontAlgn="ctr"/>
                      <a:r>
                        <a:rPr lang="fr-FR" sz="1100" b="0" i="0" u="none" strike="noStrike" dirty="0">
                          <a:solidFill>
                            <a:srgbClr val="000000"/>
                          </a:solidFill>
                          <a:effectLst/>
                          <a:latin typeface="Calibri" panose="020F0502020204030204" pitchFamily="34" charset="0"/>
                        </a:rPr>
                        <a:t>Une obligation sociale imposée par la loi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35474888"/>
                  </a:ext>
                </a:extLst>
              </a:tr>
              <a:tr h="510704">
                <a:tc>
                  <a:txBody>
                    <a:bodyPr/>
                    <a:lstStyle/>
                    <a:p>
                      <a:pPr algn="r" fontAlgn="ctr"/>
                      <a:r>
                        <a:rPr lang="fr-FR" sz="1100" b="0" i="0" u="none" strike="noStrike">
                          <a:solidFill>
                            <a:srgbClr val="000000"/>
                          </a:solidFill>
                          <a:effectLst/>
                          <a:latin typeface="Calibri" panose="020F0502020204030204" pitchFamily="34" charset="0"/>
                        </a:rPr>
                        <a:t>Une charge supplémentaire dans l’organisation de l’entreprise / de l’établissement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5358485"/>
                  </a:ext>
                </a:extLst>
              </a:tr>
              <a:tr h="510704">
                <a:tc>
                  <a:txBody>
                    <a:bodyPr/>
                    <a:lstStyle/>
                    <a:p>
                      <a:pPr algn="r" fontAlgn="ctr"/>
                      <a:r>
                        <a:rPr lang="fr-FR" sz="1100" b="0" i="0" u="none" strike="noStrike">
                          <a:solidFill>
                            <a:srgbClr val="000000"/>
                          </a:solidFill>
                          <a:effectLst/>
                          <a:latin typeface="Calibri" panose="020F0502020204030204" pitchFamily="34" charset="0"/>
                        </a:rPr>
                        <a:t>Une manière de stimuler la performance et l’innovation au sein des équipes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306131"/>
                  </a:ext>
                </a:extLst>
              </a:tr>
              <a:tr h="510704">
                <a:tc>
                  <a:txBody>
                    <a:bodyPr/>
                    <a:lstStyle/>
                    <a:p>
                      <a:pPr algn="r" fontAlgn="ctr"/>
                      <a:r>
                        <a:rPr lang="fr-FR" sz="1100" b="0" i="0" u="none" strike="noStrike">
                          <a:solidFill>
                            <a:srgbClr val="000000"/>
                          </a:solidFill>
                          <a:effectLst/>
                          <a:latin typeface="Calibri" panose="020F0502020204030204" pitchFamily="34" charset="0"/>
                        </a:rPr>
                        <a:t>Une évidence (politique intégrée à la stratégie de l’entreprise / établissement)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7498383"/>
                  </a:ext>
                </a:extLst>
              </a:tr>
              <a:tr h="510704">
                <a:tc>
                  <a:txBody>
                    <a:bodyPr/>
                    <a:lstStyle/>
                    <a:p>
                      <a:pPr algn="r" fontAlgn="ctr"/>
                      <a:r>
                        <a:rPr lang="fr-FR" sz="1100" b="0" i="0" u="none" strike="noStrike" dirty="0">
                          <a:solidFill>
                            <a:srgbClr val="000000"/>
                          </a:solidFill>
                          <a:effectLst/>
                          <a:latin typeface="Calibri" panose="020F0502020204030204" pitchFamily="34" charset="0"/>
                        </a:rPr>
                        <a:t>Une opportunité de faire progresser votre entreprise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885325"/>
                  </a:ext>
                </a:extLst>
              </a:tr>
              <a:tr h="510704">
                <a:tc>
                  <a:txBody>
                    <a:bodyPr/>
                    <a:lstStyle/>
                    <a:p>
                      <a:pPr algn="r" fontAlgn="ctr"/>
                      <a:r>
                        <a:rPr lang="fr-FR" sz="1100" b="0" i="0" u="none" strike="noStrike">
                          <a:solidFill>
                            <a:srgbClr val="000000"/>
                          </a:solidFill>
                          <a:effectLst/>
                          <a:latin typeface="Calibri" panose="020F0502020204030204" pitchFamily="34" charset="0"/>
                        </a:rPr>
                        <a:t>Une priorité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0704">
                <a:tc>
                  <a:txBody>
                    <a:bodyPr/>
                    <a:lstStyle/>
                    <a:p>
                      <a:pPr algn="r" fontAlgn="ctr"/>
                      <a:r>
                        <a:rPr lang="fr-FR" sz="1100" b="0" i="0" u="none" strike="noStrike" dirty="0">
                          <a:solidFill>
                            <a:srgbClr val="000000"/>
                          </a:solidFill>
                          <a:effectLst/>
                          <a:latin typeface="Calibri" panose="020F0502020204030204" pitchFamily="34" charset="0"/>
                        </a:rPr>
                        <a:t>Une contrainte budgétaire </a:t>
                      </a:r>
                    </a:p>
                  </a:txBody>
                  <a:tcPr marL="6350" marR="6350" marT="6350" marB="0" anchor="ctr">
                    <a:lnL w="19050" cap="flat" cmpd="dbl" algn="ctr">
                      <a:noFill/>
                      <a:prstDash val="solid"/>
                      <a:round/>
                      <a:headEnd type="none" w="med" len="med"/>
                      <a:tailEnd type="none" w="med" len="med"/>
                    </a:lnL>
                    <a:lnR w="19050" cap="flat" cmpd="dbl" algn="ctr">
                      <a:noFill/>
                      <a:prstDash val="solid"/>
                      <a:round/>
                      <a:headEnd type="none" w="med" len="med"/>
                      <a:tailEnd type="none" w="med" len="med"/>
                    </a:lnR>
                    <a:lnT w="19050" cap="flat" cmpd="dbl" algn="ctr">
                      <a:noFill/>
                      <a:prstDash val="solid"/>
                      <a:round/>
                      <a:headEnd type="none" w="med" len="med"/>
                      <a:tailEnd type="none" w="med" len="med"/>
                    </a:lnT>
                    <a:lnB w="19050" cap="flat" cmpd="dbl"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
        <p:nvSpPr>
          <p:cNvPr id="22" name="Text Box 10"/>
          <p:cNvSpPr txBox="1">
            <a:spLocks noChangeArrowheads="1"/>
          </p:cNvSpPr>
          <p:nvPr/>
        </p:nvSpPr>
        <p:spPr bwMode="auto">
          <a:xfrm>
            <a:off x="243075" y="1144299"/>
            <a:ext cx="11127290" cy="234286"/>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smtClean="0"/>
              <a:t>d’après </a:t>
            </a:r>
            <a:r>
              <a:rPr lang="fr-FR" sz="1050" dirty="0"/>
              <a:t>l´idée que vous en avez, diriez-vous que l´insertion et l´emploi des personnes handicapées sont aujourd´hui pour les entreprises et les établissements publics ... ?</a:t>
            </a:r>
          </a:p>
        </p:txBody>
      </p:sp>
      <p:graphicFrame>
        <p:nvGraphicFramePr>
          <p:cNvPr id="23" name="Graphique 12"/>
          <p:cNvGraphicFramePr>
            <a:graphicFrameLocks noChangeAspect="1"/>
          </p:cNvGraphicFramePr>
          <p:nvPr>
            <p:extLst>
              <p:ext uri="{D42A27DB-BD31-4B8C-83A1-F6EECF244321}">
                <p14:modId xmlns:p14="http://schemas.microsoft.com/office/powerpoint/2010/main" val="1624649225"/>
              </p:ext>
            </p:extLst>
          </p:nvPr>
        </p:nvGraphicFramePr>
        <p:xfrm>
          <a:off x="3317375" y="1807784"/>
          <a:ext cx="7487259" cy="4519448"/>
        </p:xfrm>
        <a:graphic>
          <a:graphicData uri="http://schemas.openxmlformats.org/drawingml/2006/chart">
            <c:chart xmlns:c="http://schemas.openxmlformats.org/drawingml/2006/chart" xmlns:r="http://schemas.openxmlformats.org/officeDocument/2006/relationships" r:id="rId2"/>
          </a:graphicData>
        </a:graphic>
      </p:graphicFrame>
      <p:grpSp>
        <p:nvGrpSpPr>
          <p:cNvPr id="9" name="Groupe 8"/>
          <p:cNvGrpSpPr/>
          <p:nvPr/>
        </p:nvGrpSpPr>
        <p:grpSpPr>
          <a:xfrm>
            <a:off x="214528" y="1410269"/>
            <a:ext cx="648000" cy="648000"/>
            <a:chOff x="2759718" y="-1342727"/>
            <a:chExt cx="648000" cy="648000"/>
          </a:xfrm>
        </p:grpSpPr>
        <p:sp>
          <p:nvSpPr>
            <p:cNvPr id="10" name="Ellipse 9"/>
            <p:cNvSpPr/>
            <p:nvPr/>
          </p:nvSpPr>
          <p:spPr>
            <a:xfrm>
              <a:off x="2759718"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1" name="Image 10"/>
            <p:cNvPicPr>
              <a:picLocks noChangeAspect="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84408" y="-1230924"/>
              <a:ext cx="411590" cy="432000"/>
            </a:xfrm>
            <a:prstGeom prst="rect">
              <a:avLst/>
            </a:prstGeom>
          </p:spPr>
        </p:pic>
      </p:grpSp>
      <p:sp>
        <p:nvSpPr>
          <p:cNvPr id="12" name="ZoneTexte 11"/>
          <p:cNvSpPr txBox="1"/>
          <p:nvPr/>
        </p:nvSpPr>
        <p:spPr>
          <a:xfrm>
            <a:off x="5056531" y="6467182"/>
            <a:ext cx="1449376" cy="261610"/>
          </a:xfrm>
          <a:prstGeom prst="rect">
            <a:avLst/>
          </a:prstGeom>
          <a:noFill/>
        </p:spPr>
        <p:txBody>
          <a:bodyPr wrap="square" rtlCol="0">
            <a:spAutoFit/>
          </a:bodyPr>
          <a:lstStyle/>
          <a:p>
            <a:pPr algn="ctr"/>
            <a:r>
              <a:rPr lang="fr-FR" sz="1100" b="1" dirty="0">
                <a:solidFill>
                  <a:srgbClr val="003366"/>
                </a:solidFill>
                <a:sym typeface="Webdings" panose="05030102010509060703" pitchFamily="18" charset="2"/>
              </a:rPr>
              <a:t> </a:t>
            </a:r>
            <a:r>
              <a:rPr lang="fr-FR" sz="1100" b="1" dirty="0" smtClean="0">
                <a:solidFill>
                  <a:srgbClr val="003366"/>
                </a:solidFill>
                <a:sym typeface="Webdings" panose="05030102010509060703" pitchFamily="18" charset="2"/>
              </a:rPr>
              <a:t>Oui</a:t>
            </a:r>
            <a:r>
              <a:rPr lang="fr-FR" sz="1100" b="1" dirty="0">
                <a:solidFill>
                  <a:srgbClr val="003366"/>
                </a:solidFill>
                <a:sym typeface="Webdings" panose="05030102010509060703" pitchFamily="18" charset="2"/>
              </a:rPr>
              <a:t> </a:t>
            </a:r>
            <a:r>
              <a:rPr lang="fr-FR" sz="1100" b="1" dirty="0" smtClean="0">
                <a:solidFill>
                  <a:srgbClr val="003366"/>
                </a:solidFill>
                <a:sym typeface="Webdings" panose="05030102010509060703" pitchFamily="18" charset="2"/>
              </a:rPr>
              <a:t>   </a:t>
            </a:r>
            <a:r>
              <a:rPr lang="fr-FR" sz="1100" b="1" dirty="0" smtClean="0">
                <a:solidFill>
                  <a:srgbClr val="A50021"/>
                </a:solidFill>
                <a:sym typeface="Webdings" panose="05030102010509060703" pitchFamily="18" charset="2"/>
              </a:rPr>
              <a:t></a:t>
            </a:r>
            <a:r>
              <a:rPr lang="fr-FR" sz="1100" b="1" dirty="0" smtClean="0">
                <a:solidFill>
                  <a:srgbClr val="800000"/>
                </a:solidFill>
                <a:sym typeface="Webdings" panose="05030102010509060703" pitchFamily="18" charset="2"/>
              </a:rPr>
              <a:t> Non</a:t>
            </a:r>
            <a:endParaRPr lang="fr-FR" sz="1100" b="1" dirty="0">
              <a:solidFill>
                <a:srgbClr val="A50021"/>
              </a:solidFill>
            </a:endParaRPr>
          </a:p>
        </p:txBody>
      </p:sp>
      <p:sp>
        <p:nvSpPr>
          <p:cNvPr id="13" name="Rectangle 12"/>
          <p:cNvSpPr/>
          <p:nvPr/>
        </p:nvSpPr>
        <p:spPr>
          <a:xfrm>
            <a:off x="9564408" y="1962035"/>
            <a:ext cx="2028499" cy="246221"/>
          </a:xfrm>
          <a:prstGeom prst="rect">
            <a:avLst/>
          </a:prstGeom>
        </p:spPr>
        <p:txBody>
          <a:bodyPr wrap="square">
            <a:spAutoFit/>
          </a:bodyPr>
          <a:lstStyle/>
          <a:p>
            <a:pPr marL="176213" indent="-176213" algn="just">
              <a:buClr>
                <a:srgbClr val="00B050"/>
              </a:buClr>
              <a:buFont typeface="Wingdings 3" panose="05040102010807070707" pitchFamily="18" charset="2"/>
              <a:buChar char=""/>
            </a:pPr>
            <a:r>
              <a:rPr lang="fr-FR" sz="1000" dirty="0" smtClean="0">
                <a:latin typeface="Calibri" panose="020F0502020204030204" pitchFamily="34" charset="0"/>
              </a:rPr>
              <a:t>Services (secteur public) : 90%</a:t>
            </a:r>
          </a:p>
        </p:txBody>
      </p:sp>
      <p:sp>
        <p:nvSpPr>
          <p:cNvPr id="15" name="Rectangle 14"/>
          <p:cNvSpPr/>
          <p:nvPr/>
        </p:nvSpPr>
        <p:spPr>
          <a:xfrm>
            <a:off x="9867309" y="3462305"/>
            <a:ext cx="1313068" cy="247850"/>
          </a:xfrm>
          <a:prstGeom prst="rect">
            <a:avLst/>
          </a:prstGeom>
        </p:spPr>
        <p:txBody>
          <a:bodyPr wrap="square">
            <a:spAutoFit/>
          </a:bodyPr>
          <a:lstStyle/>
          <a:p>
            <a:pPr marL="176213" indent="-176213" algn="just">
              <a:buClr>
                <a:srgbClr val="00B050"/>
              </a:buClr>
              <a:buFont typeface="Wingdings 3" panose="05040102010807070707" pitchFamily="18" charset="2"/>
              <a:buChar char=""/>
            </a:pPr>
            <a:r>
              <a:rPr lang="fr-FR" sz="1000" dirty="0" smtClean="0">
                <a:latin typeface="Calibri" panose="020F0502020204030204" pitchFamily="34" charset="0"/>
              </a:rPr>
              <a:t>Industrie : 76% </a:t>
            </a:r>
          </a:p>
        </p:txBody>
      </p:sp>
      <p:sp>
        <p:nvSpPr>
          <p:cNvPr id="16" name="Rectangle 15"/>
          <p:cNvSpPr/>
          <p:nvPr/>
        </p:nvSpPr>
        <p:spPr>
          <a:xfrm>
            <a:off x="9881756" y="4949520"/>
            <a:ext cx="1893768" cy="246221"/>
          </a:xfrm>
          <a:prstGeom prst="rect">
            <a:avLst/>
          </a:prstGeom>
        </p:spPr>
        <p:txBody>
          <a:bodyPr wrap="square">
            <a:spAutoFit/>
          </a:bodyPr>
          <a:lstStyle/>
          <a:p>
            <a:pPr marL="176213" indent="-176213" algn="just">
              <a:buClr>
                <a:srgbClr val="00B050"/>
              </a:buClr>
              <a:buFont typeface="Wingdings 3" panose="05040102010807070707" pitchFamily="18" charset="2"/>
              <a:buChar char=""/>
            </a:pPr>
            <a:r>
              <a:rPr lang="fr-FR" sz="1000" dirty="0" smtClean="0">
                <a:latin typeface="Calibri" panose="020F0502020204030204" pitchFamily="34" charset="0"/>
              </a:rPr>
              <a:t>20 salariés et plus : 64%</a:t>
            </a:r>
          </a:p>
        </p:txBody>
      </p:sp>
      <p:sp>
        <p:nvSpPr>
          <p:cNvPr id="17" name="ZoneTexte 16"/>
          <p:cNvSpPr txBox="1"/>
          <p:nvPr/>
        </p:nvSpPr>
        <p:spPr>
          <a:xfrm>
            <a:off x="9564408" y="1420725"/>
            <a:ext cx="2091559" cy="292388"/>
          </a:xfrm>
          <a:prstGeom prst="rect">
            <a:avLst/>
          </a:prstGeom>
          <a:noFill/>
        </p:spPr>
        <p:txBody>
          <a:bodyPr wrap="square" rtlCol="0">
            <a:spAutoFit/>
          </a:bodyPr>
          <a:lstStyle/>
          <a:p>
            <a:pPr algn="ctr"/>
            <a:r>
              <a:rPr lang="fr-FR" sz="1300" dirty="0">
                <a:solidFill>
                  <a:schemeClr val="tx1">
                    <a:lumMod val="65000"/>
                    <a:lumOff val="35000"/>
                  </a:schemeClr>
                </a:solidFill>
                <a:latin typeface="Calibri" pitchFamily="34" charset="0"/>
                <a:cs typeface="Calibri" pitchFamily="34" charset="0"/>
              </a:rPr>
              <a:t>Résultats détaillés total oui</a:t>
            </a:r>
          </a:p>
        </p:txBody>
      </p:sp>
    </p:spTree>
    <p:extLst>
      <p:ext uri="{BB962C8B-B14F-4D97-AF65-F5344CB8AC3E}">
        <p14:creationId xmlns:p14="http://schemas.microsoft.com/office/powerpoint/2010/main" val="69600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506" y="183655"/>
            <a:ext cx="11975125" cy="461665"/>
          </a:xfrm>
          <a:prstGeom prst="rect">
            <a:avLst/>
          </a:prstGeom>
          <a:noFill/>
        </p:spPr>
        <p:txBody>
          <a:bodyPr wrap="square" rtlCol="0">
            <a:spAutoFit/>
          </a:bodyPr>
          <a:lstStyle/>
          <a:p>
            <a:r>
              <a:rPr lang="fr-FR" sz="2400" b="1" dirty="0">
                <a:solidFill>
                  <a:srgbClr val="A50021"/>
                </a:solidFill>
              </a:rPr>
              <a:t>Le degré de </a:t>
            </a:r>
            <a:r>
              <a:rPr lang="fr-FR" sz="2400" b="1" dirty="0" smtClean="0">
                <a:solidFill>
                  <a:srgbClr val="A50021"/>
                </a:solidFill>
              </a:rPr>
              <a:t>difficulté perçu pour embaucher </a:t>
            </a:r>
            <a:r>
              <a:rPr lang="fr-FR" sz="2400" b="1" dirty="0">
                <a:solidFill>
                  <a:srgbClr val="A50021"/>
                </a:solidFill>
              </a:rPr>
              <a:t>des personnes handicapées</a:t>
            </a:r>
            <a:endParaRPr lang="fr-FR" sz="1200" i="1" dirty="0">
              <a:solidFill>
                <a:srgbClr val="A50021"/>
              </a:solidFill>
            </a:endParaRPr>
          </a:p>
        </p:txBody>
      </p:sp>
      <p:graphicFrame>
        <p:nvGraphicFramePr>
          <p:cNvPr id="14" name="Object 42"/>
          <p:cNvGraphicFramePr>
            <a:graphicFrameLocks noChangeAspect="1"/>
          </p:cNvGraphicFramePr>
          <p:nvPr>
            <p:extLst>
              <p:ext uri="{D42A27DB-BD31-4B8C-83A1-F6EECF244321}">
                <p14:modId xmlns:p14="http://schemas.microsoft.com/office/powerpoint/2010/main" val="1963976335"/>
              </p:ext>
            </p:extLst>
          </p:nvPr>
        </p:nvGraphicFramePr>
        <p:xfrm>
          <a:off x="2020124" y="1463150"/>
          <a:ext cx="5734561" cy="4750183"/>
        </p:xfrm>
        <a:graphic>
          <a:graphicData uri="http://schemas.openxmlformats.org/drawingml/2006/chart">
            <c:chart xmlns:c="http://schemas.openxmlformats.org/drawingml/2006/chart" xmlns:r="http://schemas.openxmlformats.org/officeDocument/2006/relationships" r:id="rId2"/>
          </a:graphicData>
        </a:graphic>
      </p:graphicFrame>
      <p:sp>
        <p:nvSpPr>
          <p:cNvPr id="15" name="Text Box 41"/>
          <p:cNvSpPr txBox="1">
            <a:spLocks noChangeArrowheads="1"/>
          </p:cNvSpPr>
          <p:nvPr/>
        </p:nvSpPr>
        <p:spPr bwMode="auto">
          <a:xfrm>
            <a:off x="2228038" y="2379388"/>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smtClean="0">
                <a:solidFill>
                  <a:srgbClr val="003366"/>
                </a:solidFill>
                <a:latin typeface="Calibri" pitchFamily="34" charset="0"/>
                <a:cs typeface="Calibri" pitchFamily="34" charset="0"/>
              </a:rPr>
              <a:t>37%</a:t>
            </a:r>
            <a:endParaRPr lang="fr-FR" sz="1400" b="1" dirty="0">
              <a:solidFill>
                <a:srgbClr val="003366"/>
              </a:solidFill>
              <a:latin typeface="Calibri" pitchFamily="34" charset="0"/>
              <a:cs typeface="Calibri" pitchFamily="34" charset="0"/>
            </a:endParaRPr>
          </a:p>
        </p:txBody>
      </p:sp>
      <p:sp>
        <p:nvSpPr>
          <p:cNvPr id="16" name="Text Box 41"/>
          <p:cNvSpPr txBox="1">
            <a:spLocks noChangeArrowheads="1"/>
          </p:cNvSpPr>
          <p:nvPr/>
        </p:nvSpPr>
        <p:spPr bwMode="auto">
          <a:xfrm>
            <a:off x="2228038" y="5229762"/>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smtClean="0">
                <a:solidFill>
                  <a:srgbClr val="003366"/>
                </a:solidFill>
                <a:latin typeface="Calibri" pitchFamily="34" charset="0"/>
                <a:cs typeface="Calibri" pitchFamily="34" charset="0"/>
              </a:rPr>
              <a:t>28%</a:t>
            </a:r>
            <a:endParaRPr lang="fr-FR" sz="1400" b="1" dirty="0">
              <a:solidFill>
                <a:srgbClr val="003366"/>
              </a:solidFill>
              <a:latin typeface="Calibri" pitchFamily="34" charset="0"/>
              <a:cs typeface="Calibri" pitchFamily="34" charset="0"/>
            </a:endParaRPr>
          </a:p>
        </p:txBody>
      </p:sp>
      <p:sp>
        <p:nvSpPr>
          <p:cNvPr id="17" name="Text Box 41"/>
          <p:cNvSpPr txBox="1">
            <a:spLocks noChangeArrowheads="1"/>
          </p:cNvSpPr>
          <p:nvPr/>
        </p:nvSpPr>
        <p:spPr bwMode="auto">
          <a:xfrm>
            <a:off x="7778873" y="2432263"/>
            <a:ext cx="475200" cy="296374"/>
          </a:xfrm>
          <a:prstGeom prst="rect">
            <a:avLst/>
          </a:prstGeom>
          <a:noFill/>
          <a:ln w="19050">
            <a:solidFill>
              <a:srgbClr val="A50021"/>
            </a:solidFill>
            <a:miter lim="800000"/>
            <a:headEnd/>
            <a:tailEnd/>
          </a:ln>
          <a:effectLst/>
        </p:spPr>
        <p:txBody>
          <a:bodyPr wrap="square" lIns="0" tIns="40074" rIns="0" bIns="40074" anchor="ctr" anchorCtr="0">
            <a:spAutoFit/>
          </a:bodyPr>
          <a:lstStyle/>
          <a:p>
            <a:pPr algn="ctr" defTabSz="801688" eaLnBrk="0" hangingPunct="0">
              <a:defRPr/>
            </a:pPr>
            <a:r>
              <a:rPr lang="fr-FR" sz="1400" b="1" dirty="0" smtClean="0">
                <a:solidFill>
                  <a:srgbClr val="A50021"/>
                </a:solidFill>
                <a:latin typeface="Calibri" pitchFamily="34" charset="0"/>
                <a:cs typeface="Calibri" pitchFamily="34" charset="0"/>
              </a:rPr>
              <a:t>63%</a:t>
            </a:r>
            <a:endParaRPr lang="fr-FR" sz="1400" b="1" dirty="0">
              <a:solidFill>
                <a:srgbClr val="A50021"/>
              </a:solidFill>
              <a:latin typeface="Calibri" pitchFamily="34" charset="0"/>
              <a:cs typeface="Calibri" pitchFamily="34" charset="0"/>
            </a:endParaRPr>
          </a:p>
        </p:txBody>
      </p:sp>
      <p:sp>
        <p:nvSpPr>
          <p:cNvPr id="18" name="Text Box 41"/>
          <p:cNvSpPr txBox="1">
            <a:spLocks noChangeArrowheads="1"/>
          </p:cNvSpPr>
          <p:nvPr/>
        </p:nvSpPr>
        <p:spPr bwMode="auto">
          <a:xfrm>
            <a:off x="7778873" y="5162853"/>
            <a:ext cx="475200" cy="296374"/>
          </a:xfrm>
          <a:prstGeom prst="rect">
            <a:avLst/>
          </a:prstGeom>
          <a:noFill/>
          <a:ln w="19050">
            <a:solidFill>
              <a:srgbClr val="A50021"/>
            </a:solidFill>
            <a:miter lim="800000"/>
            <a:headEnd/>
            <a:tailEnd/>
          </a:ln>
          <a:effectLst/>
        </p:spPr>
        <p:txBody>
          <a:bodyPr wrap="square" lIns="0" tIns="40074" rIns="0" bIns="40074" anchor="ctr" anchorCtr="0">
            <a:spAutoFit/>
          </a:bodyPr>
          <a:lstStyle/>
          <a:p>
            <a:pPr algn="ctr" defTabSz="801688" eaLnBrk="0" hangingPunct="0">
              <a:defRPr/>
            </a:pPr>
            <a:r>
              <a:rPr lang="fr-FR" sz="1400" b="1" dirty="0" smtClean="0">
                <a:solidFill>
                  <a:srgbClr val="A50021"/>
                </a:solidFill>
                <a:latin typeface="Calibri" pitchFamily="34" charset="0"/>
                <a:cs typeface="Calibri" pitchFamily="34" charset="0"/>
              </a:rPr>
              <a:t>72%</a:t>
            </a:r>
            <a:endParaRPr lang="fr-FR" sz="1400" b="1" dirty="0">
              <a:solidFill>
                <a:srgbClr val="A50021"/>
              </a:solidFill>
              <a:latin typeface="Calibri" pitchFamily="34" charset="0"/>
              <a:cs typeface="Calibri" pitchFamily="34" charset="0"/>
            </a:endParaRPr>
          </a:p>
        </p:txBody>
      </p:sp>
      <p:sp>
        <p:nvSpPr>
          <p:cNvPr id="19" name="ZoneTexte 18"/>
          <p:cNvSpPr txBox="1"/>
          <p:nvPr/>
        </p:nvSpPr>
        <p:spPr>
          <a:xfrm>
            <a:off x="1952121" y="1628166"/>
            <a:ext cx="1019477" cy="492443"/>
          </a:xfrm>
          <a:prstGeom prst="rect">
            <a:avLst/>
          </a:prstGeom>
          <a:noFill/>
        </p:spPr>
        <p:txBody>
          <a:bodyPr wrap="square" rtlCol="0">
            <a:spAutoFit/>
          </a:bodyPr>
          <a:lstStyle/>
          <a:p>
            <a:pPr algn="ctr"/>
            <a:r>
              <a:rPr lang="fr-FR" sz="1300" b="1" dirty="0">
                <a:solidFill>
                  <a:srgbClr val="003366"/>
                </a:solidFill>
                <a:latin typeface="Calibri" pitchFamily="34" charset="0"/>
                <a:cs typeface="Calibri" pitchFamily="34" charset="0"/>
              </a:rPr>
              <a:t>Total </a:t>
            </a:r>
          </a:p>
          <a:p>
            <a:pPr algn="ctr"/>
            <a:r>
              <a:rPr lang="fr-FR" sz="1300" b="1" dirty="0">
                <a:solidFill>
                  <a:srgbClr val="003366"/>
                </a:solidFill>
                <a:latin typeface="Calibri" pitchFamily="34" charset="0"/>
                <a:cs typeface="Calibri" pitchFamily="34" charset="0"/>
              </a:rPr>
              <a:t>« </a:t>
            </a:r>
            <a:r>
              <a:rPr lang="fr-FR" sz="1300" b="1" dirty="0" smtClean="0">
                <a:solidFill>
                  <a:srgbClr val="003366"/>
                </a:solidFill>
                <a:latin typeface="Calibri" pitchFamily="34" charset="0"/>
                <a:cs typeface="Calibri" pitchFamily="34" charset="0"/>
              </a:rPr>
              <a:t>FACILE</a:t>
            </a:r>
            <a:r>
              <a:rPr lang="fr-FR" sz="1300" b="1" dirty="0">
                <a:solidFill>
                  <a:srgbClr val="003366"/>
                </a:solidFill>
                <a:latin typeface="Calibri" pitchFamily="34" charset="0"/>
                <a:cs typeface="Calibri" pitchFamily="34" charset="0"/>
              </a:rPr>
              <a:t> »</a:t>
            </a:r>
          </a:p>
        </p:txBody>
      </p:sp>
      <p:sp>
        <p:nvSpPr>
          <p:cNvPr id="20" name="ZoneTexte 19"/>
          <p:cNvSpPr txBox="1"/>
          <p:nvPr/>
        </p:nvSpPr>
        <p:spPr>
          <a:xfrm>
            <a:off x="7399178" y="1628166"/>
            <a:ext cx="1137226" cy="492443"/>
          </a:xfrm>
          <a:prstGeom prst="rect">
            <a:avLst/>
          </a:prstGeom>
          <a:noFill/>
          <a:ln>
            <a:noFill/>
          </a:ln>
        </p:spPr>
        <p:txBody>
          <a:bodyPr wrap="square" rtlCol="0">
            <a:spAutoFit/>
          </a:bodyPr>
          <a:lstStyle/>
          <a:p>
            <a:pPr algn="ctr"/>
            <a:r>
              <a:rPr lang="fr-FR" sz="1300" b="1" dirty="0">
                <a:solidFill>
                  <a:srgbClr val="A50021"/>
                </a:solidFill>
                <a:latin typeface="Calibri" pitchFamily="34" charset="0"/>
                <a:cs typeface="Calibri" pitchFamily="34" charset="0"/>
              </a:rPr>
              <a:t>Total  </a:t>
            </a:r>
            <a:br>
              <a:rPr lang="fr-FR" sz="1300" b="1" dirty="0">
                <a:solidFill>
                  <a:srgbClr val="A50021"/>
                </a:solidFill>
                <a:latin typeface="Calibri" pitchFamily="34" charset="0"/>
                <a:cs typeface="Calibri" pitchFamily="34" charset="0"/>
              </a:rPr>
            </a:br>
            <a:r>
              <a:rPr lang="fr-FR" sz="1300" b="1" dirty="0">
                <a:solidFill>
                  <a:srgbClr val="A50021"/>
                </a:solidFill>
                <a:latin typeface="Calibri" pitchFamily="34" charset="0"/>
                <a:cs typeface="Calibri" pitchFamily="34" charset="0"/>
              </a:rPr>
              <a:t>« </a:t>
            </a:r>
            <a:r>
              <a:rPr lang="fr-FR" sz="1300" b="1" dirty="0" smtClean="0">
                <a:solidFill>
                  <a:srgbClr val="A50021"/>
                </a:solidFill>
                <a:latin typeface="Calibri" pitchFamily="34" charset="0"/>
                <a:cs typeface="Calibri" pitchFamily="34" charset="0"/>
              </a:rPr>
              <a:t>DIFFICILE »</a:t>
            </a:r>
            <a:endParaRPr lang="fr-FR" sz="1300" b="1" dirty="0">
              <a:solidFill>
                <a:srgbClr val="A50021"/>
              </a:solidFill>
              <a:latin typeface="Calibri" pitchFamily="34" charset="0"/>
              <a:cs typeface="Calibri" pitchFamily="34" charset="0"/>
            </a:endParaRPr>
          </a:p>
        </p:txBody>
      </p:sp>
      <p:sp>
        <p:nvSpPr>
          <p:cNvPr id="21" name="ZoneTexte 20"/>
          <p:cNvSpPr txBox="1"/>
          <p:nvPr/>
        </p:nvSpPr>
        <p:spPr>
          <a:xfrm>
            <a:off x="2647615" y="6012615"/>
            <a:ext cx="4527396" cy="276999"/>
          </a:xfrm>
          <a:prstGeom prst="rect">
            <a:avLst/>
          </a:prstGeom>
          <a:noFill/>
        </p:spPr>
        <p:txBody>
          <a:bodyPr wrap="square" rtlCol="0">
            <a:spAutoFit/>
          </a:bodyPr>
          <a:lstStyle/>
          <a:p>
            <a:pPr algn="ctr"/>
            <a:r>
              <a:rPr lang="fr-FR" sz="1200" dirty="0">
                <a:solidFill>
                  <a:srgbClr val="003366"/>
                </a:solidFill>
                <a:sym typeface="Webdings" panose="05030102010509060703" pitchFamily="18" charset="2"/>
              </a:rPr>
              <a:t> </a:t>
            </a:r>
            <a:r>
              <a:rPr lang="fr-FR" sz="1200" dirty="0">
                <a:solidFill>
                  <a:srgbClr val="003366"/>
                </a:solidFill>
              </a:rPr>
              <a:t>Très </a:t>
            </a:r>
            <a:r>
              <a:rPr lang="fr-FR" sz="1200" dirty="0" smtClean="0">
                <a:solidFill>
                  <a:srgbClr val="003366"/>
                </a:solidFill>
              </a:rPr>
              <a:t>facile</a:t>
            </a:r>
            <a:r>
              <a:rPr lang="fr-FR" sz="1200" dirty="0" smtClean="0">
                <a:solidFill>
                  <a:srgbClr val="003366">
                    <a:alpha val="75000"/>
                  </a:srgbClr>
                </a:solidFill>
                <a:sym typeface="Webdings" panose="05030102010509060703" pitchFamily="18" charset="2"/>
              </a:rPr>
              <a:t> </a:t>
            </a:r>
            <a:r>
              <a:rPr lang="fr-FR" sz="1200" dirty="0" smtClean="0">
                <a:solidFill>
                  <a:srgbClr val="003366">
                    <a:alpha val="75000"/>
                  </a:srgbClr>
                </a:solidFill>
              </a:rPr>
              <a:t>Assez facile       </a:t>
            </a:r>
            <a:r>
              <a:rPr lang="fr-FR" sz="1200" dirty="0" smtClean="0">
                <a:solidFill>
                  <a:srgbClr val="800000">
                    <a:alpha val="60000"/>
                  </a:srgbClr>
                </a:solidFill>
                <a:sym typeface="Webdings" panose="05030102010509060703" pitchFamily="18" charset="2"/>
              </a:rPr>
              <a:t> </a:t>
            </a:r>
            <a:r>
              <a:rPr lang="fr-FR" sz="1200" dirty="0" smtClean="0">
                <a:solidFill>
                  <a:srgbClr val="800000">
                    <a:alpha val="60000"/>
                  </a:srgbClr>
                </a:solidFill>
              </a:rPr>
              <a:t>Assez difficile</a:t>
            </a:r>
            <a:r>
              <a:rPr lang="fr-FR" sz="1200" dirty="0" smtClean="0">
                <a:solidFill>
                  <a:srgbClr val="800000"/>
                </a:solidFill>
                <a:sym typeface="Webdings" panose="05030102010509060703" pitchFamily="18" charset="2"/>
              </a:rPr>
              <a:t> </a:t>
            </a:r>
            <a:r>
              <a:rPr lang="fr-FR" sz="1200" dirty="0" smtClean="0">
                <a:solidFill>
                  <a:srgbClr val="800000"/>
                </a:solidFill>
              </a:rPr>
              <a:t>Très difficile</a:t>
            </a:r>
            <a:endParaRPr lang="fr-FR" sz="1200" dirty="0">
              <a:solidFill>
                <a:srgbClr val="800000"/>
              </a:solidFill>
            </a:endParaRPr>
          </a:p>
        </p:txBody>
      </p:sp>
      <p:sp>
        <p:nvSpPr>
          <p:cNvPr id="31" name="Text Box 41"/>
          <p:cNvSpPr txBox="1">
            <a:spLocks noChangeArrowheads="1"/>
          </p:cNvSpPr>
          <p:nvPr/>
        </p:nvSpPr>
        <p:spPr bwMode="auto">
          <a:xfrm>
            <a:off x="2228038" y="3770715"/>
            <a:ext cx="475200" cy="296374"/>
          </a:xfrm>
          <a:prstGeom prst="rect">
            <a:avLst/>
          </a:prstGeom>
          <a:solidFill>
            <a:schemeClr val="bg1"/>
          </a:solidFill>
          <a:ln w="19050">
            <a:solidFill>
              <a:srgbClr val="003366"/>
            </a:solidFill>
            <a:miter lim="800000"/>
            <a:headEnd/>
            <a:tailEnd/>
          </a:ln>
          <a:effectLst/>
        </p:spPr>
        <p:txBody>
          <a:bodyPr wrap="square" lIns="0" tIns="40074" rIns="0" bIns="40074" anchor="ctr" anchorCtr="0">
            <a:spAutoFit/>
          </a:bodyPr>
          <a:lstStyle/>
          <a:p>
            <a:pPr algn="ctr" defTabSz="952500">
              <a:defRPr/>
            </a:pPr>
            <a:r>
              <a:rPr lang="fr-FR" sz="1400" b="1" dirty="0" smtClean="0">
                <a:solidFill>
                  <a:srgbClr val="003366"/>
                </a:solidFill>
                <a:latin typeface="Calibri" pitchFamily="34" charset="0"/>
                <a:cs typeface="Calibri" pitchFamily="34" charset="0"/>
              </a:rPr>
              <a:t>35%</a:t>
            </a:r>
            <a:endParaRPr lang="fr-FR" sz="1400" b="1" dirty="0">
              <a:solidFill>
                <a:srgbClr val="003366"/>
              </a:solidFill>
              <a:latin typeface="Calibri" pitchFamily="34" charset="0"/>
              <a:cs typeface="Calibri" pitchFamily="34" charset="0"/>
            </a:endParaRPr>
          </a:p>
        </p:txBody>
      </p:sp>
      <p:sp>
        <p:nvSpPr>
          <p:cNvPr id="32" name="Text Box 41"/>
          <p:cNvSpPr txBox="1">
            <a:spLocks noChangeArrowheads="1"/>
          </p:cNvSpPr>
          <p:nvPr/>
        </p:nvSpPr>
        <p:spPr bwMode="auto">
          <a:xfrm>
            <a:off x="7778873" y="3770077"/>
            <a:ext cx="475200" cy="296374"/>
          </a:xfrm>
          <a:prstGeom prst="rect">
            <a:avLst/>
          </a:prstGeom>
          <a:noFill/>
          <a:ln w="19050">
            <a:solidFill>
              <a:srgbClr val="A50021"/>
            </a:solidFill>
            <a:miter lim="800000"/>
            <a:headEnd/>
            <a:tailEnd/>
          </a:ln>
          <a:effectLst/>
        </p:spPr>
        <p:txBody>
          <a:bodyPr wrap="square" lIns="0" tIns="40074" rIns="0" bIns="40074" anchor="ctr" anchorCtr="0">
            <a:spAutoFit/>
          </a:bodyPr>
          <a:lstStyle/>
          <a:p>
            <a:pPr algn="ctr" defTabSz="801688" eaLnBrk="0" hangingPunct="0">
              <a:defRPr/>
            </a:pPr>
            <a:r>
              <a:rPr lang="fr-FR" sz="1400" b="1" dirty="0" smtClean="0">
                <a:solidFill>
                  <a:srgbClr val="A50021"/>
                </a:solidFill>
                <a:latin typeface="Calibri" pitchFamily="34" charset="0"/>
                <a:cs typeface="Calibri" pitchFamily="34" charset="0"/>
              </a:rPr>
              <a:t>62%</a:t>
            </a:r>
            <a:endParaRPr lang="fr-FR" sz="1400" b="1" dirty="0">
              <a:solidFill>
                <a:srgbClr val="A50021"/>
              </a:solidFill>
              <a:latin typeface="Calibri" pitchFamily="34" charset="0"/>
              <a:cs typeface="Calibri" pitchFamily="34" charset="0"/>
            </a:endParaRPr>
          </a:p>
        </p:txBody>
      </p:sp>
      <p:sp>
        <p:nvSpPr>
          <p:cNvPr id="33" name="Text Box 10"/>
          <p:cNvSpPr txBox="1">
            <a:spLocks noChangeArrowheads="1"/>
          </p:cNvSpPr>
          <p:nvPr/>
        </p:nvSpPr>
        <p:spPr bwMode="auto">
          <a:xfrm>
            <a:off x="243075" y="1221170"/>
            <a:ext cx="8748712" cy="241980"/>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Pour une </a:t>
            </a:r>
            <a:r>
              <a:rPr lang="fr-FR" sz="1050" dirty="0" smtClean="0"/>
              <a:t>entreprise, </a:t>
            </a:r>
            <a:r>
              <a:rPr lang="fr-FR" sz="1050" dirty="0"/>
              <a:t>diriez-vous que l’embauche de personnes handicapées c’est quelque chose de... ?</a:t>
            </a:r>
          </a:p>
        </p:txBody>
      </p:sp>
      <p:graphicFrame>
        <p:nvGraphicFramePr>
          <p:cNvPr id="48" name="Objet 1"/>
          <p:cNvGraphicFramePr>
            <a:graphicFrameLocks noChangeAspect="1"/>
          </p:cNvGraphicFramePr>
          <p:nvPr>
            <p:extLst>
              <p:ext uri="{D42A27DB-BD31-4B8C-83A1-F6EECF244321}">
                <p14:modId xmlns:p14="http://schemas.microsoft.com/office/powerpoint/2010/main" val="2873355528"/>
              </p:ext>
            </p:extLst>
          </p:nvPr>
        </p:nvGraphicFramePr>
        <p:xfrm>
          <a:off x="8667067" y="3522080"/>
          <a:ext cx="3125546" cy="108055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9" name="Objet 1"/>
          <p:cNvGraphicFramePr>
            <a:graphicFrameLocks noChangeAspect="1"/>
          </p:cNvGraphicFramePr>
          <p:nvPr>
            <p:extLst>
              <p:ext uri="{D42A27DB-BD31-4B8C-83A1-F6EECF244321}">
                <p14:modId xmlns:p14="http://schemas.microsoft.com/office/powerpoint/2010/main" val="957193604"/>
              </p:ext>
            </p:extLst>
          </p:nvPr>
        </p:nvGraphicFramePr>
        <p:xfrm>
          <a:off x="8651969" y="2079618"/>
          <a:ext cx="3125546" cy="10805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0" name="Objet 1"/>
          <p:cNvGraphicFramePr>
            <a:graphicFrameLocks noChangeAspect="1"/>
          </p:cNvGraphicFramePr>
          <p:nvPr>
            <p:extLst>
              <p:ext uri="{D42A27DB-BD31-4B8C-83A1-F6EECF244321}">
                <p14:modId xmlns:p14="http://schemas.microsoft.com/office/powerpoint/2010/main" val="3169164821"/>
              </p:ext>
            </p:extLst>
          </p:nvPr>
        </p:nvGraphicFramePr>
        <p:xfrm>
          <a:off x="8667067" y="4891938"/>
          <a:ext cx="3125546" cy="1080557"/>
        </p:xfrm>
        <a:graphic>
          <a:graphicData uri="http://schemas.openxmlformats.org/drawingml/2006/chart">
            <c:chart xmlns:c="http://schemas.openxmlformats.org/drawingml/2006/chart" xmlns:r="http://schemas.openxmlformats.org/officeDocument/2006/relationships" r:id="rId5"/>
          </a:graphicData>
        </a:graphic>
      </p:graphicFrame>
      <p:grpSp>
        <p:nvGrpSpPr>
          <p:cNvPr id="22" name="Groupe 21"/>
          <p:cNvGrpSpPr/>
          <p:nvPr/>
        </p:nvGrpSpPr>
        <p:grpSpPr>
          <a:xfrm>
            <a:off x="580668" y="3591769"/>
            <a:ext cx="648000" cy="648000"/>
            <a:chOff x="2759718" y="-1342727"/>
            <a:chExt cx="648000" cy="648000"/>
          </a:xfrm>
        </p:grpSpPr>
        <p:sp>
          <p:nvSpPr>
            <p:cNvPr id="23" name="Ellipse 22"/>
            <p:cNvSpPr/>
            <p:nvPr/>
          </p:nvSpPr>
          <p:spPr>
            <a:xfrm>
              <a:off x="2759718"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4" name="Image 23"/>
            <p:cNvPicPr>
              <a:picLocks noChangeAspect="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84408" y="-1230924"/>
              <a:ext cx="411590" cy="432000"/>
            </a:xfrm>
            <a:prstGeom prst="rect">
              <a:avLst/>
            </a:prstGeom>
          </p:spPr>
        </p:pic>
      </p:grpSp>
      <p:grpSp>
        <p:nvGrpSpPr>
          <p:cNvPr id="25" name="Groupe 24"/>
          <p:cNvGrpSpPr/>
          <p:nvPr/>
        </p:nvGrpSpPr>
        <p:grpSpPr>
          <a:xfrm>
            <a:off x="580668" y="2199196"/>
            <a:ext cx="648000" cy="648000"/>
            <a:chOff x="4995426" y="-1342727"/>
            <a:chExt cx="648000" cy="648000"/>
          </a:xfrm>
        </p:grpSpPr>
        <p:sp>
          <p:nvSpPr>
            <p:cNvPr id="26" name="Ellipse 25"/>
            <p:cNvSpPr/>
            <p:nvPr/>
          </p:nvSpPr>
          <p:spPr>
            <a:xfrm>
              <a:off x="4995426"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7" name="Image 26"/>
            <p:cNvPicPr>
              <a:picLocks noChangeAspect="1"/>
            </p:cNvPicPr>
            <p:nvPr/>
          </p:nvPicPr>
          <p:blipFill>
            <a:blip r:embed="rId7">
              <a:duotone>
                <a:schemeClr val="bg2">
                  <a:shade val="45000"/>
                  <a:satMod val="135000"/>
                </a:schemeClr>
                <a:prstClr val="white"/>
              </a:duotone>
            </a:blip>
            <a:stretch>
              <a:fillRect/>
            </a:stretch>
          </p:blipFill>
          <p:spPr>
            <a:xfrm>
              <a:off x="5111132" y="-1212431"/>
              <a:ext cx="416587" cy="373760"/>
            </a:xfrm>
            <a:prstGeom prst="rect">
              <a:avLst/>
            </a:prstGeom>
          </p:spPr>
        </p:pic>
      </p:grpSp>
      <p:grpSp>
        <p:nvGrpSpPr>
          <p:cNvPr id="28" name="Groupe 27"/>
          <p:cNvGrpSpPr/>
          <p:nvPr/>
        </p:nvGrpSpPr>
        <p:grpSpPr>
          <a:xfrm>
            <a:off x="580668" y="5053517"/>
            <a:ext cx="648000" cy="648000"/>
            <a:chOff x="4068077" y="1844896"/>
            <a:chExt cx="648000" cy="648000"/>
          </a:xfrm>
        </p:grpSpPr>
        <p:sp>
          <p:nvSpPr>
            <p:cNvPr id="29" name="Ellipse 28"/>
            <p:cNvSpPr/>
            <p:nvPr/>
          </p:nvSpPr>
          <p:spPr>
            <a:xfrm>
              <a:off x="4068077" y="1844896"/>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Image 29"/>
            <p:cNvPicPr>
              <a:picLocks noChangeAspect="1"/>
            </p:cNvPicPr>
            <p:nvPr/>
          </p:nvPicPr>
          <p:blipFill rotWithShape="1">
            <a:blip r:embed="rId8" cstate="print">
              <a:duotone>
                <a:schemeClr val="accent6">
                  <a:shade val="45000"/>
                  <a:satMod val="135000"/>
                </a:schemeClr>
                <a:prstClr val="white"/>
              </a:duotone>
              <a:extLst>
                <a:ext uri="{28A0092B-C50C-407E-A947-70E740481C1C}">
                  <a14:useLocalDpi xmlns:a14="http://schemas.microsoft.com/office/drawing/2010/main" val="0"/>
                </a:ext>
              </a:extLst>
            </a:blip>
            <a:srcRect t="7457" b="9201"/>
            <a:stretch/>
          </p:blipFill>
          <p:spPr>
            <a:xfrm>
              <a:off x="4174314" y="1988911"/>
              <a:ext cx="432000" cy="360041"/>
            </a:xfrm>
            <a:prstGeom prst="rect">
              <a:avLst/>
            </a:prstGeom>
          </p:spPr>
        </p:pic>
      </p:grpSp>
      <p:sp>
        <p:nvSpPr>
          <p:cNvPr id="4" name="ZoneTexte 3"/>
          <p:cNvSpPr txBox="1"/>
          <p:nvPr/>
        </p:nvSpPr>
        <p:spPr>
          <a:xfrm>
            <a:off x="6788783" y="3805002"/>
            <a:ext cx="731520" cy="261610"/>
          </a:xfrm>
          <a:prstGeom prst="rect">
            <a:avLst/>
          </a:prstGeom>
          <a:noFill/>
        </p:spPr>
        <p:txBody>
          <a:bodyPr wrap="square" rtlCol="0">
            <a:spAutoFit/>
          </a:bodyPr>
          <a:lstStyle/>
          <a:p>
            <a:r>
              <a:rPr lang="fr-FR" sz="1100" dirty="0" smtClean="0"/>
              <a:t>NSP : 3%</a:t>
            </a:r>
            <a:endParaRPr lang="fr-FR" sz="1100" dirty="0"/>
          </a:p>
        </p:txBody>
      </p:sp>
    </p:spTree>
    <p:extLst>
      <p:ext uri="{BB962C8B-B14F-4D97-AF65-F5344CB8AC3E}">
        <p14:creationId xmlns:p14="http://schemas.microsoft.com/office/powerpoint/2010/main" val="197029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05506" y="92214"/>
            <a:ext cx="11975125" cy="738664"/>
          </a:xfrm>
          <a:prstGeom prst="rect">
            <a:avLst/>
          </a:prstGeom>
          <a:noFill/>
        </p:spPr>
        <p:txBody>
          <a:bodyPr wrap="square" rtlCol="0">
            <a:spAutoFit/>
          </a:bodyPr>
          <a:lstStyle/>
          <a:p>
            <a:r>
              <a:rPr lang="fr-FR" sz="2400" b="1" dirty="0">
                <a:solidFill>
                  <a:srgbClr val="A50021"/>
                </a:solidFill>
              </a:rPr>
              <a:t>Le degré de </a:t>
            </a:r>
            <a:r>
              <a:rPr lang="fr-FR" sz="2400" b="1" dirty="0" smtClean="0">
                <a:solidFill>
                  <a:srgbClr val="A50021"/>
                </a:solidFill>
              </a:rPr>
              <a:t>difficulté perçu </a:t>
            </a:r>
            <a:r>
              <a:rPr lang="fr-FR" sz="2400" b="1" dirty="0">
                <a:solidFill>
                  <a:srgbClr val="A50021"/>
                </a:solidFill>
              </a:rPr>
              <a:t>à embaucher des </a:t>
            </a:r>
            <a:r>
              <a:rPr lang="fr-FR" sz="2400" b="1" dirty="0" smtClean="0">
                <a:solidFill>
                  <a:srgbClr val="A50021"/>
                </a:solidFill>
              </a:rPr>
              <a:t>personnes handicapées</a:t>
            </a:r>
          </a:p>
          <a:p>
            <a:r>
              <a:rPr lang="fr-FR" b="1" i="1" dirty="0" smtClean="0">
                <a:solidFill>
                  <a:srgbClr val="A50021"/>
                </a:solidFill>
              </a:rPr>
              <a:t>Résultats détaillés entreprises</a:t>
            </a:r>
            <a:endParaRPr lang="fr-FR" i="1" dirty="0">
              <a:solidFill>
                <a:srgbClr val="A50021"/>
              </a:solidFill>
            </a:endParaRPr>
          </a:p>
        </p:txBody>
      </p:sp>
      <p:sp>
        <p:nvSpPr>
          <p:cNvPr id="33" name="Text Box 10"/>
          <p:cNvSpPr txBox="1">
            <a:spLocks noChangeArrowheads="1"/>
          </p:cNvSpPr>
          <p:nvPr/>
        </p:nvSpPr>
        <p:spPr bwMode="auto">
          <a:xfrm>
            <a:off x="243075" y="1053005"/>
            <a:ext cx="8748712" cy="241980"/>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Pour une </a:t>
            </a:r>
            <a:r>
              <a:rPr lang="fr-FR" sz="1050" dirty="0" smtClean="0"/>
              <a:t>entreprise, </a:t>
            </a:r>
            <a:r>
              <a:rPr lang="fr-FR" sz="1050" dirty="0"/>
              <a:t>diriez-vous que l’embauche de personnes handicapées c’est quelque chose de... ?</a:t>
            </a:r>
          </a:p>
        </p:txBody>
      </p:sp>
      <p:graphicFrame>
        <p:nvGraphicFramePr>
          <p:cNvPr id="24" name="Objet 1"/>
          <p:cNvGraphicFramePr>
            <a:graphicFrameLocks/>
          </p:cNvGraphicFramePr>
          <p:nvPr>
            <p:extLst>
              <p:ext uri="{D42A27DB-BD31-4B8C-83A1-F6EECF244321}">
                <p14:modId xmlns:p14="http://schemas.microsoft.com/office/powerpoint/2010/main" val="566725862"/>
              </p:ext>
            </p:extLst>
          </p:nvPr>
        </p:nvGraphicFramePr>
        <p:xfrm>
          <a:off x="543641" y="2142453"/>
          <a:ext cx="4280605" cy="1986454"/>
        </p:xfrm>
        <a:graphic>
          <a:graphicData uri="http://schemas.openxmlformats.org/drawingml/2006/chart">
            <c:chart xmlns:c="http://schemas.openxmlformats.org/drawingml/2006/chart" xmlns:r="http://schemas.openxmlformats.org/officeDocument/2006/relationships" r:id="rId2"/>
          </a:graphicData>
        </a:graphic>
      </p:graphicFrame>
      <p:sp>
        <p:nvSpPr>
          <p:cNvPr id="25" name="ZoneTexte 24"/>
          <p:cNvSpPr txBox="1"/>
          <p:nvPr/>
        </p:nvSpPr>
        <p:spPr>
          <a:xfrm>
            <a:off x="509291" y="1643780"/>
            <a:ext cx="3999647" cy="461665"/>
          </a:xfrm>
          <a:prstGeom prst="rect">
            <a:avLst/>
          </a:prstGeom>
          <a:solidFill>
            <a:schemeClr val="bg1"/>
          </a:solidFill>
        </p:spPr>
        <p:txBody>
          <a:bodyPr wrap="square" rtlCol="0">
            <a:spAutoFit/>
          </a:bodyPr>
          <a:lstStyle/>
          <a:p>
            <a:r>
              <a:rPr lang="fr-FR" sz="1200" b="1" i="1" dirty="0" smtClean="0">
                <a:solidFill>
                  <a:srgbClr val="A50021"/>
                </a:solidFill>
              </a:rPr>
              <a:t>Difficulté perçue à embaucher un travail handicapé selon le secteur</a:t>
            </a:r>
            <a:endParaRPr lang="fr-FR" sz="1200" b="1" i="1" u="sng" dirty="0">
              <a:solidFill>
                <a:srgbClr val="A50021"/>
              </a:solidFill>
            </a:endParaRPr>
          </a:p>
        </p:txBody>
      </p:sp>
      <p:sp>
        <p:nvSpPr>
          <p:cNvPr id="26" name="Ellipse 25"/>
          <p:cNvSpPr/>
          <p:nvPr/>
        </p:nvSpPr>
        <p:spPr>
          <a:xfrm>
            <a:off x="8811634" y="2828618"/>
            <a:ext cx="360305" cy="2988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27" name="Objet 1"/>
          <p:cNvGraphicFramePr>
            <a:graphicFrameLocks/>
          </p:cNvGraphicFramePr>
          <p:nvPr>
            <p:extLst>
              <p:ext uri="{D42A27DB-BD31-4B8C-83A1-F6EECF244321}">
                <p14:modId xmlns:p14="http://schemas.microsoft.com/office/powerpoint/2010/main" val="3685387692"/>
              </p:ext>
            </p:extLst>
          </p:nvPr>
        </p:nvGraphicFramePr>
        <p:xfrm>
          <a:off x="5867132" y="2142453"/>
          <a:ext cx="4990054" cy="1986454"/>
        </p:xfrm>
        <a:graphic>
          <a:graphicData uri="http://schemas.openxmlformats.org/drawingml/2006/chart">
            <c:chart xmlns:c="http://schemas.openxmlformats.org/drawingml/2006/chart" xmlns:r="http://schemas.openxmlformats.org/officeDocument/2006/relationships" r:id="rId3"/>
          </a:graphicData>
        </a:graphic>
      </p:graphicFrame>
      <p:sp>
        <p:nvSpPr>
          <p:cNvPr id="28" name="ZoneTexte 27"/>
          <p:cNvSpPr txBox="1"/>
          <p:nvPr/>
        </p:nvSpPr>
        <p:spPr>
          <a:xfrm>
            <a:off x="5860464" y="1654177"/>
            <a:ext cx="4439674" cy="461665"/>
          </a:xfrm>
          <a:prstGeom prst="rect">
            <a:avLst/>
          </a:prstGeom>
          <a:solidFill>
            <a:schemeClr val="bg1"/>
          </a:solidFill>
        </p:spPr>
        <p:txBody>
          <a:bodyPr wrap="square" rtlCol="0">
            <a:spAutoFit/>
          </a:bodyPr>
          <a:lstStyle/>
          <a:p>
            <a:r>
              <a:rPr lang="fr-FR" sz="1200" b="1" i="1" dirty="0" smtClean="0">
                <a:solidFill>
                  <a:srgbClr val="A50021"/>
                </a:solidFill>
              </a:rPr>
              <a:t>Difficulté perçue à embaucher un travail handicapé selon la taille d’entreprise</a:t>
            </a:r>
            <a:endParaRPr lang="fr-FR" sz="1200" b="1" i="1" u="sng" dirty="0">
              <a:solidFill>
                <a:srgbClr val="A50021"/>
              </a:solidFill>
            </a:endParaRPr>
          </a:p>
        </p:txBody>
      </p:sp>
      <p:graphicFrame>
        <p:nvGraphicFramePr>
          <p:cNvPr id="29" name="Objet 1"/>
          <p:cNvGraphicFramePr>
            <a:graphicFrameLocks/>
          </p:cNvGraphicFramePr>
          <p:nvPr>
            <p:extLst>
              <p:ext uri="{D42A27DB-BD31-4B8C-83A1-F6EECF244321}">
                <p14:modId xmlns:p14="http://schemas.microsoft.com/office/powerpoint/2010/main" val="2818549968"/>
              </p:ext>
            </p:extLst>
          </p:nvPr>
        </p:nvGraphicFramePr>
        <p:xfrm>
          <a:off x="575179" y="4980246"/>
          <a:ext cx="4249067" cy="1313793"/>
        </p:xfrm>
        <a:graphic>
          <a:graphicData uri="http://schemas.openxmlformats.org/drawingml/2006/chart">
            <c:chart xmlns:c="http://schemas.openxmlformats.org/drawingml/2006/chart" xmlns:r="http://schemas.openxmlformats.org/officeDocument/2006/relationships" r:id="rId4"/>
          </a:graphicData>
        </a:graphic>
      </p:graphicFrame>
      <p:sp>
        <p:nvSpPr>
          <p:cNvPr id="30" name="ZoneTexte 29"/>
          <p:cNvSpPr txBox="1"/>
          <p:nvPr/>
        </p:nvSpPr>
        <p:spPr>
          <a:xfrm>
            <a:off x="575179" y="4413592"/>
            <a:ext cx="4249068" cy="461665"/>
          </a:xfrm>
          <a:prstGeom prst="rect">
            <a:avLst/>
          </a:prstGeom>
          <a:solidFill>
            <a:schemeClr val="bg1"/>
          </a:solidFill>
        </p:spPr>
        <p:txBody>
          <a:bodyPr wrap="square" rtlCol="0">
            <a:spAutoFit/>
          </a:bodyPr>
          <a:lstStyle/>
          <a:p>
            <a:r>
              <a:rPr lang="fr-FR" sz="1200" b="1" i="1" dirty="0" smtClean="0">
                <a:solidFill>
                  <a:srgbClr val="A50021"/>
                </a:solidFill>
              </a:rPr>
              <a:t>Difficulté perçue à embaucher un travail handicapé selon le recours aux services de l’AGEFIPH</a:t>
            </a:r>
            <a:endParaRPr lang="fr-FR" sz="1200" b="1" i="1" u="sng" dirty="0">
              <a:solidFill>
                <a:srgbClr val="A50021"/>
              </a:solidFill>
            </a:endParaRPr>
          </a:p>
        </p:txBody>
      </p:sp>
      <p:sp>
        <p:nvSpPr>
          <p:cNvPr id="11" name="Ellipse 10"/>
          <p:cNvSpPr/>
          <p:nvPr/>
        </p:nvSpPr>
        <p:spPr>
          <a:xfrm>
            <a:off x="3859576" y="2714954"/>
            <a:ext cx="280269" cy="269367"/>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00000"/>
              </a:solidFill>
            </a:endParaRPr>
          </a:p>
        </p:txBody>
      </p:sp>
      <p:sp>
        <p:nvSpPr>
          <p:cNvPr id="12" name="Ellipse 11"/>
          <p:cNvSpPr/>
          <p:nvPr/>
        </p:nvSpPr>
        <p:spPr>
          <a:xfrm>
            <a:off x="3780751" y="2352350"/>
            <a:ext cx="280269" cy="269367"/>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00000"/>
              </a:solidFill>
            </a:endParaRPr>
          </a:p>
        </p:txBody>
      </p:sp>
      <p:sp>
        <p:nvSpPr>
          <p:cNvPr id="13" name="Ellipse 12"/>
          <p:cNvSpPr/>
          <p:nvPr/>
        </p:nvSpPr>
        <p:spPr>
          <a:xfrm>
            <a:off x="3691414" y="5847029"/>
            <a:ext cx="280269" cy="269367"/>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00000"/>
              </a:solidFill>
            </a:endParaRPr>
          </a:p>
        </p:txBody>
      </p:sp>
      <p:sp>
        <p:nvSpPr>
          <p:cNvPr id="14" name="Ellipse 13"/>
          <p:cNvSpPr/>
          <p:nvPr/>
        </p:nvSpPr>
        <p:spPr>
          <a:xfrm>
            <a:off x="9771628" y="3056542"/>
            <a:ext cx="280269" cy="269367"/>
          </a:xfrm>
          <a:prstGeom prst="ellipse">
            <a:avLst/>
          </a:prstGeom>
          <a:noFill/>
          <a:ln>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800000"/>
              </a:solidFill>
            </a:endParaRPr>
          </a:p>
        </p:txBody>
      </p:sp>
    </p:spTree>
    <p:extLst>
      <p:ext uri="{BB962C8B-B14F-4D97-AF65-F5344CB8AC3E}">
        <p14:creationId xmlns:p14="http://schemas.microsoft.com/office/powerpoint/2010/main" val="2580361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7832" y="231224"/>
            <a:ext cx="11975125" cy="461665"/>
          </a:xfrm>
          <a:prstGeom prst="rect">
            <a:avLst/>
          </a:prstGeom>
          <a:noFill/>
        </p:spPr>
        <p:txBody>
          <a:bodyPr wrap="square" rtlCol="0">
            <a:spAutoFit/>
          </a:bodyPr>
          <a:lstStyle/>
          <a:p>
            <a:r>
              <a:rPr lang="fr-FR" sz="2400" b="1" dirty="0">
                <a:solidFill>
                  <a:srgbClr val="A50021"/>
                </a:solidFill>
              </a:rPr>
              <a:t>L'évolution de l'image des personnes </a:t>
            </a:r>
            <a:r>
              <a:rPr lang="fr-FR" sz="2400" b="1" dirty="0" smtClean="0">
                <a:solidFill>
                  <a:srgbClr val="A50021"/>
                </a:solidFill>
              </a:rPr>
              <a:t>handicapées</a:t>
            </a:r>
            <a:endParaRPr lang="fr-FR" sz="1200" i="1" dirty="0">
              <a:solidFill>
                <a:srgbClr val="A50021"/>
              </a:solidFill>
            </a:endParaRPr>
          </a:p>
        </p:txBody>
      </p:sp>
      <p:sp>
        <p:nvSpPr>
          <p:cNvPr id="22" name="Text Box 10"/>
          <p:cNvSpPr txBox="1">
            <a:spLocks noChangeArrowheads="1"/>
          </p:cNvSpPr>
          <p:nvPr/>
        </p:nvSpPr>
        <p:spPr bwMode="auto">
          <a:xfrm>
            <a:off x="243075" y="1017299"/>
            <a:ext cx="8748712" cy="234286"/>
          </a:xfrm>
          <a:prstGeom prst="rect">
            <a:avLst/>
          </a:prstGeom>
          <a:noFill/>
          <a:ln w="9525" algn="ctr">
            <a:noFill/>
            <a:miter lim="800000"/>
            <a:headEnd/>
            <a:tailEnd/>
          </a:ln>
        </p:spPr>
        <p:txBody>
          <a:bodyPr wrap="square" lIns="83831" tIns="36000" rIns="330041" bIns="36000" anchor="t">
            <a:spAutoFit/>
          </a:bodyPr>
          <a:lstStyle/>
          <a:p>
            <a:pPr marL="719138" indent="-719138" algn="just"/>
            <a:r>
              <a:rPr lang="fr-FR" sz="1050" u="sng" dirty="0" smtClean="0">
                <a:cs typeface="Times New Roman" pitchFamily="18" charset="0"/>
              </a:rPr>
              <a:t>Question</a:t>
            </a:r>
            <a:r>
              <a:rPr lang="fr-FR" sz="1050" dirty="0" smtClean="0">
                <a:cs typeface="Times New Roman" pitchFamily="18" charset="0"/>
              </a:rPr>
              <a:t> </a:t>
            </a:r>
            <a:r>
              <a:rPr lang="fr-FR" sz="1050" dirty="0">
                <a:cs typeface="Times New Roman" pitchFamily="18" charset="0"/>
              </a:rPr>
              <a:t>:	</a:t>
            </a:r>
            <a:r>
              <a:rPr lang="fr-FR" sz="1050" dirty="0"/>
              <a:t>De manière générale depuis 3 ans, avez-vous le sentiment que l´image des personnes handicapées s´est ... ?</a:t>
            </a:r>
          </a:p>
        </p:txBody>
      </p:sp>
      <p:graphicFrame>
        <p:nvGraphicFramePr>
          <p:cNvPr id="15" name="Graphique 12"/>
          <p:cNvGraphicFramePr>
            <a:graphicFrameLocks/>
          </p:cNvGraphicFramePr>
          <p:nvPr>
            <p:extLst>
              <p:ext uri="{D42A27DB-BD31-4B8C-83A1-F6EECF244321}">
                <p14:modId xmlns:p14="http://schemas.microsoft.com/office/powerpoint/2010/main" val="823499451"/>
              </p:ext>
            </p:extLst>
          </p:nvPr>
        </p:nvGraphicFramePr>
        <p:xfrm>
          <a:off x="482892" y="1412769"/>
          <a:ext cx="9252904" cy="2492016"/>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4113545" y="1385589"/>
            <a:ext cx="3552236" cy="307777"/>
          </a:xfrm>
          <a:prstGeom prst="rect">
            <a:avLst/>
          </a:prstGeom>
        </p:spPr>
        <p:txBody>
          <a:bodyPr wrap="square">
            <a:spAutoFit/>
          </a:bodyPr>
          <a:lstStyle/>
          <a:p>
            <a:pPr algn="ctr"/>
            <a:r>
              <a:rPr lang="fr-FR" sz="1400" b="1" dirty="0">
                <a:solidFill>
                  <a:schemeClr val="tx1">
                    <a:lumMod val="65000"/>
                    <a:lumOff val="35000"/>
                  </a:schemeClr>
                </a:solidFill>
                <a:latin typeface="Calibri" panose="020F0502020204030204" pitchFamily="34" charset="0"/>
                <a:ea typeface="Calibri" panose="020F0502020204030204" pitchFamily="34" charset="0"/>
              </a:rPr>
              <a:t>Dans le monde de l´entreprise en général</a:t>
            </a:r>
            <a:endParaRPr lang="fr-FR" sz="1400" b="1" dirty="0">
              <a:solidFill>
                <a:schemeClr val="tx1">
                  <a:lumMod val="65000"/>
                  <a:lumOff val="35000"/>
                </a:schemeClr>
              </a:solidFill>
            </a:endParaRPr>
          </a:p>
        </p:txBody>
      </p:sp>
      <p:graphicFrame>
        <p:nvGraphicFramePr>
          <p:cNvPr id="32" name="Graphique 12"/>
          <p:cNvGraphicFramePr>
            <a:graphicFrameLocks/>
          </p:cNvGraphicFramePr>
          <p:nvPr>
            <p:extLst>
              <p:ext uri="{D42A27DB-BD31-4B8C-83A1-F6EECF244321}">
                <p14:modId xmlns:p14="http://schemas.microsoft.com/office/powerpoint/2010/main" val="2087840160"/>
              </p:ext>
            </p:extLst>
          </p:nvPr>
        </p:nvGraphicFramePr>
        <p:xfrm>
          <a:off x="167684" y="3262258"/>
          <a:ext cx="9568112" cy="2644479"/>
        </p:xfrm>
        <a:graphic>
          <a:graphicData uri="http://schemas.openxmlformats.org/drawingml/2006/chart">
            <c:chart xmlns:c="http://schemas.openxmlformats.org/drawingml/2006/chart" xmlns:r="http://schemas.openxmlformats.org/officeDocument/2006/relationships" r:id="rId3"/>
          </a:graphicData>
        </a:graphic>
      </p:graphicFrame>
      <p:sp>
        <p:nvSpPr>
          <p:cNvPr id="48" name="Ellipse 47"/>
          <p:cNvSpPr/>
          <p:nvPr/>
        </p:nvSpPr>
        <p:spPr>
          <a:xfrm>
            <a:off x="4459897" y="3181917"/>
            <a:ext cx="1101808" cy="7551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p:nvSpPr>
        <p:spPr>
          <a:xfrm>
            <a:off x="4265258" y="3942616"/>
            <a:ext cx="3248810" cy="307777"/>
          </a:xfrm>
          <a:prstGeom prst="rect">
            <a:avLst/>
          </a:prstGeom>
        </p:spPr>
        <p:txBody>
          <a:bodyPr wrap="square">
            <a:spAutoFit/>
          </a:bodyPr>
          <a:lstStyle/>
          <a:p>
            <a:pPr algn="ctr"/>
            <a:r>
              <a:rPr lang="fr-FR" sz="1400" b="1" dirty="0">
                <a:solidFill>
                  <a:schemeClr val="tx1">
                    <a:lumMod val="65000"/>
                    <a:lumOff val="35000"/>
                  </a:schemeClr>
                </a:solidFill>
                <a:latin typeface="Calibri" panose="020F0502020204030204" pitchFamily="34" charset="0"/>
                <a:ea typeface="Calibri" panose="020F0502020204030204" pitchFamily="34" charset="0"/>
              </a:rPr>
              <a:t>Au sein de votre entreprise en particulier</a:t>
            </a:r>
            <a:endParaRPr lang="fr-FR" sz="1400" b="1" dirty="0">
              <a:solidFill>
                <a:schemeClr val="tx1">
                  <a:lumMod val="65000"/>
                  <a:lumOff val="35000"/>
                </a:schemeClr>
              </a:solidFill>
            </a:endParaRPr>
          </a:p>
        </p:txBody>
      </p:sp>
      <p:grpSp>
        <p:nvGrpSpPr>
          <p:cNvPr id="14" name="Groupe 13"/>
          <p:cNvGrpSpPr/>
          <p:nvPr/>
        </p:nvGrpSpPr>
        <p:grpSpPr>
          <a:xfrm>
            <a:off x="1508131" y="3143276"/>
            <a:ext cx="648000" cy="648000"/>
            <a:chOff x="2759718" y="-1342727"/>
            <a:chExt cx="648000" cy="648000"/>
          </a:xfrm>
        </p:grpSpPr>
        <p:sp>
          <p:nvSpPr>
            <p:cNvPr id="16" name="Ellipse 15"/>
            <p:cNvSpPr/>
            <p:nvPr/>
          </p:nvSpPr>
          <p:spPr>
            <a:xfrm>
              <a:off x="2759718"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7" name="Image 16"/>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84408" y="-1230924"/>
              <a:ext cx="411590" cy="432000"/>
            </a:xfrm>
            <a:prstGeom prst="rect">
              <a:avLst/>
            </a:prstGeom>
          </p:spPr>
        </p:pic>
      </p:grpSp>
      <p:grpSp>
        <p:nvGrpSpPr>
          <p:cNvPr id="18" name="Groupe 17"/>
          <p:cNvGrpSpPr/>
          <p:nvPr/>
        </p:nvGrpSpPr>
        <p:grpSpPr>
          <a:xfrm>
            <a:off x="1508131" y="1750703"/>
            <a:ext cx="648000" cy="648000"/>
            <a:chOff x="4995426" y="-1342727"/>
            <a:chExt cx="648000" cy="648000"/>
          </a:xfrm>
        </p:grpSpPr>
        <p:sp>
          <p:nvSpPr>
            <p:cNvPr id="19" name="Ellipse 18"/>
            <p:cNvSpPr/>
            <p:nvPr/>
          </p:nvSpPr>
          <p:spPr>
            <a:xfrm>
              <a:off x="4995426"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0" name="Image 19"/>
            <p:cNvPicPr>
              <a:picLocks noChangeAspect="1"/>
            </p:cNvPicPr>
            <p:nvPr/>
          </p:nvPicPr>
          <p:blipFill>
            <a:blip r:embed="rId5">
              <a:duotone>
                <a:schemeClr val="bg2">
                  <a:shade val="45000"/>
                  <a:satMod val="135000"/>
                </a:schemeClr>
                <a:prstClr val="white"/>
              </a:duotone>
            </a:blip>
            <a:stretch>
              <a:fillRect/>
            </a:stretch>
          </p:blipFill>
          <p:spPr>
            <a:xfrm>
              <a:off x="5111132" y="-1212431"/>
              <a:ext cx="416587" cy="373760"/>
            </a:xfrm>
            <a:prstGeom prst="rect">
              <a:avLst/>
            </a:prstGeom>
          </p:spPr>
        </p:pic>
      </p:grpSp>
      <p:grpSp>
        <p:nvGrpSpPr>
          <p:cNvPr id="21" name="Groupe 20"/>
          <p:cNvGrpSpPr/>
          <p:nvPr/>
        </p:nvGrpSpPr>
        <p:grpSpPr>
          <a:xfrm>
            <a:off x="1508131" y="2449651"/>
            <a:ext cx="648000" cy="648000"/>
            <a:chOff x="4068077" y="1844896"/>
            <a:chExt cx="648000" cy="648000"/>
          </a:xfrm>
        </p:grpSpPr>
        <p:sp>
          <p:nvSpPr>
            <p:cNvPr id="23" name="Ellipse 22"/>
            <p:cNvSpPr/>
            <p:nvPr/>
          </p:nvSpPr>
          <p:spPr>
            <a:xfrm>
              <a:off x="4068077" y="1844896"/>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4" name="Image 23"/>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7457" b="9201"/>
            <a:stretch/>
          </p:blipFill>
          <p:spPr>
            <a:xfrm>
              <a:off x="4174314" y="1988911"/>
              <a:ext cx="432000" cy="360041"/>
            </a:xfrm>
            <a:prstGeom prst="rect">
              <a:avLst/>
            </a:prstGeom>
          </p:spPr>
        </p:pic>
      </p:grpSp>
      <p:grpSp>
        <p:nvGrpSpPr>
          <p:cNvPr id="25" name="Groupe 24"/>
          <p:cNvGrpSpPr/>
          <p:nvPr/>
        </p:nvGrpSpPr>
        <p:grpSpPr>
          <a:xfrm>
            <a:off x="1503775" y="4272563"/>
            <a:ext cx="648000" cy="648000"/>
            <a:chOff x="4995426" y="-1342727"/>
            <a:chExt cx="648000" cy="648000"/>
          </a:xfrm>
        </p:grpSpPr>
        <p:sp>
          <p:nvSpPr>
            <p:cNvPr id="26" name="Ellipse 25"/>
            <p:cNvSpPr/>
            <p:nvPr/>
          </p:nvSpPr>
          <p:spPr>
            <a:xfrm>
              <a:off x="4995426"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27" name="Image 26"/>
            <p:cNvPicPr>
              <a:picLocks noChangeAspect="1"/>
            </p:cNvPicPr>
            <p:nvPr/>
          </p:nvPicPr>
          <p:blipFill>
            <a:blip r:embed="rId5">
              <a:duotone>
                <a:schemeClr val="bg2">
                  <a:shade val="45000"/>
                  <a:satMod val="135000"/>
                </a:schemeClr>
                <a:prstClr val="white"/>
              </a:duotone>
            </a:blip>
            <a:stretch>
              <a:fillRect/>
            </a:stretch>
          </p:blipFill>
          <p:spPr>
            <a:xfrm>
              <a:off x="5111132" y="-1212431"/>
              <a:ext cx="416587" cy="373760"/>
            </a:xfrm>
            <a:prstGeom prst="rect">
              <a:avLst/>
            </a:prstGeom>
          </p:spPr>
        </p:pic>
      </p:grpSp>
      <p:grpSp>
        <p:nvGrpSpPr>
          <p:cNvPr id="28" name="Groupe 27"/>
          <p:cNvGrpSpPr/>
          <p:nvPr/>
        </p:nvGrpSpPr>
        <p:grpSpPr>
          <a:xfrm>
            <a:off x="1503775" y="4998930"/>
            <a:ext cx="648000" cy="648000"/>
            <a:chOff x="2759718" y="-1342727"/>
            <a:chExt cx="648000" cy="648000"/>
          </a:xfrm>
        </p:grpSpPr>
        <p:sp>
          <p:nvSpPr>
            <p:cNvPr id="29" name="Ellipse 28"/>
            <p:cNvSpPr/>
            <p:nvPr/>
          </p:nvSpPr>
          <p:spPr>
            <a:xfrm>
              <a:off x="2759718" y="-1342727"/>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0" name="Image 29"/>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2884408" y="-1230924"/>
              <a:ext cx="411590" cy="432000"/>
            </a:xfrm>
            <a:prstGeom prst="rect">
              <a:avLst/>
            </a:prstGeom>
          </p:spPr>
        </p:pic>
      </p:grpSp>
      <p:graphicFrame>
        <p:nvGraphicFramePr>
          <p:cNvPr id="33" name="Graphique 12"/>
          <p:cNvGraphicFramePr>
            <a:graphicFrameLocks/>
          </p:cNvGraphicFramePr>
          <p:nvPr>
            <p:extLst>
              <p:ext uri="{D42A27DB-BD31-4B8C-83A1-F6EECF244321}">
                <p14:modId xmlns:p14="http://schemas.microsoft.com/office/powerpoint/2010/main" val="97919425"/>
              </p:ext>
            </p:extLst>
          </p:nvPr>
        </p:nvGraphicFramePr>
        <p:xfrm>
          <a:off x="-175461" y="5754274"/>
          <a:ext cx="9911257" cy="898548"/>
        </p:xfrm>
        <a:graphic>
          <a:graphicData uri="http://schemas.openxmlformats.org/drawingml/2006/chart">
            <c:chart xmlns:c="http://schemas.openxmlformats.org/drawingml/2006/chart" xmlns:r="http://schemas.openxmlformats.org/officeDocument/2006/relationships" r:id="rId7"/>
          </a:graphicData>
        </a:graphic>
      </p:graphicFrame>
      <p:sp>
        <p:nvSpPr>
          <p:cNvPr id="34" name="Rectangle 33"/>
          <p:cNvSpPr/>
          <p:nvPr/>
        </p:nvSpPr>
        <p:spPr>
          <a:xfrm>
            <a:off x="4277958" y="5580916"/>
            <a:ext cx="3248810" cy="307777"/>
          </a:xfrm>
          <a:prstGeom prst="rect">
            <a:avLst/>
          </a:prstGeom>
        </p:spPr>
        <p:txBody>
          <a:bodyPr wrap="square">
            <a:spAutoFit/>
          </a:bodyPr>
          <a:lstStyle/>
          <a:p>
            <a:pPr algn="ctr"/>
            <a:r>
              <a:rPr lang="fr-FR" sz="1400" b="1" dirty="0">
                <a:solidFill>
                  <a:schemeClr val="tx1">
                    <a:lumMod val="65000"/>
                    <a:lumOff val="35000"/>
                  </a:schemeClr>
                </a:solidFill>
                <a:latin typeface="Calibri" panose="020F0502020204030204" pitchFamily="34" charset="0"/>
                <a:ea typeface="Calibri" panose="020F0502020204030204" pitchFamily="34" charset="0"/>
              </a:rPr>
              <a:t>Au sein de </a:t>
            </a:r>
            <a:r>
              <a:rPr lang="fr-FR" sz="1400" b="1" dirty="0" smtClean="0">
                <a:solidFill>
                  <a:schemeClr val="tx1">
                    <a:lumMod val="65000"/>
                    <a:lumOff val="35000"/>
                  </a:schemeClr>
                </a:solidFill>
                <a:latin typeface="Calibri" panose="020F0502020204030204" pitchFamily="34" charset="0"/>
                <a:ea typeface="Calibri" panose="020F0502020204030204" pitchFamily="34" charset="0"/>
              </a:rPr>
              <a:t>la société française</a:t>
            </a:r>
            <a:endParaRPr lang="fr-FR" sz="1400" b="1" dirty="0">
              <a:solidFill>
                <a:schemeClr val="tx1">
                  <a:lumMod val="65000"/>
                  <a:lumOff val="35000"/>
                </a:schemeClr>
              </a:solidFill>
            </a:endParaRPr>
          </a:p>
        </p:txBody>
      </p:sp>
      <p:grpSp>
        <p:nvGrpSpPr>
          <p:cNvPr id="35" name="Groupe 34"/>
          <p:cNvGrpSpPr/>
          <p:nvPr/>
        </p:nvGrpSpPr>
        <p:grpSpPr>
          <a:xfrm>
            <a:off x="1508131" y="5853251"/>
            <a:ext cx="648000" cy="648000"/>
            <a:chOff x="4068077" y="1844896"/>
            <a:chExt cx="648000" cy="648000"/>
          </a:xfrm>
        </p:grpSpPr>
        <p:sp>
          <p:nvSpPr>
            <p:cNvPr id="36" name="Ellipse 35"/>
            <p:cNvSpPr/>
            <p:nvPr/>
          </p:nvSpPr>
          <p:spPr>
            <a:xfrm>
              <a:off x="4068077" y="1844896"/>
              <a:ext cx="648000" cy="648000"/>
            </a:xfrm>
            <a:prstGeom prst="ellipse">
              <a:avLst/>
            </a:prstGeom>
            <a:solidFill>
              <a:schemeClr val="bg1"/>
            </a:solid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37" name="Image 36"/>
            <p:cNvPicPr>
              <a:picLocks noChangeAspect="1"/>
            </p:cNvPicPr>
            <p:nvPr/>
          </p:nvPicPr>
          <p:blipFill rotWithShape="1">
            <a:blip r:embed="rId6" cstate="print">
              <a:duotone>
                <a:schemeClr val="accent6">
                  <a:shade val="45000"/>
                  <a:satMod val="135000"/>
                </a:schemeClr>
                <a:prstClr val="white"/>
              </a:duotone>
              <a:extLst>
                <a:ext uri="{28A0092B-C50C-407E-A947-70E740481C1C}">
                  <a14:useLocalDpi xmlns:a14="http://schemas.microsoft.com/office/drawing/2010/main" val="0"/>
                </a:ext>
              </a:extLst>
            </a:blip>
            <a:srcRect t="7457" b="9201"/>
            <a:stretch/>
          </p:blipFill>
          <p:spPr>
            <a:xfrm>
              <a:off x="4174314" y="1988911"/>
              <a:ext cx="432000" cy="360041"/>
            </a:xfrm>
            <a:prstGeom prst="rect">
              <a:avLst/>
            </a:prstGeom>
          </p:spPr>
        </p:pic>
      </p:grpSp>
    </p:spTree>
    <p:extLst>
      <p:ext uri="{BB962C8B-B14F-4D97-AF65-F5344CB8AC3E}">
        <p14:creationId xmlns:p14="http://schemas.microsoft.com/office/powerpoint/2010/main" val="62270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fop_identite visuelle_2010">
  <a:themeElements>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Ifop_identite visuelle_2010">
  <a:themeElements>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Ifop_identite visuelle_2010">
  <a:themeElements>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Ifop_identite visuelle_2010">
  <a:themeElements>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Ifop_identite visuelle_2010">
  <a:themeElements>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Ifop_identite visuelle_2010">
  <a:themeElements>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Ifop_identite visuelle_2010">
  <a:themeElements>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Ifop_identite visuelle_2010">
  <a:themeElements>
    <a:clrScheme name="ifop couleurs vives">
      <a:dk1>
        <a:srgbClr val="2A2A2C"/>
      </a:dk1>
      <a:lt1>
        <a:sysClr val="window" lastClr="FFFFFF"/>
      </a:lt1>
      <a:dk2>
        <a:srgbClr val="A1202E"/>
      </a:dk2>
      <a:lt2>
        <a:srgbClr val="C7C0B0"/>
      </a:lt2>
      <a:accent1>
        <a:srgbClr val="F5BD44"/>
      </a:accent1>
      <a:accent2>
        <a:srgbClr val="4C276F"/>
      </a:accent2>
      <a:accent3>
        <a:srgbClr val="912F78"/>
      </a:accent3>
      <a:accent4>
        <a:srgbClr val="D74725"/>
      </a:accent4>
      <a:accent5>
        <a:srgbClr val="6EB651"/>
      </a:accent5>
      <a:accent6>
        <a:srgbClr val="2150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16560</TotalTime>
  <Words>1546</Words>
  <Application>Microsoft Office PowerPoint</Application>
  <PresentationFormat>Grand écran</PresentationFormat>
  <Paragraphs>194</Paragraphs>
  <Slides>24</Slides>
  <Notes>6</Notes>
  <HiddenSlides>0</HiddenSlides>
  <MMClips>0</MMClips>
  <ScaleCrop>false</ScaleCrop>
  <HeadingPairs>
    <vt:vector size="6" baseType="variant">
      <vt:variant>
        <vt:lpstr>Polices utilisées</vt:lpstr>
      </vt:variant>
      <vt:variant>
        <vt:i4>12</vt:i4>
      </vt:variant>
      <vt:variant>
        <vt:lpstr>Thème</vt:lpstr>
      </vt:variant>
      <vt:variant>
        <vt:i4>9</vt:i4>
      </vt:variant>
      <vt:variant>
        <vt:lpstr>Titres des diapositives</vt:lpstr>
      </vt:variant>
      <vt:variant>
        <vt:i4>24</vt:i4>
      </vt:variant>
    </vt:vector>
  </HeadingPairs>
  <TitlesOfParts>
    <vt:vector size="45" baseType="lpstr">
      <vt:lpstr>MS PGothic</vt:lpstr>
      <vt:lpstr>MS PGothic</vt:lpstr>
      <vt:lpstr>Agency FB</vt:lpstr>
      <vt:lpstr>Arial</vt:lpstr>
      <vt:lpstr>Calibri</vt:lpstr>
      <vt:lpstr>Calibri Light</vt:lpstr>
      <vt:lpstr>Century Gothic</vt:lpstr>
      <vt:lpstr>Georgia</vt:lpstr>
      <vt:lpstr>PMingLiU</vt:lpstr>
      <vt:lpstr>Times New Roman</vt:lpstr>
      <vt:lpstr>Webdings</vt:lpstr>
      <vt:lpstr>Wingdings 3</vt:lpstr>
      <vt:lpstr>Thème Office</vt:lpstr>
      <vt:lpstr>Ifop_identite visuelle_2010</vt:lpstr>
      <vt:lpstr>1_Ifop_identite visuelle_2010</vt:lpstr>
      <vt:lpstr>2_Ifop_identite visuelle_2010</vt:lpstr>
      <vt:lpstr>3_Ifop_identite visuelle_2010</vt:lpstr>
      <vt:lpstr>4_Ifop_identite visuelle_2010</vt:lpstr>
      <vt:lpstr>5_Ifop_identite visuelle_2010</vt:lpstr>
      <vt:lpstr>6_Ifop_identite visuelle_2010</vt:lpstr>
      <vt:lpstr>7_Ifop_identite visuelle_2010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adeline.merceron@ifop.com</dc:creator>
  <cp:lastModifiedBy>Ghislaine Cristofoletti</cp:lastModifiedBy>
  <cp:revision>2341</cp:revision>
  <cp:lastPrinted>2018-02-12T10:12:05Z</cp:lastPrinted>
  <dcterms:created xsi:type="dcterms:W3CDTF">2014-03-18T15:34:54Z</dcterms:created>
  <dcterms:modified xsi:type="dcterms:W3CDTF">2020-11-17T14:27:49Z</dcterms:modified>
</cp:coreProperties>
</file>