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7" r:id="rId6"/>
    <p:sldId id="266" r:id="rId7"/>
    <p:sldId id="259" r:id="rId8"/>
    <p:sldId id="268" r:id="rId9"/>
    <p:sldId id="271" r:id="rId10"/>
    <p:sldId id="270" r:id="rId11"/>
    <p:sldId id="262" r:id="rId12"/>
    <p:sldId id="263" r:id="rId13"/>
  </p:sldIdLst>
  <p:sldSz cx="5321300" cy="37719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eague Spartan" panose="020B060402020202020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127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19.png"/><Relationship Id="rId18" Type="http://schemas.openxmlformats.org/officeDocument/2006/relationships/image" Target="../media/image28.png"/><Relationship Id="rId26" Type="http://schemas.openxmlformats.org/officeDocument/2006/relationships/image" Target="../media/image8.png"/><Relationship Id="rId3" Type="http://schemas.openxmlformats.org/officeDocument/2006/relationships/image" Target="../media/image12.svg"/><Relationship Id="rId21" Type="http://schemas.openxmlformats.org/officeDocument/2006/relationships/image" Target="../media/image3.png"/><Relationship Id="rId7" Type="http://schemas.openxmlformats.org/officeDocument/2006/relationships/image" Target="../media/image26.png"/><Relationship Id="rId12" Type="http://schemas.openxmlformats.org/officeDocument/2006/relationships/image" Target="../media/image22.svg"/><Relationship Id="rId17" Type="http://schemas.openxmlformats.org/officeDocument/2006/relationships/image" Target="../media/image2.png"/><Relationship Id="rId25" Type="http://schemas.openxmlformats.org/officeDocument/2006/relationships/image" Target="../media/image7.png"/><Relationship Id="rId2" Type="http://schemas.openxmlformats.org/officeDocument/2006/relationships/image" Target="../media/image12.png"/><Relationship Id="rId16" Type="http://schemas.openxmlformats.org/officeDocument/2006/relationships/image" Target="../media/image1.png"/><Relationship Id="rId20" Type="http://schemas.openxmlformats.org/officeDocument/2006/relationships/image" Target="../media/image27.sv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18.png"/><Relationship Id="rId24" Type="http://schemas.openxmlformats.org/officeDocument/2006/relationships/image" Target="../media/image6.png"/><Relationship Id="rId5" Type="http://schemas.openxmlformats.org/officeDocument/2006/relationships/image" Target="../media/image16.svg"/><Relationship Id="rId15" Type="http://schemas.openxmlformats.org/officeDocument/2006/relationships/image" Target="../media/image20.png"/><Relationship Id="rId23" Type="http://schemas.openxmlformats.org/officeDocument/2006/relationships/image" Target="../media/image5.png"/><Relationship Id="rId28" Type="http://schemas.openxmlformats.org/officeDocument/2006/relationships/image" Target="../media/image29.png"/><Relationship Id="rId10" Type="http://schemas.openxmlformats.org/officeDocument/2006/relationships/image" Target="../media/image35.svg"/><Relationship Id="rId19" Type="http://schemas.openxmlformats.org/officeDocument/2006/relationships/image" Target="../media/image21.png"/><Relationship Id="rId31" Type="http://schemas.openxmlformats.org/officeDocument/2006/relationships/image" Target="../media/image31.png"/><Relationship Id="rId4" Type="http://schemas.openxmlformats.org/officeDocument/2006/relationships/image" Target="../media/image15.png"/><Relationship Id="rId9" Type="http://schemas.openxmlformats.org/officeDocument/2006/relationships/image" Target="../media/image27.png"/><Relationship Id="rId14" Type="http://schemas.openxmlformats.org/officeDocument/2006/relationships/image" Target="../media/image24.svg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3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19.png"/><Relationship Id="rId18" Type="http://schemas.openxmlformats.org/officeDocument/2006/relationships/image" Target="../media/image28.png"/><Relationship Id="rId26" Type="http://schemas.openxmlformats.org/officeDocument/2006/relationships/image" Target="../media/image8.png"/><Relationship Id="rId3" Type="http://schemas.openxmlformats.org/officeDocument/2006/relationships/image" Target="../media/image12.svg"/><Relationship Id="rId21" Type="http://schemas.openxmlformats.org/officeDocument/2006/relationships/image" Target="../media/image3.png"/><Relationship Id="rId7" Type="http://schemas.openxmlformats.org/officeDocument/2006/relationships/image" Target="../media/image26.png"/><Relationship Id="rId12" Type="http://schemas.openxmlformats.org/officeDocument/2006/relationships/image" Target="../media/image22.svg"/><Relationship Id="rId17" Type="http://schemas.openxmlformats.org/officeDocument/2006/relationships/image" Target="../media/image2.png"/><Relationship Id="rId25" Type="http://schemas.openxmlformats.org/officeDocument/2006/relationships/image" Target="../media/image7.png"/><Relationship Id="rId2" Type="http://schemas.openxmlformats.org/officeDocument/2006/relationships/image" Target="../media/image12.png"/><Relationship Id="rId16" Type="http://schemas.openxmlformats.org/officeDocument/2006/relationships/image" Target="../media/image1.png"/><Relationship Id="rId20" Type="http://schemas.openxmlformats.org/officeDocument/2006/relationships/image" Target="../media/image27.svg"/><Relationship Id="rId29" Type="http://schemas.openxmlformats.org/officeDocument/2006/relationships/image" Target="../media/image3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18.png"/><Relationship Id="rId24" Type="http://schemas.openxmlformats.org/officeDocument/2006/relationships/image" Target="../media/image6.png"/><Relationship Id="rId32" Type="http://schemas.openxmlformats.org/officeDocument/2006/relationships/image" Target="../media/image31.png"/><Relationship Id="rId5" Type="http://schemas.openxmlformats.org/officeDocument/2006/relationships/image" Target="../media/image16.svg"/><Relationship Id="rId15" Type="http://schemas.openxmlformats.org/officeDocument/2006/relationships/image" Target="../media/image20.png"/><Relationship Id="rId23" Type="http://schemas.openxmlformats.org/officeDocument/2006/relationships/image" Target="../media/image5.png"/><Relationship Id="rId28" Type="http://schemas.openxmlformats.org/officeDocument/2006/relationships/image" Target="../media/image30.png"/><Relationship Id="rId10" Type="http://schemas.openxmlformats.org/officeDocument/2006/relationships/image" Target="../media/image35.sv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15.png"/><Relationship Id="rId9" Type="http://schemas.openxmlformats.org/officeDocument/2006/relationships/image" Target="../media/image27.png"/><Relationship Id="rId14" Type="http://schemas.openxmlformats.org/officeDocument/2006/relationships/image" Target="../media/image24.svg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2.svg"/><Relationship Id="rId18" Type="http://schemas.openxmlformats.org/officeDocument/2006/relationships/image" Target="../media/image2.png"/><Relationship Id="rId26" Type="http://schemas.openxmlformats.org/officeDocument/2006/relationships/image" Target="../media/image21.png"/><Relationship Id="rId3" Type="http://schemas.openxmlformats.org/officeDocument/2006/relationships/image" Target="../media/image12.svg"/><Relationship Id="rId21" Type="http://schemas.openxmlformats.org/officeDocument/2006/relationships/image" Target="../media/image5.png"/><Relationship Id="rId7" Type="http://schemas.openxmlformats.org/officeDocument/2006/relationships/image" Target="../media/image16.svg"/><Relationship Id="rId12" Type="http://schemas.openxmlformats.org/officeDocument/2006/relationships/image" Target="../media/image18.png"/><Relationship Id="rId17" Type="http://schemas.openxmlformats.org/officeDocument/2006/relationships/image" Target="../media/image1.png"/><Relationship Id="rId25" Type="http://schemas.openxmlformats.org/officeDocument/2006/relationships/image" Target="../media/image9.png"/><Relationship Id="rId2" Type="http://schemas.openxmlformats.org/officeDocument/2006/relationships/image" Target="../media/image12.png"/><Relationship Id="rId16" Type="http://schemas.openxmlformats.org/officeDocument/2006/relationships/image" Target="../media/image20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0.svg"/><Relationship Id="rId24" Type="http://schemas.openxmlformats.org/officeDocument/2006/relationships/image" Target="../media/image8.pn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23" Type="http://schemas.openxmlformats.org/officeDocument/2006/relationships/image" Target="../media/image7.png"/><Relationship Id="rId28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16.jpeg"/><Relationship Id="rId14" Type="http://schemas.openxmlformats.org/officeDocument/2006/relationships/image" Target="../media/image19.png"/><Relationship Id="rId22" Type="http://schemas.openxmlformats.org/officeDocument/2006/relationships/image" Target="../media/image6.png"/><Relationship Id="rId27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SemaineduNumHDF" TargetMode="External"/><Relationship Id="rId2" Type="http://schemas.openxmlformats.org/officeDocument/2006/relationships/hyperlink" Target="https://www.semaine-numerique-hdf.fr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hyperlink" Target="https://www.instagram.com/semainedunumhdf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semaine-numerique-hdf.fr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134087" y="3267418"/>
            <a:ext cx="4120715" cy="484646"/>
            <a:chOff x="0" y="0"/>
            <a:chExt cx="5494287" cy="64619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890280" cy="64619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76207" y="0"/>
              <a:ext cx="972468" cy="54782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928995" y="62561"/>
              <a:ext cx="422543" cy="521073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144410" y="62561"/>
              <a:ext cx="522224" cy="522224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3597483" y="12909"/>
              <a:ext cx="610296" cy="620377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4556640" y="284947"/>
              <a:ext cx="285982" cy="28465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235240" y="284947"/>
              <a:ext cx="290701" cy="29205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5201355" y="284947"/>
              <a:ext cx="292932" cy="294294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4872644" y="284947"/>
              <a:ext cx="298687" cy="298687"/>
            </a:xfrm>
            <a:prstGeom prst="rect">
              <a:avLst/>
            </a:prstGeom>
          </p:spPr>
        </p:pic>
      </p:grpSp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FEADDB91-B8CA-C98E-8B10-2DBB557A08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39" y="350376"/>
            <a:ext cx="3084112" cy="12555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03450" y="1224287"/>
            <a:ext cx="2562603" cy="1818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0601" y="311325"/>
            <a:ext cx="5086797" cy="3436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1"/>
              </a:lnSpc>
            </a:pPr>
            <a:r>
              <a:rPr lang="en-US" sz="1400" b="1" dirty="0" smtClean="0">
                <a:solidFill>
                  <a:srgbClr val="FF66C4"/>
                </a:solidFill>
                <a:latin typeface="League Spartan Bold"/>
              </a:rPr>
              <a:t>RETROPLANNING </a:t>
            </a:r>
            <a:r>
              <a:rPr lang="en-US" sz="1060" b="1" dirty="0" smtClean="0">
                <a:solidFill>
                  <a:srgbClr val="FF66C4"/>
                </a:solidFill>
                <a:latin typeface="League Spartan Bold"/>
              </a:rPr>
              <a:t>:</a:t>
            </a:r>
          </a:p>
          <a:p>
            <a:pPr>
              <a:lnSpc>
                <a:spcPts val="1961"/>
              </a:lnSpc>
            </a:pPr>
            <a:endParaRPr lang="en-US" sz="1200" dirty="0" smtClean="0">
              <a:solidFill>
                <a:srgbClr val="000000"/>
              </a:solidFill>
              <a:latin typeface="League Spartan Bold"/>
            </a:endParaRPr>
          </a:p>
          <a:p>
            <a:pPr>
              <a:lnSpc>
                <a:spcPts val="1961"/>
              </a:lnSpc>
            </a:pPr>
            <a:endParaRPr lang="en-US" sz="1200" dirty="0" smtClean="0">
              <a:solidFill>
                <a:srgbClr val="000000"/>
              </a:solidFill>
              <a:latin typeface="League Spartan Bold"/>
            </a:endParaRPr>
          </a:p>
          <a:p>
            <a:pPr marL="171450" indent="-171450">
              <a:lnSpc>
                <a:spcPts val="1961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League Spartan Bold"/>
              </a:rPr>
              <a:t>Conférence </a:t>
            </a:r>
            <a:r>
              <a:rPr lang="en-US" sz="1200" dirty="0">
                <a:solidFill>
                  <a:srgbClr val="000000"/>
                </a:solidFill>
                <a:latin typeface="League Spartan Bold"/>
              </a:rPr>
              <a:t>de presse </a:t>
            </a:r>
            <a:r>
              <a:rPr lang="en-US" sz="1200" dirty="0" smtClean="0">
                <a:solidFill>
                  <a:srgbClr val="000000"/>
                </a:solidFill>
                <a:latin typeface="League Spartan Bold"/>
              </a:rPr>
              <a:t>à la French Tech Lille le Mercredi 15 juin</a:t>
            </a:r>
            <a:endParaRPr lang="en-US" sz="1200" dirty="0">
              <a:solidFill>
                <a:srgbClr val="000000"/>
              </a:solidFill>
              <a:latin typeface="League Spartan Bold"/>
            </a:endParaRPr>
          </a:p>
          <a:p>
            <a:pPr marL="171450" indent="-171450">
              <a:lnSpc>
                <a:spcPts val="1961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66C4"/>
                </a:solidFill>
                <a:latin typeface="League Spartan Bold"/>
              </a:rPr>
              <a:t>Soirée de lancement à la French TECH le 20 Juin à 18H</a:t>
            </a:r>
          </a:p>
          <a:p>
            <a:pPr marL="171450" indent="-171450">
              <a:lnSpc>
                <a:spcPts val="1961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League Spartan Bold"/>
              </a:rPr>
              <a:t>Déroulement des </a:t>
            </a:r>
            <a:r>
              <a:rPr lang="en-US" sz="1200" dirty="0" smtClean="0">
                <a:solidFill>
                  <a:srgbClr val="000000"/>
                </a:solidFill>
                <a:latin typeface="League Spartan Bold"/>
              </a:rPr>
              <a:t>évènements </a:t>
            </a:r>
            <a:r>
              <a:rPr lang="en-US" sz="1200" dirty="0">
                <a:solidFill>
                  <a:srgbClr val="000000"/>
                </a:solidFill>
                <a:latin typeface="League Spartan Bold"/>
              </a:rPr>
              <a:t>sur l’ensemble du territoire des HDF</a:t>
            </a:r>
          </a:p>
          <a:p>
            <a:pPr marL="171450" indent="-171450">
              <a:lnSpc>
                <a:spcPts val="1961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66C4"/>
                </a:solidFill>
                <a:latin typeface="League Spartan Bold"/>
              </a:rPr>
              <a:t>Soirée de cloture au Digital </a:t>
            </a:r>
            <a:r>
              <a:rPr lang="en-US" sz="1400" b="1" dirty="0" smtClean="0">
                <a:solidFill>
                  <a:srgbClr val="FF66C4"/>
                </a:solidFill>
                <a:latin typeface="League Spartan Bold"/>
              </a:rPr>
              <a:t>Lab le 24 </a:t>
            </a:r>
            <a:r>
              <a:rPr lang="en-US" sz="1400" b="1" dirty="0">
                <a:solidFill>
                  <a:srgbClr val="FF66C4"/>
                </a:solidFill>
                <a:latin typeface="League Spartan Bold"/>
              </a:rPr>
              <a:t>J</a:t>
            </a:r>
            <a:r>
              <a:rPr lang="en-US" sz="1400" b="1" dirty="0" smtClean="0">
                <a:solidFill>
                  <a:srgbClr val="FF66C4"/>
                </a:solidFill>
                <a:latin typeface="League Spartan Bold"/>
              </a:rPr>
              <a:t>uin à 18h</a:t>
            </a:r>
            <a:endParaRPr lang="en-US" sz="1400" b="1" dirty="0">
              <a:solidFill>
                <a:srgbClr val="FF66C4"/>
              </a:solidFill>
              <a:latin typeface="League Spartan Bold"/>
            </a:endParaRPr>
          </a:p>
          <a:p>
            <a:pPr marL="171450" indent="-171450">
              <a:lnSpc>
                <a:spcPts val="1961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League Spartan Bold"/>
              </a:rPr>
              <a:t>Bilan et communication aux différentes instances nationales pour duplication de la manifestation au niveau national </a:t>
            </a:r>
          </a:p>
          <a:p>
            <a:pPr>
              <a:lnSpc>
                <a:spcPts val="1961"/>
              </a:lnSpc>
            </a:pPr>
            <a:endParaRPr lang="en-US" sz="1060" b="1" dirty="0" smtClean="0">
              <a:solidFill>
                <a:srgbClr val="FF66C4"/>
              </a:solidFill>
              <a:latin typeface="League Spartan Bold"/>
            </a:endParaRPr>
          </a:p>
          <a:p>
            <a:pPr>
              <a:lnSpc>
                <a:spcPts val="1961"/>
              </a:lnSpc>
            </a:pPr>
            <a:r>
              <a:rPr lang="en-US" sz="1060" b="1" dirty="0" smtClean="0">
                <a:solidFill>
                  <a:srgbClr val="FF66C4"/>
                </a:solidFill>
                <a:latin typeface="League Spartan Bold"/>
              </a:rPr>
              <a:t> </a:t>
            </a:r>
            <a:endParaRPr lang="en-US" sz="1060" b="1" dirty="0">
              <a:solidFill>
                <a:srgbClr val="FF66C4"/>
              </a:solidFill>
              <a:latin typeface="League Spartan Bold"/>
            </a:endParaRPr>
          </a:p>
          <a:p>
            <a:pPr>
              <a:lnSpc>
                <a:spcPts val="1591"/>
              </a:lnSpc>
            </a:pPr>
            <a:endParaRPr lang="en-US" sz="860" dirty="0">
              <a:solidFill>
                <a:srgbClr val="000000"/>
              </a:solidFill>
              <a:latin typeface="League Spartan Bold"/>
            </a:endParaRPr>
          </a:p>
          <a:p>
            <a:pPr>
              <a:lnSpc>
                <a:spcPts val="1591"/>
              </a:lnSpc>
            </a:pPr>
            <a:endParaRPr lang="en-US" sz="860" dirty="0" smtClean="0">
              <a:solidFill>
                <a:srgbClr val="000000"/>
              </a:solidFill>
              <a:latin typeface="League Spartan Bold"/>
            </a:endParaRPr>
          </a:p>
          <a:p>
            <a:pPr>
              <a:lnSpc>
                <a:spcPts val="1591"/>
              </a:lnSpc>
            </a:pPr>
            <a:endParaRPr lang="en-US" sz="1200" dirty="0">
              <a:solidFill>
                <a:srgbClr val="000000"/>
              </a:solidFill>
              <a:latin typeface="League Spartan Bold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423" y="0"/>
            <a:ext cx="1444877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7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1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782514" y="-1663418"/>
            <a:ext cx="2783553" cy="27835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96872" y="-659099"/>
            <a:ext cx="1315859" cy="13158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829509">
            <a:off x="4927454" y="-44020"/>
            <a:ext cx="785601" cy="785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5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215190">
            <a:off x="-1159283" y="3787614"/>
            <a:ext cx="3941575" cy="39415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25375" r="23963"/>
          <a:stretch>
            <a:fillRect/>
          </a:stretch>
        </p:blipFill>
        <p:spPr>
          <a:xfrm>
            <a:off x="2876439" y="-10571"/>
            <a:ext cx="2482184" cy="32684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4223525">
            <a:off x="1794142" y="3187407"/>
            <a:ext cx="2458461" cy="191313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3158444" y="2180617"/>
            <a:ext cx="1965937" cy="415820"/>
            <a:chOff x="0" y="0"/>
            <a:chExt cx="3539810" cy="7487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539810" cy="748714"/>
            </a:xfrm>
            <a:custGeom>
              <a:avLst/>
              <a:gdLst/>
              <a:ahLst/>
              <a:cxnLst/>
              <a:rect l="l" t="t" r="r" b="b"/>
              <a:pathLst>
                <a:path w="3539810" h="748714">
                  <a:moveTo>
                    <a:pt x="0" y="0"/>
                  </a:moveTo>
                  <a:lnTo>
                    <a:pt x="3539810" y="0"/>
                  </a:lnTo>
                  <a:lnTo>
                    <a:pt x="3539810" y="748714"/>
                  </a:lnTo>
                  <a:lnTo>
                    <a:pt x="0" y="748714"/>
                  </a:lnTo>
                  <a:close/>
                </a:path>
              </a:pathLst>
            </a:custGeom>
            <a:solidFill>
              <a:srgbClr val="FEFEFE">
                <a:alpha val="53725"/>
              </a:srgbClr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2908582">
            <a:off x="3414967" y="-839476"/>
            <a:ext cx="3183787" cy="21186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6829509">
            <a:off x="-384752" y="-381645"/>
            <a:ext cx="895667" cy="8956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5983749">
            <a:off x="-901586" y="-416171"/>
            <a:ext cx="2053648" cy="1366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8555300">
            <a:off x="-239099" y="85506"/>
            <a:ext cx="478199" cy="47819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624486" y="939238"/>
            <a:ext cx="1657199" cy="1657199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3346531" y="3762293"/>
            <a:ext cx="1804711" cy="496860"/>
            <a:chOff x="0" y="0"/>
            <a:chExt cx="2406281" cy="662481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>
              <a:off x="0" y="0"/>
              <a:ext cx="912717" cy="66248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>
            <a:xfrm>
              <a:off x="870268" y="0"/>
              <a:ext cx="1104306" cy="622092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>
            <a:xfrm>
              <a:off x="1953372" y="80851"/>
              <a:ext cx="452909" cy="460391"/>
            </a:xfrm>
            <a:prstGeom prst="rect">
              <a:avLst/>
            </a:prstGeom>
          </p:spPr>
        </p:pic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alphaModFix amt="5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215190">
            <a:off x="-1159283" y="3787614"/>
            <a:ext cx="3941575" cy="394157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alphaModFix amt="5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215190">
            <a:off x="-1159283" y="3787614"/>
            <a:ext cx="3941575" cy="3941575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-392616" y="3199404"/>
            <a:ext cx="5751239" cy="591536"/>
            <a:chOff x="0" y="0"/>
            <a:chExt cx="5709741" cy="58726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709741" cy="587268"/>
            </a:xfrm>
            <a:custGeom>
              <a:avLst/>
              <a:gdLst/>
              <a:ahLst/>
              <a:cxnLst/>
              <a:rect l="l" t="t" r="r" b="b"/>
              <a:pathLst>
                <a:path w="5709741" h="587268">
                  <a:moveTo>
                    <a:pt x="0" y="0"/>
                  </a:moveTo>
                  <a:lnTo>
                    <a:pt x="5709741" y="0"/>
                  </a:lnTo>
                  <a:lnTo>
                    <a:pt x="5709741" y="587268"/>
                  </a:lnTo>
                  <a:lnTo>
                    <a:pt x="0" y="58726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8555300">
            <a:off x="-344723" y="3382171"/>
            <a:ext cx="909675" cy="909675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1134087" y="3267418"/>
            <a:ext cx="4120715" cy="484646"/>
            <a:chOff x="0" y="0"/>
            <a:chExt cx="5494287" cy="646195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>
              <a:off x="0" y="0"/>
              <a:ext cx="890280" cy="646195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>
            <a:xfrm>
              <a:off x="976207" y="0"/>
              <a:ext cx="972468" cy="547824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>
            <a:xfrm>
              <a:off x="2928995" y="62561"/>
              <a:ext cx="422543" cy="521073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>
            <a:xfrm>
              <a:off x="2144410" y="62561"/>
              <a:ext cx="522224" cy="522224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>
            <a:xfrm>
              <a:off x="3597483" y="12909"/>
              <a:ext cx="610296" cy="620377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>
            <a:xfrm>
              <a:off x="4556640" y="284947"/>
              <a:ext cx="285982" cy="284658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>
            <a:xfrm>
              <a:off x="4235240" y="284947"/>
              <a:ext cx="290701" cy="292053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>
            <a:xfrm>
              <a:off x="5201355" y="284947"/>
              <a:ext cx="292932" cy="294294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>
            <a:xfrm>
              <a:off x="4872644" y="284947"/>
              <a:ext cx="298687" cy="298687"/>
            </a:xfrm>
            <a:prstGeom prst="rect">
              <a:avLst/>
            </a:prstGeom>
          </p:spPr>
        </p:pic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>
          <a:xfrm>
            <a:off x="1058355" y="1444658"/>
            <a:ext cx="789463" cy="755252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3233788" y="2272964"/>
            <a:ext cx="1842140" cy="25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5"/>
              </a:lnSpc>
              <a:spcBef>
                <a:spcPct val="0"/>
              </a:spcBef>
            </a:pPr>
            <a:r>
              <a:rPr lang="en-US" sz="1651" dirty="0">
                <a:solidFill>
                  <a:srgbClr val="150E45"/>
                </a:solidFill>
                <a:latin typeface="League Spartan Bold"/>
              </a:rPr>
              <a:t>Du 20 au 24 juin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81742" y="656760"/>
            <a:ext cx="2142687" cy="222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4"/>
              </a:lnSpc>
              <a:spcBef>
                <a:spcPct val="0"/>
              </a:spcBef>
            </a:pPr>
            <a:r>
              <a:rPr lang="en-US" sz="1475">
                <a:solidFill>
                  <a:srgbClr val="FFFFFF"/>
                </a:solidFill>
                <a:latin typeface="League Spartan"/>
              </a:rPr>
              <a:t>Nom Evénement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943705" y="2977438"/>
            <a:ext cx="1311097" cy="170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"/>
              </a:lnSpc>
              <a:spcBef>
                <a:spcPct val="0"/>
              </a:spcBef>
            </a:pPr>
            <a:r>
              <a:rPr lang="en-US" sz="1082">
                <a:solidFill>
                  <a:srgbClr val="FF66C4"/>
                </a:solidFill>
                <a:latin typeface="League Spartan Bold"/>
              </a:rPr>
              <a:t>#semainenumhdf</a:t>
            </a:r>
          </a:p>
        </p:txBody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rcRect/>
          <a:stretch>
            <a:fillRect/>
          </a:stretch>
        </p:blipFill>
        <p:spPr>
          <a:xfrm rot="-8488236">
            <a:off x="2189250" y="994474"/>
            <a:ext cx="889638" cy="251323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rcRect/>
          <a:stretch>
            <a:fillRect/>
          </a:stretch>
        </p:blipFill>
        <p:spPr>
          <a:xfrm rot="-9916987">
            <a:off x="1727101" y="1696623"/>
            <a:ext cx="889638" cy="251323"/>
          </a:xfrm>
          <a:prstGeom prst="rect">
            <a:avLst/>
          </a:prstGeom>
        </p:spPr>
      </p:pic>
      <p:sp>
        <p:nvSpPr>
          <p:cNvPr id="42" name="TextBox 42"/>
          <p:cNvSpPr txBox="1"/>
          <p:nvPr/>
        </p:nvSpPr>
        <p:spPr>
          <a:xfrm>
            <a:off x="2295819" y="2103436"/>
            <a:ext cx="727554" cy="362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"/>
              </a:lnSpc>
              <a:spcBef>
                <a:spcPct val="0"/>
              </a:spcBef>
            </a:pPr>
            <a:r>
              <a:rPr lang="en-US" sz="785" dirty="0">
                <a:solidFill>
                  <a:srgbClr val="FFFFFF"/>
                </a:solidFill>
                <a:latin typeface="League Spartan"/>
              </a:rPr>
              <a:t>Logo des acteurs de </a:t>
            </a:r>
            <a:r>
              <a:rPr lang="en-US" sz="785" dirty="0" err="1">
                <a:solidFill>
                  <a:srgbClr val="FFFFFF"/>
                </a:solidFill>
                <a:latin typeface="League Spartan"/>
              </a:rPr>
              <a:t>l'évenement</a:t>
            </a:r>
            <a:endParaRPr lang="en-US" sz="785" dirty="0">
              <a:solidFill>
                <a:srgbClr val="FFFFFF"/>
              </a:solidFill>
              <a:latin typeface="League Spartan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381742" y="2781530"/>
            <a:ext cx="2142687" cy="167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2"/>
              </a:lnSpc>
              <a:spcBef>
                <a:spcPct val="0"/>
              </a:spcBef>
            </a:pPr>
            <a:r>
              <a:rPr lang="en-US" sz="1075" dirty="0">
                <a:solidFill>
                  <a:srgbClr val="FFFFFF"/>
                </a:solidFill>
                <a:latin typeface="League Spartan"/>
              </a:rPr>
              <a:t>Lieu, et </a:t>
            </a:r>
            <a:r>
              <a:rPr lang="en-US" sz="1075" dirty="0" err="1">
                <a:solidFill>
                  <a:srgbClr val="FFFFFF"/>
                </a:solidFill>
                <a:latin typeface="League Spartan"/>
              </a:rPr>
              <a:t>heure</a:t>
            </a:r>
            <a:r>
              <a:rPr lang="en-US" sz="1075" dirty="0">
                <a:solidFill>
                  <a:srgbClr val="FFFFFF"/>
                </a:solidFill>
                <a:latin typeface="League Spartan"/>
              </a:rPr>
              <a:t> de l'évènement</a:t>
            </a:r>
          </a:p>
        </p:txBody>
      </p:sp>
      <p:pic>
        <p:nvPicPr>
          <p:cNvPr id="44" name="Picture 4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rcRect/>
          <a:stretch>
            <a:fillRect/>
          </a:stretch>
        </p:blipFill>
        <p:spPr>
          <a:xfrm rot="4277912">
            <a:off x="-183167" y="2262866"/>
            <a:ext cx="889638" cy="251323"/>
          </a:xfrm>
          <a:prstGeom prst="rect">
            <a:avLst/>
          </a:prstGeom>
        </p:spPr>
      </p:pic>
      <p:pic>
        <p:nvPicPr>
          <p:cNvPr id="45" name="Image 44" descr="Une image contenant texte&#10;&#10;Description générée automatiquement">
            <a:extLst>
              <a:ext uri="{FF2B5EF4-FFF2-40B4-BE49-F238E27FC236}">
                <a16:creationId xmlns:a16="http://schemas.microsoft.com/office/drawing/2014/main" id="{8E222F05-C7B1-5830-A271-9853FB0214A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837" y="81100"/>
            <a:ext cx="1063409" cy="432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1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782514" y="-1663418"/>
            <a:ext cx="2783553" cy="27835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96872" y="-659099"/>
            <a:ext cx="1315859" cy="13158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829509">
            <a:off x="4927454" y="-44020"/>
            <a:ext cx="785601" cy="785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5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215190">
            <a:off x="-1159283" y="3787614"/>
            <a:ext cx="3941575" cy="39415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25375" r="23963"/>
          <a:stretch>
            <a:fillRect/>
          </a:stretch>
        </p:blipFill>
        <p:spPr>
          <a:xfrm>
            <a:off x="2876439" y="-10571"/>
            <a:ext cx="2482184" cy="32684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4223525">
            <a:off x="1794142" y="3187407"/>
            <a:ext cx="2458461" cy="191313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3158444" y="2180617"/>
            <a:ext cx="1965937" cy="415820"/>
            <a:chOff x="0" y="0"/>
            <a:chExt cx="3539810" cy="7487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539810" cy="748714"/>
            </a:xfrm>
            <a:custGeom>
              <a:avLst/>
              <a:gdLst/>
              <a:ahLst/>
              <a:cxnLst/>
              <a:rect l="l" t="t" r="r" b="b"/>
              <a:pathLst>
                <a:path w="3539810" h="748714">
                  <a:moveTo>
                    <a:pt x="0" y="0"/>
                  </a:moveTo>
                  <a:lnTo>
                    <a:pt x="3539810" y="0"/>
                  </a:lnTo>
                  <a:lnTo>
                    <a:pt x="3539810" y="748714"/>
                  </a:lnTo>
                  <a:lnTo>
                    <a:pt x="0" y="748714"/>
                  </a:lnTo>
                  <a:close/>
                </a:path>
              </a:pathLst>
            </a:custGeom>
            <a:solidFill>
              <a:srgbClr val="FEFEFE">
                <a:alpha val="53725"/>
              </a:srgbClr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2908582">
            <a:off x="3414967" y="-839476"/>
            <a:ext cx="3183787" cy="21186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6829509">
            <a:off x="-384752" y="-381645"/>
            <a:ext cx="895667" cy="895667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307212" y="1151123"/>
            <a:ext cx="2291748" cy="1030575"/>
            <a:chOff x="0" y="0"/>
            <a:chExt cx="2275212" cy="102313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75212" cy="1023139"/>
            </a:xfrm>
            <a:custGeom>
              <a:avLst/>
              <a:gdLst/>
              <a:ahLst/>
              <a:cxnLst/>
              <a:rect l="l" t="t" r="r" b="b"/>
              <a:pathLst>
                <a:path w="2275212" h="1023139">
                  <a:moveTo>
                    <a:pt x="2150752" y="1023139"/>
                  </a:moveTo>
                  <a:lnTo>
                    <a:pt x="124460" y="1023139"/>
                  </a:lnTo>
                  <a:cubicBezTo>
                    <a:pt x="55880" y="1023139"/>
                    <a:pt x="0" y="967259"/>
                    <a:pt x="0" y="89867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50752" y="0"/>
                  </a:lnTo>
                  <a:cubicBezTo>
                    <a:pt x="2219332" y="0"/>
                    <a:pt x="2275212" y="55880"/>
                    <a:pt x="2275212" y="124460"/>
                  </a:cubicBezTo>
                  <a:lnTo>
                    <a:pt x="2275212" y="898679"/>
                  </a:lnTo>
                  <a:cubicBezTo>
                    <a:pt x="2275212" y="967259"/>
                    <a:pt x="2219332" y="1023139"/>
                    <a:pt x="2150752" y="102313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5983749">
            <a:off x="-901586" y="-416171"/>
            <a:ext cx="2053648" cy="136660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8555300">
            <a:off x="-239099" y="85506"/>
            <a:ext cx="478199" cy="478199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3346531" y="3762293"/>
            <a:ext cx="1804711" cy="496860"/>
            <a:chOff x="0" y="0"/>
            <a:chExt cx="2406281" cy="662481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>
              <a:off x="0" y="0"/>
              <a:ext cx="912717" cy="66248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>
            <a:xfrm>
              <a:off x="870268" y="0"/>
              <a:ext cx="1104306" cy="622092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>
            <a:xfrm>
              <a:off x="1953372" y="80851"/>
              <a:ext cx="452909" cy="460391"/>
            </a:xfrm>
            <a:prstGeom prst="rect">
              <a:avLst/>
            </a:prstGeom>
          </p:spPr>
        </p:pic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alphaModFix amt="5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215190">
            <a:off x="-1159283" y="3787614"/>
            <a:ext cx="3941575" cy="394157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alphaModFix amt="5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215190">
            <a:off x="-1159283" y="3787614"/>
            <a:ext cx="3941575" cy="3941575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-392616" y="3199404"/>
            <a:ext cx="5751239" cy="591536"/>
            <a:chOff x="0" y="0"/>
            <a:chExt cx="5709741" cy="58726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709741" cy="587268"/>
            </a:xfrm>
            <a:custGeom>
              <a:avLst/>
              <a:gdLst/>
              <a:ahLst/>
              <a:cxnLst/>
              <a:rect l="l" t="t" r="r" b="b"/>
              <a:pathLst>
                <a:path w="5709741" h="587268">
                  <a:moveTo>
                    <a:pt x="0" y="0"/>
                  </a:moveTo>
                  <a:lnTo>
                    <a:pt x="5709741" y="0"/>
                  </a:lnTo>
                  <a:lnTo>
                    <a:pt x="5709741" y="587268"/>
                  </a:lnTo>
                  <a:lnTo>
                    <a:pt x="0" y="58726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8555300">
            <a:off x="-344723" y="3382171"/>
            <a:ext cx="909675" cy="909675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1134087" y="3267418"/>
            <a:ext cx="4120715" cy="484646"/>
            <a:chOff x="0" y="0"/>
            <a:chExt cx="5494287" cy="646195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>
              <a:off x="0" y="0"/>
              <a:ext cx="890280" cy="646195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>
            <a:xfrm>
              <a:off x="976207" y="0"/>
              <a:ext cx="972468" cy="547824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>
            <a:xfrm>
              <a:off x="2928995" y="62561"/>
              <a:ext cx="422543" cy="521073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>
            <a:xfrm>
              <a:off x="2144410" y="62561"/>
              <a:ext cx="522224" cy="522224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>
            <a:xfrm>
              <a:off x="3597483" y="12909"/>
              <a:ext cx="610296" cy="620377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>
            <a:xfrm>
              <a:off x="4556640" y="284947"/>
              <a:ext cx="285982" cy="284658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>
            <a:xfrm>
              <a:off x="4235240" y="284947"/>
              <a:ext cx="290701" cy="292053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>
            <a:xfrm>
              <a:off x="5201355" y="284947"/>
              <a:ext cx="292932" cy="294294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>
            <a:xfrm>
              <a:off x="4872644" y="284947"/>
              <a:ext cx="298687" cy="298687"/>
            </a:xfrm>
            <a:prstGeom prst="rect">
              <a:avLst/>
            </a:prstGeom>
          </p:spPr>
        </p:pic>
      </p:grpSp>
      <p:sp>
        <p:nvSpPr>
          <p:cNvPr id="35" name="TextBox 35"/>
          <p:cNvSpPr txBox="1"/>
          <p:nvPr/>
        </p:nvSpPr>
        <p:spPr>
          <a:xfrm>
            <a:off x="381742" y="656760"/>
            <a:ext cx="2142687" cy="222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4"/>
              </a:lnSpc>
              <a:spcBef>
                <a:spcPct val="0"/>
              </a:spcBef>
            </a:pPr>
            <a:r>
              <a:rPr lang="en-US" sz="1475">
                <a:solidFill>
                  <a:srgbClr val="FFFFFF"/>
                </a:solidFill>
                <a:latin typeface="League Spartan"/>
              </a:rPr>
              <a:t>Nom Evénement</a:t>
            </a:r>
          </a:p>
        </p:txBody>
      </p:sp>
      <p:pic>
        <p:nvPicPr>
          <p:cNvPr id="36" name="Picture 3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 rot="-8488236">
            <a:off x="2219181" y="988469"/>
            <a:ext cx="889638" cy="251323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335176" y="1394661"/>
            <a:ext cx="747461" cy="542532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044854" y="1394661"/>
            <a:ext cx="963075" cy="542532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1963812" y="1447186"/>
            <a:ext cx="438449" cy="438449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 rot="-7852878">
            <a:off x="1704904" y="2234248"/>
            <a:ext cx="786544" cy="222199"/>
          </a:xfrm>
          <a:prstGeom prst="rect">
            <a:avLst/>
          </a:prstGeom>
        </p:spPr>
      </p:pic>
      <p:sp>
        <p:nvSpPr>
          <p:cNvPr id="41" name="TextBox 41"/>
          <p:cNvSpPr txBox="1"/>
          <p:nvPr/>
        </p:nvSpPr>
        <p:spPr>
          <a:xfrm>
            <a:off x="307212" y="2359762"/>
            <a:ext cx="2291748" cy="167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2"/>
              </a:lnSpc>
              <a:spcBef>
                <a:spcPct val="0"/>
              </a:spcBef>
            </a:pPr>
            <a:r>
              <a:rPr lang="en-US" sz="1075" dirty="0">
                <a:solidFill>
                  <a:srgbClr val="FFFFFF"/>
                </a:solidFill>
                <a:latin typeface="League Spartan"/>
              </a:rPr>
              <a:t>Lieu, et </a:t>
            </a:r>
            <a:r>
              <a:rPr lang="en-US" sz="1075" dirty="0" err="1">
                <a:solidFill>
                  <a:srgbClr val="FFFFFF"/>
                </a:solidFill>
                <a:latin typeface="League Spartan"/>
              </a:rPr>
              <a:t>heure</a:t>
            </a:r>
            <a:r>
              <a:rPr lang="en-US" sz="1075" dirty="0">
                <a:solidFill>
                  <a:srgbClr val="FFFFFF"/>
                </a:solidFill>
                <a:latin typeface="League Spartan"/>
              </a:rPr>
              <a:t> de l'évènement</a:t>
            </a:r>
          </a:p>
        </p:txBody>
      </p:sp>
      <p:pic>
        <p:nvPicPr>
          <p:cNvPr id="42" name="Picture 4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 rot="6922216" flipH="1">
            <a:off x="-117727" y="2681031"/>
            <a:ext cx="744454" cy="210308"/>
          </a:xfrm>
          <a:prstGeom prst="rect">
            <a:avLst/>
          </a:prstGeom>
        </p:spPr>
      </p:pic>
      <p:sp>
        <p:nvSpPr>
          <p:cNvPr id="43" name="TextBox 43"/>
          <p:cNvSpPr txBox="1"/>
          <p:nvPr/>
        </p:nvSpPr>
        <p:spPr>
          <a:xfrm>
            <a:off x="3233788" y="2272964"/>
            <a:ext cx="1842140" cy="25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5"/>
              </a:lnSpc>
              <a:spcBef>
                <a:spcPct val="0"/>
              </a:spcBef>
            </a:pPr>
            <a:r>
              <a:rPr lang="en-US" sz="1651" dirty="0">
                <a:solidFill>
                  <a:srgbClr val="150E45"/>
                </a:solidFill>
                <a:latin typeface="League Spartan Bold"/>
              </a:rPr>
              <a:t>Du 20 au 24 juin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943705" y="2977438"/>
            <a:ext cx="1311097" cy="170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"/>
              </a:lnSpc>
              <a:spcBef>
                <a:spcPct val="0"/>
              </a:spcBef>
            </a:pPr>
            <a:r>
              <a:rPr lang="en-US" sz="1082">
                <a:solidFill>
                  <a:srgbClr val="FF66C4"/>
                </a:solidFill>
                <a:latin typeface="League Spartan Bold"/>
              </a:rPr>
              <a:t>#semainenumhdf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709771" y="2688735"/>
            <a:ext cx="727554" cy="362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"/>
              </a:lnSpc>
              <a:spcBef>
                <a:spcPct val="0"/>
              </a:spcBef>
            </a:pPr>
            <a:r>
              <a:rPr lang="en-US" sz="785" dirty="0">
                <a:solidFill>
                  <a:srgbClr val="FFFFFF"/>
                </a:solidFill>
                <a:latin typeface="League Spartan"/>
              </a:rPr>
              <a:t>Logo des acteurs de </a:t>
            </a:r>
            <a:r>
              <a:rPr lang="en-US" sz="785" dirty="0" err="1">
                <a:solidFill>
                  <a:srgbClr val="FFFFFF"/>
                </a:solidFill>
                <a:latin typeface="League Spartan"/>
              </a:rPr>
              <a:t>l'évenement</a:t>
            </a:r>
            <a:endParaRPr lang="en-US" sz="785" dirty="0">
              <a:solidFill>
                <a:srgbClr val="FFFFFF"/>
              </a:solidFill>
              <a:latin typeface="League Spartan"/>
            </a:endParaRPr>
          </a:p>
        </p:txBody>
      </p:sp>
      <p:pic>
        <p:nvPicPr>
          <p:cNvPr id="48" name="Image 47" descr="Une image contenant texte&#10;&#10;Description générée automatiquement">
            <a:extLst>
              <a:ext uri="{FF2B5EF4-FFF2-40B4-BE49-F238E27FC236}">
                <a16:creationId xmlns:a16="http://schemas.microsoft.com/office/drawing/2014/main" id="{D47A982F-0C1E-FA1D-7D8D-0BF0928D5AAF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837" y="81100"/>
            <a:ext cx="1063409" cy="432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8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782514" y="-1663418"/>
            <a:ext cx="2783553" cy="27835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223525">
            <a:off x="-676591" y="2721047"/>
            <a:ext cx="2458461" cy="19131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829509">
            <a:off x="-957594" y="2603742"/>
            <a:ext cx="1302639" cy="13026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96872" y="-659099"/>
            <a:ext cx="1315859" cy="13158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829509">
            <a:off x="4927454" y="-44020"/>
            <a:ext cx="785601" cy="785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 l="34091" r="34091"/>
          <a:stretch>
            <a:fillRect/>
          </a:stretch>
        </p:blipFill>
        <p:spPr>
          <a:xfrm>
            <a:off x="3086826" y="0"/>
            <a:ext cx="2688901" cy="404599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423239" y="3199404"/>
            <a:ext cx="5751239" cy="591536"/>
            <a:chOff x="0" y="0"/>
            <a:chExt cx="5709741" cy="5872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709741" cy="587268"/>
            </a:xfrm>
            <a:custGeom>
              <a:avLst/>
              <a:gdLst/>
              <a:ahLst/>
              <a:cxnLst/>
              <a:rect l="l" t="t" r="r" b="b"/>
              <a:pathLst>
                <a:path w="5709741" h="587268">
                  <a:moveTo>
                    <a:pt x="0" y="0"/>
                  </a:moveTo>
                  <a:lnTo>
                    <a:pt x="5709741" y="0"/>
                  </a:lnTo>
                  <a:lnTo>
                    <a:pt x="5709741" y="587268"/>
                  </a:lnTo>
                  <a:lnTo>
                    <a:pt x="0" y="58726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700000">
            <a:off x="2973539" y="-631206"/>
            <a:ext cx="3484731" cy="231893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6829509">
            <a:off x="-384752" y="-381645"/>
            <a:ext cx="895667" cy="8956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5983749">
            <a:off x="-901586" y="-416171"/>
            <a:ext cx="2053648" cy="1366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8555300">
            <a:off x="-239099" y="85506"/>
            <a:ext cx="478199" cy="47819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186880" y="2931553"/>
            <a:ext cx="1751349" cy="205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63"/>
              </a:lnSpc>
              <a:spcBef>
                <a:spcPct val="0"/>
              </a:spcBef>
            </a:pPr>
            <a:r>
              <a:rPr lang="en-US" sz="1445">
                <a:solidFill>
                  <a:srgbClr val="FF66C4"/>
                </a:solidFill>
                <a:latin typeface="League Spartan Bold"/>
              </a:rPr>
              <a:t>#semainenumhdf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67996" y="2163373"/>
            <a:ext cx="2409520" cy="337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5"/>
              </a:lnSpc>
              <a:spcBef>
                <a:spcPct val="0"/>
              </a:spcBef>
            </a:pPr>
            <a:r>
              <a:rPr lang="en-US" sz="2160" dirty="0">
                <a:solidFill>
                  <a:srgbClr val="150E45"/>
                </a:solidFill>
                <a:latin typeface="League Spartan Bold"/>
              </a:rPr>
              <a:t>Du 20 au 24 juin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134087" y="3267418"/>
            <a:ext cx="4120715" cy="484646"/>
            <a:chOff x="0" y="0"/>
            <a:chExt cx="5494287" cy="646195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>
            <a:xfrm>
              <a:off x="0" y="0"/>
              <a:ext cx="890280" cy="64619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>
            <a:xfrm>
              <a:off x="976207" y="0"/>
              <a:ext cx="972468" cy="547824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>
            <a:xfrm>
              <a:off x="2928995" y="62561"/>
              <a:ext cx="422543" cy="521073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>
            <a:xfrm>
              <a:off x="2144410" y="62561"/>
              <a:ext cx="522224" cy="522224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>
            <a:xfrm>
              <a:off x="3597483" y="12909"/>
              <a:ext cx="610296" cy="620377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>
            <a:xfrm>
              <a:off x="4556640" y="284947"/>
              <a:ext cx="285982" cy="284658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>
            <a:xfrm>
              <a:off x="4235240" y="284947"/>
              <a:ext cx="290701" cy="292053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>
            <a:xfrm>
              <a:off x="5201355" y="284947"/>
              <a:ext cx="292932" cy="294294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>
            <a:xfrm>
              <a:off x="4872644" y="284947"/>
              <a:ext cx="298687" cy="298687"/>
            </a:xfrm>
            <a:prstGeom prst="rect">
              <a:avLst/>
            </a:prstGeom>
          </p:spPr>
        </p:pic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 rot="8555300">
            <a:off x="-344723" y="3382171"/>
            <a:ext cx="909675" cy="909675"/>
          </a:xfrm>
          <a:prstGeom prst="rect">
            <a:avLst/>
          </a:prstGeom>
        </p:spPr>
      </p:pic>
      <p:pic>
        <p:nvPicPr>
          <p:cNvPr id="29" name="Image 28" descr="Une image contenant texte&#10;&#10;Description générée automatiquement">
            <a:extLst>
              <a:ext uri="{FF2B5EF4-FFF2-40B4-BE49-F238E27FC236}">
                <a16:creationId xmlns:a16="http://schemas.microsoft.com/office/drawing/2014/main" id="{886A0A92-8554-1B91-ADF0-8392BBDB059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87" y="1012878"/>
            <a:ext cx="2501624" cy="1018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5488" y="188218"/>
            <a:ext cx="5205812" cy="4124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400" b="1" dirty="0">
                <a:solidFill>
                  <a:srgbClr val="FF66C4"/>
                </a:solidFill>
                <a:latin typeface="League Spartan Bold"/>
              </a:rPr>
              <a:t>LA SEMAINE DU NUMÉRIQUE EN HDF, </a:t>
            </a:r>
            <a:endParaRPr lang="en-US" sz="1400" b="1" dirty="0" smtClean="0">
              <a:solidFill>
                <a:srgbClr val="FF66C4"/>
              </a:solidFill>
              <a:latin typeface="League Spartan Bold"/>
            </a:endParaRPr>
          </a:p>
          <a:p>
            <a:r>
              <a:rPr lang="en-US" sz="1400" b="1" dirty="0" smtClean="0">
                <a:solidFill>
                  <a:srgbClr val="FF66C4"/>
                </a:solidFill>
                <a:latin typeface="League Spartan Bold"/>
              </a:rPr>
              <a:t>QU'EST-CE </a:t>
            </a:r>
            <a:r>
              <a:rPr lang="en-US" sz="1400" b="1" dirty="0">
                <a:solidFill>
                  <a:srgbClr val="FF66C4"/>
                </a:solidFill>
                <a:latin typeface="League Spartan Bold"/>
              </a:rPr>
              <a:t>QUE C'EST ? </a:t>
            </a:r>
          </a:p>
          <a:p>
            <a:endParaRPr lang="fr-FR" sz="1400" dirty="0">
              <a:solidFill>
                <a:srgbClr val="000000"/>
              </a:solidFill>
              <a:latin typeface="League Spartan Bold"/>
            </a:endParaRPr>
          </a:p>
          <a:p>
            <a:endParaRPr lang="fr-FR" sz="1200" dirty="0" smtClean="0">
              <a:solidFill>
                <a:srgbClr val="000000"/>
              </a:solidFill>
              <a:latin typeface="League Spartan Bold"/>
            </a:endParaRPr>
          </a:p>
          <a:p>
            <a:endParaRPr lang="fr-FR" sz="1100" dirty="0" smtClean="0">
              <a:solidFill>
                <a:srgbClr val="000000"/>
              </a:solidFill>
              <a:latin typeface="League Spartan Bold"/>
            </a:endParaRPr>
          </a:p>
          <a:p>
            <a:r>
              <a:rPr lang="fr-FR" sz="1100" dirty="0" smtClean="0">
                <a:solidFill>
                  <a:srgbClr val="000000"/>
                </a:solidFill>
                <a:latin typeface="League Spartan Bold"/>
              </a:rPr>
              <a:t>Pendant </a:t>
            </a:r>
            <a:r>
              <a:rPr lang="fr-FR" sz="1100" dirty="0">
                <a:solidFill>
                  <a:srgbClr val="000000"/>
                </a:solidFill>
                <a:latin typeface="League Spartan Bold"/>
              </a:rPr>
              <a:t>une semaine, </a:t>
            </a:r>
            <a:r>
              <a:rPr lang="fr-FR" sz="1100" dirty="0" smtClean="0">
                <a:solidFill>
                  <a:srgbClr val="000000"/>
                </a:solidFill>
                <a:latin typeface="League Spartan Bold"/>
              </a:rPr>
              <a:t>faire découvrir </a:t>
            </a:r>
            <a:r>
              <a:rPr lang="fr-FR" sz="1100" dirty="0">
                <a:solidFill>
                  <a:srgbClr val="000000"/>
                </a:solidFill>
                <a:latin typeface="League Spartan Bold"/>
              </a:rPr>
              <a:t>la grande variété des métiers du numérique et toute la richesse des initiatives numériques proposées par les acteurs privés comme publics en région Hauts-de-France. </a:t>
            </a:r>
            <a:endParaRPr lang="fr-FR" sz="1100" dirty="0" smtClean="0">
              <a:solidFill>
                <a:srgbClr val="000000"/>
              </a:solidFill>
              <a:latin typeface="League Spartan Bold"/>
            </a:endParaRPr>
          </a:p>
          <a:p>
            <a:endParaRPr lang="fr-FR" sz="1100" dirty="0">
              <a:solidFill>
                <a:srgbClr val="000000"/>
              </a:solidFill>
              <a:latin typeface="League Spartan Bold"/>
            </a:endParaRPr>
          </a:p>
          <a:p>
            <a:r>
              <a:rPr lang="fr-FR" sz="1100" dirty="0" smtClean="0">
                <a:solidFill>
                  <a:srgbClr val="000000"/>
                </a:solidFill>
                <a:latin typeface="League Spartan Bold"/>
              </a:rPr>
              <a:t>La </a:t>
            </a:r>
            <a:r>
              <a:rPr lang="fr-FR" sz="1100" dirty="0">
                <a:solidFill>
                  <a:srgbClr val="000000"/>
                </a:solidFill>
                <a:latin typeface="League Spartan Bold"/>
              </a:rPr>
              <a:t>semaine du numérique en Hauts-de-France est pilotée pour sa première édition en 2022, par </a:t>
            </a:r>
            <a:r>
              <a:rPr lang="fr-FR" sz="1100" dirty="0" smtClean="0">
                <a:solidFill>
                  <a:srgbClr val="000000"/>
                </a:solidFill>
                <a:latin typeface="League Spartan Bold"/>
              </a:rPr>
              <a:t>les acteurs suivants:</a:t>
            </a:r>
          </a:p>
          <a:p>
            <a:endParaRPr lang="fr-FR" sz="1100" dirty="0" smtClean="0">
              <a:solidFill>
                <a:srgbClr val="000000"/>
              </a:solidFill>
              <a:latin typeface="League Spartan Bold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rgbClr val="000000"/>
                </a:solidFill>
                <a:latin typeface="League Spartan Bold"/>
              </a:rPr>
              <a:t>La  </a:t>
            </a:r>
            <a:r>
              <a:rPr lang="fr-FR" sz="1100" dirty="0">
                <a:solidFill>
                  <a:srgbClr val="000000"/>
                </a:solidFill>
                <a:latin typeface="League Spartan Bold"/>
              </a:rPr>
              <a:t>Direction </a:t>
            </a:r>
            <a:r>
              <a:rPr lang="fr-FR" sz="1100" dirty="0" smtClean="0">
                <a:solidFill>
                  <a:srgbClr val="000000"/>
                </a:solidFill>
                <a:latin typeface="League Spartan Bold"/>
              </a:rPr>
              <a:t>Régionale de l’économie, de l’emploi, du travail et des solidarités Hauts-de-France,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rgbClr val="000000"/>
                </a:solidFill>
                <a:latin typeface="League Spartan Bold"/>
              </a:rPr>
              <a:t>La French Tech Capital,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rgbClr val="000000"/>
                </a:solidFill>
                <a:latin typeface="League Spartan Bold"/>
              </a:rPr>
              <a:t>La Région académique </a:t>
            </a:r>
            <a:r>
              <a:rPr lang="fr-FR" sz="1100" dirty="0" err="1" smtClean="0">
                <a:solidFill>
                  <a:srgbClr val="000000"/>
                </a:solidFill>
                <a:latin typeface="League Spartan Bold"/>
              </a:rPr>
              <a:t>HdF</a:t>
            </a:r>
            <a:r>
              <a:rPr lang="fr-FR" sz="1100" dirty="0" smtClean="0">
                <a:solidFill>
                  <a:srgbClr val="000000"/>
                </a:solidFill>
                <a:latin typeface="League Spartan Bold"/>
              </a:rPr>
              <a:t>.</a:t>
            </a:r>
          </a:p>
          <a:p>
            <a:endParaRPr lang="fr-FR" sz="1400" b="1" dirty="0" smtClean="0">
              <a:solidFill>
                <a:srgbClr val="FF66C4"/>
              </a:solidFill>
              <a:latin typeface="League Spartan Bold"/>
            </a:endParaRPr>
          </a:p>
          <a:p>
            <a:r>
              <a:rPr lang="fr-FR" sz="1100" b="1" dirty="0" smtClean="0">
                <a:solidFill>
                  <a:srgbClr val="FF66C4"/>
                </a:solidFill>
                <a:latin typeface="League Spartan Bold"/>
              </a:rPr>
              <a:t>Objectif </a:t>
            </a:r>
            <a:r>
              <a:rPr lang="fr-FR" sz="1100" b="1" dirty="0">
                <a:solidFill>
                  <a:srgbClr val="FF66C4"/>
                </a:solidFill>
                <a:latin typeface="League Spartan Bold"/>
              </a:rPr>
              <a:t>: fédérer tout l’écosystème du numérique en HDF et pérenniser cet évènement pour les années à venir et le déployer au niveau de l’ensemble du territoire </a:t>
            </a:r>
            <a:r>
              <a:rPr lang="fr-FR" sz="1100" b="1" dirty="0" smtClean="0">
                <a:solidFill>
                  <a:srgbClr val="FF66C4"/>
                </a:solidFill>
                <a:latin typeface="League Spartan Bold"/>
              </a:rPr>
              <a:t>national.</a:t>
            </a:r>
            <a:endParaRPr lang="fr-FR" sz="1100" b="1" dirty="0">
              <a:solidFill>
                <a:srgbClr val="FF66C4"/>
              </a:solidFill>
              <a:latin typeface="League Spartan Bold"/>
            </a:endParaRPr>
          </a:p>
          <a:p>
            <a:r>
              <a:rPr lang="fr-FR" sz="1000" dirty="0"/>
              <a:t/>
            </a:r>
            <a:br>
              <a:rPr lang="fr-FR" sz="1000" dirty="0"/>
            </a:br>
            <a:endParaRPr lang="fr-FR" sz="1000" dirty="0"/>
          </a:p>
          <a:p>
            <a:pPr>
              <a:lnSpc>
                <a:spcPts val="1761"/>
              </a:lnSpc>
            </a:pPr>
            <a:endParaRPr lang="en-US" sz="951" dirty="0">
              <a:solidFill>
                <a:srgbClr val="FF66C4"/>
              </a:solidFill>
              <a:latin typeface="League Spartan Bold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713" y="0"/>
            <a:ext cx="1528804" cy="105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8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5488" y="188218"/>
            <a:ext cx="5097023" cy="3744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endParaRPr lang="fr-FR" sz="860" dirty="0">
              <a:solidFill>
                <a:srgbClr val="000000"/>
              </a:solidFill>
              <a:latin typeface="League Spartan Bold"/>
            </a:endParaRPr>
          </a:p>
          <a:p>
            <a:endParaRPr lang="fr-FR" sz="860" dirty="0">
              <a:solidFill>
                <a:srgbClr val="000000"/>
              </a:solidFill>
              <a:latin typeface="League Spartan Bold"/>
            </a:endParaRPr>
          </a:p>
          <a:p>
            <a:r>
              <a:rPr lang="fr-FR" sz="1400" b="1" dirty="0">
                <a:solidFill>
                  <a:srgbClr val="FF66C4"/>
                </a:solidFill>
                <a:latin typeface="League Spartan Bold"/>
              </a:rPr>
              <a:t>Qui sont les partenaires de la semaine du </a:t>
            </a:r>
            <a:endParaRPr lang="fr-FR" sz="1400" b="1" dirty="0" smtClean="0">
              <a:solidFill>
                <a:srgbClr val="FF66C4"/>
              </a:solidFill>
              <a:latin typeface="League Spartan Bold"/>
            </a:endParaRPr>
          </a:p>
          <a:p>
            <a:r>
              <a:rPr lang="fr-FR" sz="1400" b="1" dirty="0" smtClean="0">
                <a:solidFill>
                  <a:srgbClr val="FF66C4"/>
                </a:solidFill>
                <a:latin typeface="League Spartan Bold"/>
              </a:rPr>
              <a:t>Numérique ?</a:t>
            </a:r>
            <a:endParaRPr lang="fr-FR" sz="1400" b="1" dirty="0">
              <a:solidFill>
                <a:srgbClr val="FF66C4"/>
              </a:solidFill>
              <a:latin typeface="League Spartan Bold"/>
            </a:endParaRPr>
          </a:p>
          <a:p>
            <a:endParaRPr lang="fr-FR" sz="1400" dirty="0" smtClean="0">
              <a:solidFill>
                <a:srgbClr val="000000"/>
              </a:solidFill>
              <a:latin typeface="League Spartan Bold"/>
            </a:endParaRPr>
          </a:p>
          <a:p>
            <a:endParaRPr lang="fr-FR" sz="1200" dirty="0">
              <a:solidFill>
                <a:srgbClr val="000000"/>
              </a:solidFill>
              <a:latin typeface="League Spartan Bold"/>
            </a:endParaRPr>
          </a:p>
          <a:p>
            <a:r>
              <a:rPr lang="fr-FR" sz="1200" dirty="0" smtClean="0">
                <a:solidFill>
                  <a:srgbClr val="000000"/>
                </a:solidFill>
                <a:latin typeface="League Spartan Bold"/>
              </a:rPr>
              <a:t>Toute </a:t>
            </a:r>
            <a:r>
              <a:rPr lang="fr-FR" sz="1200" dirty="0">
                <a:solidFill>
                  <a:srgbClr val="000000"/>
                </a:solidFill>
                <a:latin typeface="League Spartan Bold"/>
              </a:rPr>
              <a:t>structure publique, privée ou associative qui souhaite proposer une animation dans le cadre de la semaine du numérique et s'investir aux côtés des partenaires pour le numérique en </a:t>
            </a:r>
            <a:r>
              <a:rPr lang="fr-FR" sz="1200" dirty="0" err="1">
                <a:solidFill>
                  <a:srgbClr val="000000"/>
                </a:solidFill>
                <a:latin typeface="League Spartan Bold"/>
              </a:rPr>
              <a:t>HdF</a:t>
            </a:r>
            <a:r>
              <a:rPr lang="fr-FR" sz="1200" dirty="0">
                <a:solidFill>
                  <a:srgbClr val="000000"/>
                </a:solidFill>
                <a:latin typeface="League Spartan Bold"/>
              </a:rPr>
              <a:t>. </a:t>
            </a:r>
            <a:endParaRPr lang="fr-FR" sz="1200" dirty="0" smtClean="0">
              <a:solidFill>
                <a:srgbClr val="000000"/>
              </a:solidFill>
              <a:latin typeface="League Spartan Bold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000000"/>
              </a:solidFill>
              <a:latin typeface="League Spartan Bold"/>
            </a:endParaRPr>
          </a:p>
          <a:p>
            <a:r>
              <a:rPr lang="fr-FR" sz="1400" b="1" dirty="0">
                <a:solidFill>
                  <a:srgbClr val="FF66C4"/>
                </a:solidFill>
                <a:latin typeface="League Spartan Bold"/>
              </a:rPr>
              <a:t>Les animations </a:t>
            </a:r>
            <a:r>
              <a:rPr lang="fr-FR" sz="1200" dirty="0">
                <a:solidFill>
                  <a:srgbClr val="000000"/>
                </a:solidFill>
                <a:latin typeface="League Spartan Bold"/>
              </a:rPr>
              <a:t>prennent la forme d'événements </a:t>
            </a:r>
            <a:r>
              <a:rPr lang="fr-FR" sz="1200" dirty="0" smtClean="0">
                <a:solidFill>
                  <a:srgbClr val="000000"/>
                </a:solidFill>
                <a:latin typeface="League Spartan Bold"/>
              </a:rPr>
              <a:t>suivants: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  <a:latin typeface="League Spartan Bold"/>
              </a:rPr>
              <a:t>P</a:t>
            </a:r>
            <a:r>
              <a:rPr lang="fr-FR" sz="1200" dirty="0" smtClean="0">
                <a:solidFill>
                  <a:srgbClr val="000000"/>
                </a:solidFill>
                <a:latin typeface="League Spartan Bold"/>
              </a:rPr>
              <a:t>résentiel </a:t>
            </a:r>
            <a:r>
              <a:rPr lang="fr-FR" sz="1200" dirty="0">
                <a:solidFill>
                  <a:srgbClr val="000000"/>
                </a:solidFill>
                <a:latin typeface="League Spartan Bold"/>
              </a:rPr>
              <a:t>et/ou </a:t>
            </a:r>
            <a:r>
              <a:rPr lang="fr-FR" sz="1200" dirty="0" smtClean="0">
                <a:solidFill>
                  <a:srgbClr val="000000"/>
                </a:solidFill>
                <a:latin typeface="League Spartan Bold"/>
              </a:rPr>
              <a:t>distanciel</a:t>
            </a:r>
            <a:r>
              <a:rPr lang="fr-FR" sz="1200" dirty="0">
                <a:solidFill>
                  <a:srgbClr val="000000"/>
                </a:solidFill>
                <a:latin typeface="League Spartan Bold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000000"/>
                </a:solidFill>
                <a:latin typeface="League Spartan Bold"/>
              </a:rPr>
              <a:t>Ateliers;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000000"/>
                </a:solidFill>
                <a:latin typeface="League Spartan Bold"/>
              </a:rPr>
              <a:t>Conférences;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  <a:latin typeface="League Spartan Bold"/>
              </a:rPr>
              <a:t>R</a:t>
            </a:r>
            <a:r>
              <a:rPr lang="fr-FR" sz="1200" dirty="0" smtClean="0">
                <a:solidFill>
                  <a:srgbClr val="000000"/>
                </a:solidFill>
                <a:latin typeface="League Spartan Bold"/>
              </a:rPr>
              <a:t>encontres </a:t>
            </a:r>
            <a:r>
              <a:rPr lang="fr-FR" sz="1200" dirty="0">
                <a:solidFill>
                  <a:srgbClr val="000000"/>
                </a:solidFill>
                <a:latin typeface="League Spartan Bold"/>
              </a:rPr>
              <a:t>avec des </a:t>
            </a:r>
            <a:r>
              <a:rPr lang="fr-FR" sz="1200" dirty="0" smtClean="0">
                <a:solidFill>
                  <a:srgbClr val="000000"/>
                </a:solidFill>
                <a:latin typeface="League Spartan Bold"/>
              </a:rPr>
              <a:t>professionnel.les</a:t>
            </a:r>
            <a:r>
              <a:rPr lang="fr-FR" sz="1200" dirty="0">
                <a:solidFill>
                  <a:srgbClr val="000000"/>
                </a:solidFill>
                <a:latin typeface="League Spartan Bold"/>
              </a:rPr>
              <a:t>;</a:t>
            </a:r>
            <a:endParaRPr lang="fr-FR" sz="1200" dirty="0" smtClean="0">
              <a:solidFill>
                <a:srgbClr val="000000"/>
              </a:solidFill>
              <a:latin typeface="League Spartan Bold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  <a:latin typeface="League Spartan Bold"/>
              </a:rPr>
              <a:t>V</a:t>
            </a:r>
            <a:r>
              <a:rPr lang="fr-FR" sz="1200" dirty="0" smtClean="0">
                <a:solidFill>
                  <a:srgbClr val="000000"/>
                </a:solidFill>
                <a:latin typeface="League Spartan Bold"/>
              </a:rPr>
              <a:t>isites d’entreprise;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000000"/>
                </a:solidFill>
                <a:latin typeface="League Spartan Bold"/>
              </a:rPr>
              <a:t>Webinaires;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000000"/>
                </a:solidFill>
                <a:latin typeface="League Spartan Bold"/>
              </a:rPr>
              <a:t>Podcasts etc..</a:t>
            </a:r>
            <a:endParaRPr lang="fr-FR" sz="1200" dirty="0">
              <a:solidFill>
                <a:srgbClr val="000000"/>
              </a:solidFill>
              <a:latin typeface="League Spartan Bold"/>
            </a:endParaRPr>
          </a:p>
          <a:p>
            <a:endParaRPr lang="fr-FR" sz="860" dirty="0">
              <a:solidFill>
                <a:srgbClr val="000000"/>
              </a:solidFill>
              <a:latin typeface="League Spartan Bold"/>
            </a:endParaRPr>
          </a:p>
          <a:p>
            <a:r>
              <a:rPr lang="fr-FR" sz="1000" dirty="0"/>
              <a:t/>
            </a:r>
            <a:br>
              <a:rPr lang="fr-FR" sz="1000" dirty="0"/>
            </a:br>
            <a:endParaRPr lang="en-US" sz="951" dirty="0">
              <a:solidFill>
                <a:srgbClr val="FF66C4"/>
              </a:solidFill>
              <a:latin typeface="League Spartan Bold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650" y="0"/>
            <a:ext cx="1447800" cy="99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5488" y="188218"/>
            <a:ext cx="5097023" cy="3585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fr-FR" sz="1400" b="1" dirty="0" smtClean="0">
                <a:solidFill>
                  <a:srgbClr val="FF66C4"/>
                </a:solidFill>
                <a:latin typeface="League Spartan Bold"/>
              </a:rPr>
              <a:t>Qui </a:t>
            </a:r>
            <a:r>
              <a:rPr lang="fr-FR" sz="1400" b="1" dirty="0">
                <a:solidFill>
                  <a:srgbClr val="FF66C4"/>
                </a:solidFill>
                <a:latin typeface="League Spartan Bold"/>
              </a:rPr>
              <a:t>sont les partenaires de la semaine du </a:t>
            </a:r>
            <a:endParaRPr lang="fr-FR" sz="1400" b="1" dirty="0" smtClean="0">
              <a:solidFill>
                <a:srgbClr val="FF66C4"/>
              </a:solidFill>
              <a:latin typeface="League Spartan Bold"/>
            </a:endParaRPr>
          </a:p>
          <a:p>
            <a:r>
              <a:rPr lang="fr-FR" sz="1400" b="1" dirty="0" smtClean="0">
                <a:solidFill>
                  <a:srgbClr val="FF66C4"/>
                </a:solidFill>
                <a:latin typeface="League Spartan Bold"/>
              </a:rPr>
              <a:t>numérique?</a:t>
            </a:r>
          </a:p>
          <a:p>
            <a:endParaRPr lang="fr-FR" sz="1100" dirty="0">
              <a:solidFill>
                <a:srgbClr val="FF66C4"/>
              </a:solidFill>
              <a:latin typeface="League Spartan Bold"/>
            </a:endParaRPr>
          </a:p>
          <a:p>
            <a:endParaRPr lang="fr-FR" sz="1100" dirty="0" smtClean="0">
              <a:solidFill>
                <a:srgbClr val="000000"/>
              </a:solidFill>
              <a:latin typeface="League Spartan Bold"/>
            </a:endParaRPr>
          </a:p>
          <a:p>
            <a:r>
              <a:rPr lang="fr-FR" sz="1100" dirty="0" smtClean="0">
                <a:solidFill>
                  <a:srgbClr val="000000"/>
                </a:solidFill>
                <a:latin typeface="League Spartan Bold"/>
              </a:rPr>
              <a:t>Ces </a:t>
            </a:r>
            <a:r>
              <a:rPr lang="fr-FR" sz="1100" dirty="0">
                <a:solidFill>
                  <a:srgbClr val="000000"/>
                </a:solidFill>
                <a:latin typeface="League Spartan Bold"/>
              </a:rPr>
              <a:t>animations  peuvent aussi prendre la forme de </a:t>
            </a:r>
            <a:endParaRPr lang="fr-FR" sz="1100" dirty="0" smtClean="0">
              <a:solidFill>
                <a:srgbClr val="000000"/>
              </a:solidFill>
              <a:latin typeface="League Spartan Bold"/>
            </a:endParaRPr>
          </a:p>
          <a:p>
            <a:r>
              <a:rPr lang="fr-FR" sz="1100" dirty="0" smtClean="0">
                <a:solidFill>
                  <a:srgbClr val="000000"/>
                </a:solidFill>
                <a:latin typeface="League Spartan Bold"/>
              </a:rPr>
              <a:t>contenus </a:t>
            </a:r>
            <a:r>
              <a:rPr lang="fr-FR" sz="1100" dirty="0">
                <a:solidFill>
                  <a:srgbClr val="000000"/>
                </a:solidFill>
                <a:latin typeface="League Spartan Bold"/>
              </a:rPr>
              <a:t>à lire, écouter (podcasts) et visionner </a:t>
            </a:r>
            <a:r>
              <a:rPr lang="fr-FR" sz="1100" dirty="0" smtClean="0">
                <a:solidFill>
                  <a:srgbClr val="000000"/>
                </a:solidFill>
                <a:latin typeface="League Spartan Bold"/>
              </a:rPr>
              <a:t>(</a:t>
            </a:r>
            <a:r>
              <a:rPr lang="fr-FR" sz="1100" dirty="0">
                <a:solidFill>
                  <a:srgbClr val="000000"/>
                </a:solidFill>
                <a:latin typeface="League Spartan Bold"/>
              </a:rPr>
              <a:t>capsules vidéos métiers du numérique par exemple) </a:t>
            </a:r>
            <a:r>
              <a:rPr lang="fr-FR" sz="1100" dirty="0" smtClean="0">
                <a:solidFill>
                  <a:srgbClr val="000000"/>
                </a:solidFill>
                <a:latin typeface="League Spartan Bold"/>
              </a:rPr>
              <a:t>et sont présents sur </a:t>
            </a:r>
            <a:r>
              <a:rPr lang="fr-FR" sz="1100" dirty="0">
                <a:solidFill>
                  <a:srgbClr val="000000"/>
                </a:solidFill>
                <a:latin typeface="League Spartan Bold"/>
              </a:rPr>
              <a:t>le site </a:t>
            </a:r>
            <a:r>
              <a:rPr lang="fr-FR" sz="1100" dirty="0" smtClean="0">
                <a:solidFill>
                  <a:srgbClr val="000000"/>
                </a:solidFill>
                <a:latin typeface="League Spartan Bold"/>
              </a:rPr>
              <a:t>internet.</a:t>
            </a:r>
            <a:endParaRPr lang="fr-FR" sz="1100" dirty="0">
              <a:solidFill>
                <a:srgbClr val="000000"/>
              </a:solidFill>
              <a:latin typeface="League Spartan Bold"/>
            </a:endParaRPr>
          </a:p>
          <a:p>
            <a:endParaRPr lang="fr-FR" sz="1100" dirty="0" smtClean="0">
              <a:solidFill>
                <a:srgbClr val="000000"/>
              </a:solidFill>
              <a:latin typeface="League Spartan Bold"/>
            </a:endParaRPr>
          </a:p>
          <a:p>
            <a:r>
              <a:rPr lang="fr-FR" sz="1400" b="1" dirty="0">
                <a:solidFill>
                  <a:srgbClr val="FF66C4"/>
                </a:solidFill>
                <a:latin typeface="League Spartan Bold"/>
              </a:rPr>
              <a:t>Plusieurs thématiques </a:t>
            </a:r>
            <a:r>
              <a:rPr lang="fr-FR" sz="1100" dirty="0">
                <a:solidFill>
                  <a:srgbClr val="000000"/>
                </a:solidFill>
                <a:latin typeface="League Spartan Bold"/>
              </a:rPr>
              <a:t>seront traitées par les partenaires lors ces 5 journées d'animations : </a:t>
            </a:r>
            <a:endParaRPr lang="fr-FR" sz="1100" dirty="0" smtClean="0">
              <a:solidFill>
                <a:srgbClr val="000000"/>
              </a:solidFill>
              <a:latin typeface="League Spartan Bold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rgbClr val="000000"/>
                </a:solidFill>
                <a:latin typeface="League Spartan Bold"/>
              </a:rPr>
              <a:t>Recrutement </a:t>
            </a:r>
            <a:r>
              <a:rPr lang="fr-FR" sz="1100" dirty="0" smtClean="0">
                <a:solidFill>
                  <a:srgbClr val="000000"/>
                </a:solidFill>
                <a:latin typeface="League Spartan Bold"/>
              </a:rPr>
              <a:t>dans </a:t>
            </a:r>
            <a:r>
              <a:rPr lang="fr-FR" sz="1100" dirty="0" smtClean="0">
                <a:solidFill>
                  <a:srgbClr val="000000"/>
                </a:solidFill>
                <a:latin typeface="League Spartan Bold"/>
              </a:rPr>
              <a:t>le secteur du numérique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000000"/>
                </a:solidFill>
                <a:latin typeface="League Spartan Bold"/>
              </a:rPr>
              <a:t>M</a:t>
            </a:r>
            <a:r>
              <a:rPr lang="fr-FR" sz="1100" dirty="0" smtClean="0">
                <a:solidFill>
                  <a:srgbClr val="000000"/>
                </a:solidFill>
                <a:latin typeface="League Spartan Bold"/>
              </a:rPr>
              <a:t>étiers </a:t>
            </a:r>
            <a:r>
              <a:rPr lang="fr-FR" sz="1100" dirty="0">
                <a:solidFill>
                  <a:srgbClr val="000000"/>
                </a:solidFill>
                <a:latin typeface="League Spartan Bold"/>
              </a:rPr>
              <a:t>et opportunités dans le numérique, </a:t>
            </a:r>
            <a:endParaRPr lang="fr-FR" sz="1100" dirty="0" smtClean="0">
              <a:solidFill>
                <a:srgbClr val="000000"/>
              </a:solidFill>
              <a:latin typeface="League Spartan Bold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rgbClr val="000000"/>
                </a:solidFill>
                <a:latin typeface="League Spartan Bold"/>
              </a:rPr>
              <a:t>Mixité, diversité et inclusion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rgbClr val="000000"/>
                </a:solidFill>
                <a:latin typeface="League Spartan Bold"/>
              </a:rPr>
              <a:t>Ruralité et numérique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rgbClr val="000000"/>
                </a:solidFill>
                <a:latin typeface="League Spartan Bold"/>
              </a:rPr>
              <a:t>L’entreprenariat dans le numérique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000000"/>
                </a:solidFill>
                <a:latin typeface="League Spartan Bold"/>
              </a:rPr>
              <a:t>F</a:t>
            </a:r>
            <a:r>
              <a:rPr lang="fr-FR" sz="1100" dirty="0" smtClean="0">
                <a:solidFill>
                  <a:srgbClr val="000000"/>
                </a:solidFill>
                <a:latin typeface="League Spartan Bold"/>
              </a:rPr>
              <a:t>inancement </a:t>
            </a:r>
            <a:r>
              <a:rPr lang="fr-FR" sz="1100" dirty="0">
                <a:solidFill>
                  <a:srgbClr val="000000"/>
                </a:solidFill>
                <a:latin typeface="League Spartan Bold"/>
              </a:rPr>
              <a:t>de l'innovation, </a:t>
            </a:r>
            <a:endParaRPr lang="fr-FR" sz="1100" dirty="0" smtClean="0">
              <a:solidFill>
                <a:srgbClr val="000000"/>
              </a:solidFill>
              <a:latin typeface="League Spartan Bold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rgbClr val="000000"/>
                </a:solidFill>
                <a:latin typeface="League Spartan Bold"/>
              </a:rPr>
              <a:t>R&amp;D</a:t>
            </a:r>
            <a:r>
              <a:rPr lang="fr-FR" sz="1100" dirty="0">
                <a:solidFill>
                  <a:srgbClr val="000000"/>
                </a:solidFill>
                <a:latin typeface="League Spartan Bold"/>
              </a:rPr>
              <a:t>, </a:t>
            </a:r>
            <a:endParaRPr lang="fr-FR" sz="1100" dirty="0" smtClean="0">
              <a:solidFill>
                <a:srgbClr val="000000"/>
              </a:solidFill>
              <a:latin typeface="League Spartan Bold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000000"/>
                </a:solidFill>
                <a:latin typeface="League Spartan Bold"/>
              </a:rPr>
              <a:t>i</a:t>
            </a:r>
            <a:r>
              <a:rPr lang="fr-FR" sz="1100" dirty="0" smtClean="0">
                <a:solidFill>
                  <a:srgbClr val="000000"/>
                </a:solidFill>
                <a:latin typeface="League Spartan Bold"/>
              </a:rPr>
              <a:t>llectronisme</a:t>
            </a:r>
            <a:r>
              <a:rPr lang="fr-FR" sz="1100" dirty="0">
                <a:solidFill>
                  <a:srgbClr val="000000"/>
                </a:solidFill>
                <a:latin typeface="League Spartan Bold"/>
              </a:rPr>
              <a:t>, </a:t>
            </a:r>
            <a:endParaRPr lang="fr-FR" sz="1100" dirty="0" smtClean="0">
              <a:solidFill>
                <a:srgbClr val="000000"/>
              </a:solidFill>
              <a:latin typeface="League Spartan Bold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000000"/>
                </a:solidFill>
                <a:latin typeface="League Spartan Bold"/>
              </a:rPr>
              <a:t>D</a:t>
            </a:r>
            <a:r>
              <a:rPr lang="fr-FR" sz="1100" dirty="0" smtClean="0">
                <a:solidFill>
                  <a:srgbClr val="000000"/>
                </a:solidFill>
                <a:latin typeface="League Spartan Bold"/>
              </a:rPr>
              <a:t>éveloppement </a:t>
            </a:r>
            <a:r>
              <a:rPr lang="fr-FR" sz="1100" dirty="0">
                <a:solidFill>
                  <a:srgbClr val="000000"/>
                </a:solidFill>
                <a:latin typeface="League Spartan Bold"/>
              </a:rPr>
              <a:t>durable dans le numérique </a:t>
            </a:r>
            <a:r>
              <a:rPr lang="fr-FR" sz="1100" dirty="0" err="1">
                <a:solidFill>
                  <a:srgbClr val="000000"/>
                </a:solidFill>
                <a:latin typeface="League Spartan Bold"/>
              </a:rPr>
              <a:t>etc</a:t>
            </a:r>
            <a:endParaRPr lang="fr-FR" sz="1100" dirty="0"/>
          </a:p>
          <a:p>
            <a:pPr>
              <a:lnSpc>
                <a:spcPts val="1761"/>
              </a:lnSpc>
            </a:pPr>
            <a:endParaRPr lang="en-US" sz="951" dirty="0">
              <a:solidFill>
                <a:srgbClr val="FF66C4"/>
              </a:solidFill>
              <a:latin typeface="League Spartan Bold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650" y="0"/>
            <a:ext cx="1447800" cy="99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1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5488" y="188218"/>
            <a:ext cx="5097023" cy="3465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1400" b="1" dirty="0">
                <a:solidFill>
                  <a:srgbClr val="FF66C4"/>
                </a:solidFill>
                <a:latin typeface="League Spartan Bold"/>
              </a:rPr>
              <a:t>LA SEMAINE DU NUMÉRIQUE EN HDF, </a:t>
            </a:r>
            <a:endParaRPr lang="en-US" sz="1400" b="1" dirty="0" smtClean="0">
              <a:solidFill>
                <a:srgbClr val="FF66C4"/>
              </a:solidFill>
              <a:latin typeface="League Spartan Bold"/>
            </a:endParaRPr>
          </a:p>
          <a:p>
            <a:r>
              <a:rPr lang="en-US" sz="1400" b="1" dirty="0" smtClean="0">
                <a:solidFill>
                  <a:srgbClr val="FF66C4"/>
                </a:solidFill>
                <a:latin typeface="League Spartan Bold"/>
              </a:rPr>
              <a:t>QU'EST-CE </a:t>
            </a:r>
            <a:r>
              <a:rPr lang="en-US" sz="1400" b="1" dirty="0">
                <a:solidFill>
                  <a:srgbClr val="FF66C4"/>
                </a:solidFill>
                <a:latin typeface="League Spartan Bold"/>
              </a:rPr>
              <a:t>QUE C'EST ? </a:t>
            </a:r>
          </a:p>
          <a:p>
            <a:endParaRPr lang="fr-FR" sz="860" dirty="0">
              <a:solidFill>
                <a:srgbClr val="000000"/>
              </a:solidFill>
              <a:latin typeface="League Spartan Bold"/>
            </a:endParaRPr>
          </a:p>
          <a:p>
            <a:endParaRPr lang="fr-FR" sz="860" dirty="0">
              <a:solidFill>
                <a:srgbClr val="000000"/>
              </a:solidFill>
              <a:latin typeface="League Spartan Bold"/>
            </a:endParaRPr>
          </a:p>
          <a:p>
            <a:endParaRPr lang="fr-FR" sz="951" dirty="0" smtClean="0">
              <a:solidFill>
                <a:srgbClr val="FF66C4"/>
              </a:solidFill>
              <a:latin typeface="League Spartan Bold"/>
            </a:endParaRPr>
          </a:p>
          <a:p>
            <a:endParaRPr lang="fr-FR" sz="951" dirty="0">
              <a:solidFill>
                <a:srgbClr val="FF66C4"/>
              </a:solidFill>
              <a:latin typeface="League Spartan Bold"/>
            </a:endParaRPr>
          </a:p>
          <a:p>
            <a:endParaRPr lang="fr-FR" sz="1400" dirty="0" smtClean="0">
              <a:solidFill>
                <a:srgbClr val="FF66C4"/>
              </a:solidFill>
              <a:latin typeface="League Spartan Bold"/>
            </a:endParaRPr>
          </a:p>
          <a:p>
            <a:endParaRPr lang="fr-FR" sz="1400" b="1" dirty="0">
              <a:solidFill>
                <a:srgbClr val="FF66C4"/>
              </a:solidFill>
              <a:latin typeface="League Spartan Bold"/>
            </a:endParaRPr>
          </a:p>
          <a:p>
            <a:r>
              <a:rPr lang="fr-FR" sz="1400" b="1" dirty="0" smtClean="0">
                <a:solidFill>
                  <a:srgbClr val="FF66C4"/>
                </a:solidFill>
                <a:latin typeface="League Spartan Bold"/>
              </a:rPr>
              <a:t>Qui </a:t>
            </a:r>
            <a:r>
              <a:rPr lang="fr-FR" sz="1400" b="1" dirty="0">
                <a:solidFill>
                  <a:srgbClr val="FF66C4"/>
                </a:solidFill>
                <a:latin typeface="League Spartan Bold"/>
              </a:rPr>
              <a:t>sont les participants?</a:t>
            </a:r>
          </a:p>
          <a:p>
            <a:endParaRPr lang="fr-FR" sz="1400" dirty="0" smtClean="0">
              <a:solidFill>
                <a:srgbClr val="000000"/>
              </a:solidFill>
              <a:latin typeface="League Spartan Bold"/>
            </a:endParaRPr>
          </a:p>
          <a:p>
            <a:r>
              <a:rPr lang="fr-FR" sz="1400" dirty="0" smtClean="0">
                <a:solidFill>
                  <a:srgbClr val="000000"/>
                </a:solidFill>
                <a:latin typeface="League Spartan Bold"/>
              </a:rPr>
              <a:t>Les </a:t>
            </a:r>
            <a:r>
              <a:rPr lang="fr-FR" sz="1400" dirty="0">
                <a:solidFill>
                  <a:srgbClr val="000000"/>
                </a:solidFill>
                <a:latin typeface="League Spartan Bold"/>
              </a:rPr>
              <a:t>personnes en recherche d'emploi, les étudiants, les jeunes en recherche </a:t>
            </a:r>
            <a:r>
              <a:rPr lang="fr-FR" sz="1400" dirty="0" smtClean="0">
                <a:solidFill>
                  <a:srgbClr val="000000"/>
                </a:solidFill>
                <a:latin typeface="League Spartan Bold"/>
              </a:rPr>
              <a:t>d’orientation, les collégiens et lycéens, les </a:t>
            </a:r>
            <a:r>
              <a:rPr lang="fr-FR" sz="1400" dirty="0">
                <a:solidFill>
                  <a:srgbClr val="000000"/>
                </a:solidFill>
                <a:latin typeface="League Spartan Bold"/>
              </a:rPr>
              <a:t>personnes en situation de handicap, les entrepreneurs de la Tech et de l'innovation, les salariés d'entreprise, le personnel des services publics, etc.</a:t>
            </a:r>
          </a:p>
          <a:p>
            <a:r>
              <a:rPr lang="fr-FR" sz="1000" dirty="0"/>
              <a:t/>
            </a:r>
            <a:br>
              <a:rPr lang="fr-FR" sz="1000" dirty="0"/>
            </a:br>
            <a:endParaRPr lang="fr-FR" sz="1000" dirty="0"/>
          </a:p>
          <a:p>
            <a:pPr>
              <a:lnSpc>
                <a:spcPts val="1761"/>
              </a:lnSpc>
            </a:pPr>
            <a:endParaRPr lang="en-US" sz="951" dirty="0">
              <a:solidFill>
                <a:srgbClr val="FF66C4"/>
              </a:solidFill>
              <a:latin typeface="League Spartan Bold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650" y="0"/>
            <a:ext cx="1447800" cy="99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0601" y="311325"/>
            <a:ext cx="5086797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1"/>
              </a:lnSpc>
            </a:pPr>
            <a:r>
              <a:rPr lang="en-US" sz="1400" b="1" dirty="0">
                <a:solidFill>
                  <a:srgbClr val="FF66C4"/>
                </a:solidFill>
                <a:latin typeface="League Spartan Bold"/>
              </a:rPr>
              <a:t>OBJECTIFS DE LA SEMAINE DU </a:t>
            </a:r>
            <a:endParaRPr lang="en-US" sz="1400" b="1" dirty="0" smtClean="0">
              <a:solidFill>
                <a:srgbClr val="FF66C4"/>
              </a:solidFill>
              <a:latin typeface="League Spartan Bold"/>
            </a:endParaRPr>
          </a:p>
          <a:p>
            <a:pPr>
              <a:lnSpc>
                <a:spcPts val="1961"/>
              </a:lnSpc>
            </a:pPr>
            <a:r>
              <a:rPr lang="en-US" sz="1400" b="1" dirty="0" smtClean="0">
                <a:solidFill>
                  <a:srgbClr val="FF66C4"/>
                </a:solidFill>
                <a:latin typeface="League Spartan Bold"/>
              </a:rPr>
              <a:t>NUMÉRIQUE </a:t>
            </a:r>
            <a:r>
              <a:rPr lang="en-US" sz="1400" b="1" dirty="0">
                <a:solidFill>
                  <a:srgbClr val="FF66C4"/>
                </a:solidFill>
                <a:latin typeface="League Spartan Bold"/>
              </a:rPr>
              <a:t>EN HDF </a:t>
            </a:r>
            <a:r>
              <a:rPr lang="en-US" sz="1400" b="1" dirty="0" smtClean="0">
                <a:solidFill>
                  <a:srgbClr val="FF66C4"/>
                </a:solidFill>
                <a:latin typeface="League Spartan Bold"/>
              </a:rPr>
              <a:t>:</a:t>
            </a:r>
          </a:p>
          <a:p>
            <a:pPr>
              <a:lnSpc>
                <a:spcPts val="1961"/>
              </a:lnSpc>
            </a:pPr>
            <a:r>
              <a:rPr lang="en-US" sz="1060" dirty="0" smtClean="0">
                <a:solidFill>
                  <a:srgbClr val="FF66C4"/>
                </a:solidFill>
                <a:latin typeface="League Spartan Bold"/>
              </a:rPr>
              <a:t> </a:t>
            </a:r>
            <a:endParaRPr lang="en-US" sz="1060" dirty="0">
              <a:solidFill>
                <a:srgbClr val="FF66C4"/>
              </a:solidFill>
              <a:latin typeface="League Spartan Bold"/>
            </a:endParaRPr>
          </a:p>
          <a:p>
            <a:pPr>
              <a:lnSpc>
                <a:spcPts val="1591"/>
              </a:lnSpc>
            </a:pPr>
            <a:r>
              <a:rPr lang="en-US" sz="1200" dirty="0">
                <a:solidFill>
                  <a:srgbClr val="000000"/>
                </a:solidFill>
                <a:latin typeface="League Spartan Bold"/>
              </a:rPr>
              <a:t>- Appréhender la </a:t>
            </a:r>
            <a:r>
              <a:rPr lang="en-US" sz="1200" b="1" dirty="0">
                <a:solidFill>
                  <a:srgbClr val="FF66C4"/>
                </a:solidFill>
                <a:latin typeface="League Spartan Bold"/>
              </a:rPr>
              <a:t>diversité</a:t>
            </a:r>
            <a:r>
              <a:rPr lang="en-US" sz="1400" b="1" dirty="0">
                <a:solidFill>
                  <a:srgbClr val="FF66C4"/>
                </a:solidFill>
                <a:latin typeface="League Spartan Bold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League Spartan Bold"/>
              </a:rPr>
              <a:t>des métiers du numérique </a:t>
            </a:r>
          </a:p>
          <a:p>
            <a:pPr>
              <a:lnSpc>
                <a:spcPts val="1591"/>
              </a:lnSpc>
            </a:pPr>
            <a:r>
              <a:rPr lang="en-US" sz="1200" dirty="0">
                <a:solidFill>
                  <a:srgbClr val="000000"/>
                </a:solidFill>
                <a:latin typeface="League Spartan Bold"/>
              </a:rPr>
              <a:t>- Casser les </a:t>
            </a:r>
            <a:r>
              <a:rPr lang="en-US" sz="1200" b="1" dirty="0">
                <a:solidFill>
                  <a:srgbClr val="FF66C4"/>
                </a:solidFill>
                <a:latin typeface="League Spartan Bold"/>
              </a:rPr>
              <a:t>stéréotypes </a:t>
            </a:r>
            <a:r>
              <a:rPr lang="en-US" sz="1200" dirty="0">
                <a:solidFill>
                  <a:srgbClr val="000000"/>
                </a:solidFill>
                <a:latin typeface="League Spartan Bold"/>
              </a:rPr>
              <a:t>qui entourent ces métiers </a:t>
            </a:r>
            <a:r>
              <a:rPr lang="en-US" sz="1200" dirty="0" err="1">
                <a:solidFill>
                  <a:srgbClr val="000000"/>
                </a:solidFill>
                <a:latin typeface="League Spartan Bold"/>
              </a:rPr>
              <a:t>en</a:t>
            </a:r>
            <a:r>
              <a:rPr lang="en-US" sz="1200" dirty="0">
                <a:solidFill>
                  <a:srgbClr val="000000"/>
                </a:solidFill>
                <a:latin typeface="League Spartan Bold"/>
              </a:rPr>
              <a:t> les démystifiant</a:t>
            </a:r>
          </a:p>
          <a:p>
            <a:pPr>
              <a:lnSpc>
                <a:spcPts val="1591"/>
              </a:lnSpc>
            </a:pPr>
            <a:r>
              <a:rPr lang="en-US" sz="1200" dirty="0">
                <a:solidFill>
                  <a:srgbClr val="000000"/>
                </a:solidFill>
                <a:latin typeface="League Spartan Bold"/>
              </a:rPr>
              <a:t>- Promouvoir la mixité des métiers </a:t>
            </a:r>
          </a:p>
          <a:p>
            <a:pPr>
              <a:lnSpc>
                <a:spcPts val="1591"/>
              </a:lnSpc>
            </a:pPr>
            <a:r>
              <a:rPr lang="en-US" sz="1200" dirty="0">
                <a:solidFill>
                  <a:srgbClr val="000000"/>
                </a:solidFill>
                <a:latin typeface="League Spartan Bold"/>
              </a:rPr>
              <a:t>- Mettre </a:t>
            </a:r>
            <a:r>
              <a:rPr lang="en-US" sz="1200" dirty="0" err="1">
                <a:solidFill>
                  <a:srgbClr val="000000"/>
                </a:solidFill>
                <a:latin typeface="League Spartan Bold"/>
              </a:rPr>
              <a:t>en</a:t>
            </a:r>
            <a:r>
              <a:rPr lang="en-US" sz="1200" dirty="0">
                <a:solidFill>
                  <a:srgbClr val="000000"/>
                </a:solidFill>
                <a:latin typeface="League Spartan Bold"/>
              </a:rPr>
              <a:t> lumière les formations existantes</a:t>
            </a:r>
          </a:p>
          <a:p>
            <a:pPr>
              <a:lnSpc>
                <a:spcPts val="1591"/>
              </a:lnSpc>
            </a:pPr>
            <a:r>
              <a:rPr lang="en-US" sz="1200" dirty="0">
                <a:solidFill>
                  <a:srgbClr val="000000"/>
                </a:solidFill>
                <a:latin typeface="League Spartan Bold"/>
              </a:rPr>
              <a:t>- </a:t>
            </a:r>
            <a:r>
              <a:rPr lang="en-US" sz="1200" b="1" dirty="0">
                <a:solidFill>
                  <a:srgbClr val="FF66C4"/>
                </a:solidFill>
                <a:latin typeface="League Spartan Bold"/>
              </a:rPr>
              <a:t>Accélérer les reconversions </a:t>
            </a:r>
            <a:r>
              <a:rPr lang="en-US" sz="1200" dirty="0">
                <a:solidFill>
                  <a:srgbClr val="000000"/>
                </a:solidFill>
                <a:latin typeface="League Spartan Bold"/>
              </a:rPr>
              <a:t>et les perspectives d’emploi dans la filière du numérique</a:t>
            </a:r>
          </a:p>
          <a:p>
            <a:pPr>
              <a:lnSpc>
                <a:spcPts val="1591"/>
              </a:lnSpc>
            </a:pPr>
            <a:r>
              <a:rPr lang="en-US" sz="1200" dirty="0">
                <a:solidFill>
                  <a:srgbClr val="000000"/>
                </a:solidFill>
                <a:latin typeface="League Spartan Bold"/>
              </a:rPr>
              <a:t>- </a:t>
            </a:r>
            <a:r>
              <a:rPr lang="en-US" sz="1200" b="1" dirty="0">
                <a:solidFill>
                  <a:srgbClr val="FF66C4"/>
                </a:solidFill>
                <a:latin typeface="League Spartan Bold"/>
              </a:rPr>
              <a:t>Favoriser le développement de nos startups </a:t>
            </a:r>
            <a:r>
              <a:rPr lang="en-US" sz="1200" dirty="0">
                <a:solidFill>
                  <a:srgbClr val="000000"/>
                </a:solidFill>
                <a:latin typeface="League Spartan Bold"/>
              </a:rPr>
              <a:t>sur le territoire</a:t>
            </a:r>
          </a:p>
          <a:p>
            <a:pPr>
              <a:lnSpc>
                <a:spcPts val="1591"/>
              </a:lnSpc>
            </a:pPr>
            <a:r>
              <a:rPr lang="en-US" sz="1200" dirty="0">
                <a:solidFill>
                  <a:srgbClr val="000000"/>
                </a:solidFill>
                <a:latin typeface="League Spartan Bold"/>
              </a:rPr>
              <a:t>- Faire un état des lieux de tous les </a:t>
            </a:r>
            <a:r>
              <a:rPr lang="en-US" sz="1200" dirty="0" smtClean="0">
                <a:solidFill>
                  <a:srgbClr val="000000"/>
                </a:solidFill>
                <a:latin typeface="League Spartan Bold"/>
              </a:rPr>
              <a:t>acteurs </a:t>
            </a:r>
            <a:r>
              <a:rPr lang="en-US" sz="1200" dirty="0">
                <a:solidFill>
                  <a:srgbClr val="000000"/>
                </a:solidFill>
                <a:latin typeface="League Spartan Bold"/>
              </a:rPr>
              <a:t>existants sur le territoire dans le domaine numérique, et de toutes les initiatives</a:t>
            </a:r>
          </a:p>
          <a:p>
            <a:pPr>
              <a:lnSpc>
                <a:spcPts val="1591"/>
              </a:lnSpc>
            </a:pPr>
            <a:r>
              <a:rPr lang="en-US" sz="1200" dirty="0">
                <a:solidFill>
                  <a:srgbClr val="000000"/>
                </a:solidFill>
                <a:latin typeface="League Spartan Bold"/>
              </a:rPr>
              <a:t>- Mettre </a:t>
            </a:r>
            <a:r>
              <a:rPr lang="en-US" sz="1200" dirty="0" err="1">
                <a:solidFill>
                  <a:srgbClr val="000000"/>
                </a:solidFill>
                <a:latin typeface="League Spartan Bold"/>
              </a:rPr>
              <a:t>en</a:t>
            </a:r>
            <a:r>
              <a:rPr lang="en-US" sz="1200" dirty="0">
                <a:solidFill>
                  <a:srgbClr val="000000"/>
                </a:solidFill>
                <a:latin typeface="League Spartan Bold"/>
              </a:rPr>
              <a:t> valeur la richesse des actions des acteurs de l’écosystème</a:t>
            </a:r>
          </a:p>
          <a:p>
            <a:pPr>
              <a:lnSpc>
                <a:spcPts val="1591"/>
              </a:lnSpc>
            </a:pPr>
            <a:r>
              <a:rPr lang="en-US" sz="1200" dirty="0">
                <a:solidFill>
                  <a:srgbClr val="000000"/>
                </a:solidFill>
                <a:latin typeface="League Spartan Bold"/>
              </a:rPr>
              <a:t>- </a:t>
            </a:r>
            <a:r>
              <a:rPr lang="en-US" sz="1200" b="1" dirty="0">
                <a:solidFill>
                  <a:srgbClr val="FF66C4"/>
                </a:solidFill>
                <a:latin typeface="League Spartan Bold"/>
              </a:rPr>
              <a:t>Mutualiser les initiatives entre les différents acteurs </a:t>
            </a:r>
            <a:r>
              <a:rPr lang="en-US" sz="1200" dirty="0">
                <a:solidFill>
                  <a:srgbClr val="000000"/>
                </a:solidFill>
                <a:latin typeface="League Spartan Bold"/>
              </a:rPr>
              <a:t>sur le territoire</a:t>
            </a:r>
          </a:p>
          <a:p>
            <a:pPr>
              <a:lnSpc>
                <a:spcPts val="1591"/>
              </a:lnSpc>
            </a:pPr>
            <a:endParaRPr lang="en-US" sz="860" dirty="0">
              <a:solidFill>
                <a:srgbClr val="000000"/>
              </a:solidFill>
              <a:latin typeface="League Spartan Bold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423" y="0"/>
            <a:ext cx="1444877" cy="999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0601" y="311325"/>
            <a:ext cx="5086797" cy="2995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1"/>
              </a:lnSpc>
            </a:pPr>
            <a:r>
              <a:rPr lang="en-US" sz="1400" b="1" dirty="0" smtClean="0">
                <a:solidFill>
                  <a:srgbClr val="FF66C4"/>
                </a:solidFill>
                <a:latin typeface="League Spartan Bold"/>
              </a:rPr>
              <a:t>En bref quelques chiffres :</a:t>
            </a:r>
          </a:p>
          <a:p>
            <a:pPr>
              <a:lnSpc>
                <a:spcPts val="1961"/>
              </a:lnSpc>
            </a:pPr>
            <a:endParaRPr lang="en-US" sz="1200" dirty="0" smtClean="0">
              <a:solidFill>
                <a:srgbClr val="000000"/>
              </a:solidFill>
              <a:latin typeface="League Spartan Bold"/>
            </a:endParaRPr>
          </a:p>
          <a:p>
            <a:pPr marL="171450" indent="-171450">
              <a:lnSpc>
                <a:spcPts val="1961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League Spartan Bold"/>
              </a:rPr>
              <a:t>Plus </a:t>
            </a:r>
            <a:r>
              <a:rPr lang="en-US" sz="1200" dirty="0">
                <a:solidFill>
                  <a:srgbClr val="000000"/>
                </a:solidFill>
                <a:latin typeface="League Spartan Bold"/>
              </a:rPr>
              <a:t>de </a:t>
            </a:r>
            <a:r>
              <a:rPr lang="en-US" sz="1200" b="1" dirty="0">
                <a:solidFill>
                  <a:srgbClr val="FF66C4"/>
                </a:solidFill>
                <a:latin typeface="League Spartan Bold"/>
              </a:rPr>
              <a:t>120 évènements </a:t>
            </a:r>
            <a:r>
              <a:rPr lang="en-US" sz="1200" dirty="0">
                <a:solidFill>
                  <a:srgbClr val="000000"/>
                </a:solidFill>
                <a:latin typeface="League Spartan Bold"/>
              </a:rPr>
              <a:t>seront </a:t>
            </a:r>
            <a:r>
              <a:rPr lang="en-US" sz="1200" dirty="0" smtClean="0">
                <a:solidFill>
                  <a:srgbClr val="000000"/>
                </a:solidFill>
                <a:latin typeface="League Spartan Bold"/>
              </a:rPr>
              <a:t>proposés</a:t>
            </a:r>
          </a:p>
          <a:p>
            <a:pPr marL="171450" indent="-171450">
              <a:lnSpc>
                <a:spcPts val="1961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League Spartan Bold"/>
              </a:rPr>
              <a:t>Ateliers, visites d’entreprises, webinaires, conferences,</a:t>
            </a:r>
            <a:endParaRPr lang="en-US" sz="1200" dirty="0">
              <a:solidFill>
                <a:srgbClr val="000000"/>
              </a:solidFill>
              <a:latin typeface="League Spartan Bold"/>
            </a:endParaRPr>
          </a:p>
          <a:p>
            <a:pPr marL="171450" indent="-171450">
              <a:lnSpc>
                <a:spcPts val="1961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League Spartan Bold"/>
              </a:rPr>
              <a:t>Plus de </a:t>
            </a:r>
            <a:r>
              <a:rPr lang="en-US" sz="1200" b="1" dirty="0">
                <a:solidFill>
                  <a:srgbClr val="FF66C4"/>
                </a:solidFill>
                <a:latin typeface="League Spartan Bold"/>
              </a:rPr>
              <a:t>600 structures </a:t>
            </a:r>
            <a:r>
              <a:rPr lang="en-US" sz="1200" dirty="0">
                <a:solidFill>
                  <a:srgbClr val="000000"/>
                </a:solidFill>
                <a:latin typeface="League Spartan Bold"/>
              </a:rPr>
              <a:t>recencées dans notre </a:t>
            </a:r>
            <a:r>
              <a:rPr lang="en-US" sz="1200" dirty="0" smtClean="0">
                <a:solidFill>
                  <a:srgbClr val="000000"/>
                </a:solidFill>
                <a:latin typeface="League Spartan Bold"/>
              </a:rPr>
              <a:t>fichier </a:t>
            </a:r>
            <a:endParaRPr lang="en-US" sz="1200" dirty="0">
              <a:solidFill>
                <a:srgbClr val="000000"/>
              </a:solidFill>
              <a:latin typeface="League Spartan Bold"/>
            </a:endParaRPr>
          </a:p>
          <a:p>
            <a:pPr marL="171450" indent="-171450">
              <a:lnSpc>
                <a:spcPts val="1961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League Spartan Bold"/>
              </a:rPr>
              <a:t>Plus de </a:t>
            </a:r>
            <a:r>
              <a:rPr lang="en-US" sz="1200" b="1" dirty="0">
                <a:solidFill>
                  <a:srgbClr val="FF66C4"/>
                </a:solidFill>
                <a:latin typeface="League Spartan Bold"/>
              </a:rPr>
              <a:t>50 entreprises </a:t>
            </a:r>
            <a:r>
              <a:rPr lang="en-US" sz="1200" dirty="0">
                <a:solidFill>
                  <a:srgbClr val="000000"/>
                </a:solidFill>
                <a:latin typeface="League Spartan Bold"/>
              </a:rPr>
              <a:t>partenaires de l’évènement </a:t>
            </a:r>
            <a:r>
              <a:rPr lang="en-US" sz="1200" dirty="0" smtClean="0">
                <a:solidFill>
                  <a:srgbClr val="000000"/>
                </a:solidFill>
                <a:latin typeface="League Spartan Bold"/>
              </a:rPr>
              <a:t>:Norsys, Aramys, Decima, Pump’up, Niryo, Village by CA, </a:t>
            </a:r>
            <a:r>
              <a:rPr lang="en-US" sz="1200" dirty="0">
                <a:solidFill>
                  <a:srgbClr val="000000"/>
                </a:solidFill>
                <a:latin typeface="League Spartan Bold"/>
              </a:rPr>
              <a:t>P</a:t>
            </a:r>
            <a:r>
              <a:rPr lang="en-US" sz="1200" dirty="0" smtClean="0">
                <a:solidFill>
                  <a:srgbClr val="000000"/>
                </a:solidFill>
                <a:latin typeface="League Spartan Bold"/>
              </a:rPr>
              <a:t>roxiad, </a:t>
            </a:r>
            <a:r>
              <a:rPr lang="en-US" sz="1200" dirty="0">
                <a:solidFill>
                  <a:srgbClr val="000000"/>
                </a:solidFill>
                <a:latin typeface="League Spartan Bold"/>
              </a:rPr>
              <a:t>S</a:t>
            </a:r>
            <a:r>
              <a:rPr lang="en-US" sz="1200" dirty="0" smtClean="0">
                <a:solidFill>
                  <a:srgbClr val="000000"/>
                </a:solidFill>
                <a:latin typeface="League Spartan Bold"/>
              </a:rPr>
              <a:t>arbacane, OVH, etc..</a:t>
            </a:r>
            <a:endParaRPr lang="en-US" sz="1200" dirty="0">
              <a:solidFill>
                <a:srgbClr val="000000"/>
              </a:solidFill>
              <a:latin typeface="League Spartan Bold"/>
            </a:endParaRPr>
          </a:p>
          <a:p>
            <a:pPr>
              <a:lnSpc>
                <a:spcPts val="1961"/>
              </a:lnSpc>
            </a:pPr>
            <a:r>
              <a:rPr lang="en-US" sz="1200" dirty="0">
                <a:solidFill>
                  <a:srgbClr val="000000"/>
                </a:solidFill>
                <a:latin typeface="League Spartan Bold"/>
              </a:rPr>
              <a:t> </a:t>
            </a:r>
          </a:p>
          <a:p>
            <a:pPr>
              <a:lnSpc>
                <a:spcPts val="1961"/>
              </a:lnSpc>
            </a:pPr>
            <a:r>
              <a:rPr lang="en-US" sz="1200" dirty="0">
                <a:solidFill>
                  <a:srgbClr val="000000"/>
                </a:solidFill>
                <a:latin typeface="League Spartan Bold"/>
              </a:rPr>
              <a:t>Site internet : </a:t>
            </a:r>
            <a:r>
              <a:rPr lang="fr-FR" sz="1200" dirty="0"/>
              <a:t> </a:t>
            </a:r>
            <a:r>
              <a:rPr lang="fr-FR" sz="1200" dirty="0">
                <a:hlinkClick r:id="rId2"/>
              </a:rPr>
              <a:t>https://www.semaine-numerique-hdf.fr/</a:t>
            </a:r>
            <a:endParaRPr lang="en-US" sz="1200" dirty="0">
              <a:solidFill>
                <a:srgbClr val="000000"/>
              </a:solidFill>
              <a:latin typeface="League Spartan Bold"/>
            </a:endParaRPr>
          </a:p>
          <a:p>
            <a:r>
              <a:rPr lang="fr-FR" sz="900" dirty="0"/>
              <a:t>Twitter : </a:t>
            </a:r>
            <a:r>
              <a:rPr lang="fr-FR" sz="900" dirty="0">
                <a:hlinkClick r:id="rId3"/>
              </a:rPr>
              <a:t>https://twitter.com/SemaineduNumHDF</a:t>
            </a:r>
            <a:endParaRPr lang="fr-FR" sz="900" dirty="0"/>
          </a:p>
          <a:p>
            <a:r>
              <a:rPr lang="fr-FR" sz="900" dirty="0"/>
              <a:t>Et </a:t>
            </a:r>
            <a:r>
              <a:rPr lang="fr-FR" sz="900" dirty="0" smtClean="0"/>
              <a:t>Instagram</a:t>
            </a:r>
            <a:r>
              <a:rPr lang="fr-FR" sz="900" dirty="0"/>
              <a:t> : </a:t>
            </a:r>
            <a:r>
              <a:rPr lang="fr-FR" sz="900" dirty="0">
                <a:hlinkClick r:id="rId4"/>
              </a:rPr>
              <a:t>https://www.instagram.com/semainedunumhdf/</a:t>
            </a:r>
            <a:endParaRPr lang="fr-FR" sz="900" dirty="0"/>
          </a:p>
          <a:p>
            <a:pPr>
              <a:lnSpc>
                <a:spcPts val="1591"/>
              </a:lnSpc>
            </a:pPr>
            <a:endParaRPr lang="en-US" sz="860" dirty="0" smtClean="0">
              <a:solidFill>
                <a:srgbClr val="000000"/>
              </a:solidFill>
              <a:latin typeface="League Spartan Bold"/>
            </a:endParaRPr>
          </a:p>
          <a:p>
            <a:pPr>
              <a:lnSpc>
                <a:spcPts val="1591"/>
              </a:lnSpc>
            </a:pPr>
            <a:endParaRPr lang="en-US" sz="1200" dirty="0">
              <a:solidFill>
                <a:srgbClr val="000000"/>
              </a:solidFill>
              <a:latin typeface="League Spartan Bold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6423" y="0"/>
            <a:ext cx="1444877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4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0601" y="311325"/>
            <a:ext cx="5086797" cy="3949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1"/>
              </a:lnSpc>
            </a:pPr>
            <a:r>
              <a:rPr lang="en-US" sz="1400" b="1" dirty="0" smtClean="0">
                <a:solidFill>
                  <a:srgbClr val="FF66C4"/>
                </a:solidFill>
                <a:latin typeface="League Spartan Bold"/>
              </a:rPr>
              <a:t>RETROPLANNING :</a:t>
            </a:r>
          </a:p>
          <a:p>
            <a:pPr>
              <a:lnSpc>
                <a:spcPts val="1961"/>
              </a:lnSpc>
            </a:pPr>
            <a:endParaRPr lang="en-US" sz="1200" dirty="0" smtClean="0">
              <a:solidFill>
                <a:srgbClr val="000000"/>
              </a:solidFill>
              <a:latin typeface="League Spartan Bold"/>
            </a:endParaRPr>
          </a:p>
          <a:p>
            <a:pPr>
              <a:lnSpc>
                <a:spcPts val="1961"/>
              </a:lnSpc>
            </a:pPr>
            <a:endParaRPr lang="en-US" sz="1200" dirty="0">
              <a:solidFill>
                <a:srgbClr val="000000"/>
              </a:solidFill>
              <a:latin typeface="League Spartan Bold"/>
            </a:endParaRPr>
          </a:p>
          <a:p>
            <a:pPr>
              <a:lnSpc>
                <a:spcPts val="1961"/>
              </a:lnSpc>
            </a:pPr>
            <a:endParaRPr lang="en-US" sz="1200" dirty="0" smtClean="0">
              <a:solidFill>
                <a:srgbClr val="000000"/>
              </a:solidFill>
              <a:latin typeface="League Spartan Bold"/>
            </a:endParaRPr>
          </a:p>
          <a:p>
            <a:pPr marL="171450" indent="-171450">
              <a:lnSpc>
                <a:spcPts val="1961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League Spartan Bold"/>
              </a:rPr>
              <a:t>Identification de tous </a:t>
            </a:r>
            <a:r>
              <a:rPr lang="en-US" sz="1400" b="1" dirty="0">
                <a:solidFill>
                  <a:srgbClr val="FF66C4"/>
                </a:solidFill>
                <a:latin typeface="League Spartan Bold"/>
              </a:rPr>
              <a:t>les partenaires</a:t>
            </a:r>
          </a:p>
          <a:p>
            <a:pPr marL="171450" indent="-171450">
              <a:lnSpc>
                <a:spcPts val="1961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League Spartan Bold"/>
              </a:rPr>
              <a:t>Organisation des différents </a:t>
            </a:r>
            <a:r>
              <a:rPr lang="en-US" sz="1400" b="1" dirty="0">
                <a:solidFill>
                  <a:srgbClr val="FF66C4"/>
                </a:solidFill>
                <a:latin typeface="League Spartan Bold"/>
              </a:rPr>
              <a:t>comités de pilotage </a:t>
            </a:r>
            <a:r>
              <a:rPr lang="en-US" sz="1200" dirty="0">
                <a:solidFill>
                  <a:srgbClr val="000000"/>
                </a:solidFill>
                <a:latin typeface="League Spartan Bold"/>
              </a:rPr>
              <a:t>avec les participants</a:t>
            </a:r>
          </a:p>
          <a:p>
            <a:pPr marL="171450" indent="-171450">
              <a:lnSpc>
                <a:spcPts val="1961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League Spartan Bold"/>
              </a:rPr>
              <a:t>Formalisation du Kit de </a:t>
            </a:r>
            <a:r>
              <a:rPr lang="en-US" sz="1200" dirty="0" smtClean="0">
                <a:solidFill>
                  <a:srgbClr val="000000"/>
                </a:solidFill>
                <a:latin typeface="League Spartan Bold"/>
              </a:rPr>
              <a:t>communication </a:t>
            </a:r>
            <a:r>
              <a:rPr lang="en-US" sz="1200" dirty="0">
                <a:solidFill>
                  <a:srgbClr val="000000"/>
                </a:solidFill>
                <a:latin typeface="League Spartan Bold"/>
              </a:rPr>
              <a:t>et de la charte graphique</a:t>
            </a:r>
          </a:p>
          <a:p>
            <a:pPr marL="171450" indent="-171450">
              <a:lnSpc>
                <a:spcPts val="1961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66C4"/>
                </a:solidFill>
                <a:latin typeface="League Spartan Bold"/>
              </a:rPr>
              <a:t>Réalisation du site internet </a:t>
            </a:r>
            <a:r>
              <a:rPr lang="en-US" sz="1400" b="1" dirty="0" smtClean="0">
                <a:solidFill>
                  <a:srgbClr val="FF66C4"/>
                </a:solidFill>
                <a:latin typeface="League Spartan Bold"/>
              </a:rPr>
              <a:t>: </a:t>
            </a:r>
            <a:r>
              <a:rPr lang="fr-FR" sz="1400" dirty="0">
                <a:hlinkClick r:id="rId2"/>
              </a:rPr>
              <a:t>https://www.semaine-numerique-hdf.fr/</a:t>
            </a:r>
            <a:endParaRPr lang="en-US" sz="1400" dirty="0">
              <a:solidFill>
                <a:srgbClr val="000000"/>
              </a:solidFill>
              <a:latin typeface="League Spartan Bold"/>
            </a:endParaRPr>
          </a:p>
          <a:p>
            <a:pPr marL="171450" indent="-171450">
              <a:lnSpc>
                <a:spcPts val="1961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League Spartan Bold"/>
              </a:rPr>
              <a:t>Création </a:t>
            </a:r>
            <a:r>
              <a:rPr lang="en-US" sz="1200" dirty="0">
                <a:solidFill>
                  <a:srgbClr val="000000"/>
                </a:solidFill>
                <a:latin typeface="League Spartan Bold"/>
              </a:rPr>
              <a:t>des réseaux sociaux </a:t>
            </a:r>
          </a:p>
          <a:p>
            <a:pPr>
              <a:lnSpc>
                <a:spcPts val="1961"/>
              </a:lnSpc>
            </a:pPr>
            <a:endParaRPr lang="en-US" sz="1060" b="1" dirty="0" smtClean="0">
              <a:solidFill>
                <a:srgbClr val="FF66C4"/>
              </a:solidFill>
              <a:latin typeface="League Spartan Bold"/>
            </a:endParaRPr>
          </a:p>
          <a:p>
            <a:pPr>
              <a:lnSpc>
                <a:spcPts val="1961"/>
              </a:lnSpc>
            </a:pPr>
            <a:r>
              <a:rPr lang="en-US" sz="1060" b="1" dirty="0" smtClean="0">
                <a:solidFill>
                  <a:srgbClr val="FF66C4"/>
                </a:solidFill>
                <a:latin typeface="League Spartan Bold"/>
              </a:rPr>
              <a:t> </a:t>
            </a:r>
            <a:endParaRPr lang="en-US" sz="1060" b="1" dirty="0">
              <a:solidFill>
                <a:srgbClr val="FF66C4"/>
              </a:solidFill>
              <a:latin typeface="League Spartan Bold"/>
            </a:endParaRPr>
          </a:p>
          <a:p>
            <a:pPr>
              <a:lnSpc>
                <a:spcPts val="1591"/>
              </a:lnSpc>
            </a:pPr>
            <a:endParaRPr lang="en-US" sz="860" dirty="0">
              <a:solidFill>
                <a:srgbClr val="000000"/>
              </a:solidFill>
              <a:latin typeface="League Spartan Bold"/>
            </a:endParaRPr>
          </a:p>
          <a:p>
            <a:pPr>
              <a:lnSpc>
                <a:spcPts val="1591"/>
              </a:lnSpc>
            </a:pPr>
            <a:endParaRPr lang="en-US" sz="860" dirty="0" smtClean="0">
              <a:solidFill>
                <a:srgbClr val="000000"/>
              </a:solidFill>
              <a:latin typeface="League Spartan Bold"/>
            </a:endParaRPr>
          </a:p>
          <a:p>
            <a:pPr>
              <a:lnSpc>
                <a:spcPts val="1591"/>
              </a:lnSpc>
            </a:pPr>
            <a:endParaRPr lang="en-US" sz="1200" dirty="0">
              <a:solidFill>
                <a:srgbClr val="000000"/>
              </a:solidFill>
              <a:latin typeface="League Spartan Bold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423" y="0"/>
            <a:ext cx="1444877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0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CustomMKOP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KProdID">
    <vt:lpwstr>ZMChrome</vt:lpwstr>
  </property>
  <property fmtid="{D5CDD505-2E9C-101B-9397-08002B2CF9AE}" pid="3" name="SizeBefore">
    <vt:lpwstr>2761423</vt:lpwstr>
  </property>
  <property fmtid="{D5CDD505-2E9C-101B-9397-08002B2CF9AE}" pid="4" name="OptimizationTime">
    <vt:lpwstr>20220610_1531</vt:lpwstr>
  </property>
</Properties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695</Words>
  <Application>Microsoft Office PowerPoint</Application>
  <PresentationFormat>Personnalisé</PresentationFormat>
  <Paragraphs>119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League Spartan Bold</vt:lpstr>
      <vt:lpstr>Calibri</vt:lpstr>
      <vt:lpstr>Arial</vt:lpstr>
      <vt:lpstr>League Spartan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 de com SdN HdF</dc:title>
  <dc:creator>Laurie Barbarin</dc:creator>
  <cp:lastModifiedBy>Anne-Laure Colas</cp:lastModifiedBy>
  <cp:revision>23</cp:revision>
  <dcterms:created xsi:type="dcterms:W3CDTF">2006-08-16T00:00:00Z</dcterms:created>
  <dcterms:modified xsi:type="dcterms:W3CDTF">2022-05-31T08:33:02Z</dcterms:modified>
  <dc:identifier>DAFAZT0gsVo</dc:identifier>
</cp:coreProperties>
</file>