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1" r:id="rId5"/>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4660"/>
  </p:normalViewPr>
  <p:slideViewPr>
    <p:cSldViewPr snapToGrid="0">
      <p:cViewPr varScale="1">
        <p:scale>
          <a:sx n="86" d="100"/>
          <a:sy n="86" d="100"/>
        </p:scale>
        <p:origin x="114"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r-FR"/>
              <a:t>Modifiez le style du titre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1FA76B4A-AB9A-4025-A6C2-3676834AFA8C}" type="datetimeFigureOut">
              <a:rPr lang="fr-FR" smtClean="0"/>
              <a:t>29/11/2022</a:t>
            </a:fld>
            <a:endParaRPr lang="fr-F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fr-FR"/>
          </a:p>
        </p:txBody>
      </p:sp>
      <p:sp>
        <p:nvSpPr>
          <p:cNvPr id="6" name="Slide Number Placeholder 5"/>
          <p:cNvSpPr>
            <a:spLocks noGrp="1"/>
          </p:cNvSpPr>
          <p:nvPr>
            <p:ph type="sldNum" sz="quarter" idx="12"/>
          </p:nvPr>
        </p:nvSpPr>
        <p:spPr>
          <a:xfrm>
            <a:off x="10469880"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374527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A76B4A-AB9A-4025-A6C2-3676834AFA8C}"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4082359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1FA76B4A-AB9A-4025-A6C2-3676834AFA8C}" type="datetimeFigureOut">
              <a:rPr lang="fr-FR" smtClean="0"/>
              <a:t>29/11/2022</a:t>
            </a:fld>
            <a:endParaRPr lang="fr-FR"/>
          </a:p>
        </p:txBody>
      </p:sp>
      <p:sp>
        <p:nvSpPr>
          <p:cNvPr id="5" name="Footer Placeholder 4"/>
          <p:cNvSpPr>
            <a:spLocks noGrp="1"/>
          </p:cNvSpPr>
          <p:nvPr>
            <p:ph type="ftr" sz="quarter" idx="11"/>
          </p:nvPr>
        </p:nvSpPr>
        <p:spPr>
          <a:xfrm>
            <a:off x="804672" y="6227064"/>
            <a:ext cx="10588752" cy="320040"/>
          </a:xfrm>
        </p:spPr>
        <p:txBody>
          <a:bodyPr/>
          <a:lstStyle/>
          <a:p>
            <a:endParaRPr lang="fr-FR"/>
          </a:p>
        </p:txBody>
      </p:sp>
      <p:sp>
        <p:nvSpPr>
          <p:cNvPr id="6" name="Slide Number Placeholder 5"/>
          <p:cNvSpPr>
            <a:spLocks noGrp="1"/>
          </p:cNvSpPr>
          <p:nvPr>
            <p:ph type="sldNum" sz="quarter" idx="12"/>
          </p:nvPr>
        </p:nvSpPr>
        <p:spPr>
          <a:xfrm>
            <a:off x="10469880"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412865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A76B4A-AB9A-4025-A6C2-3676834AFA8C}" type="datetimeFigureOut">
              <a:rPr lang="fr-FR" smtClean="0"/>
              <a:t>29/11/2022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1720006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04672" y="320040"/>
            <a:ext cx="3657600" cy="320040"/>
          </a:xfrm>
        </p:spPr>
        <p:txBody>
          <a:bodyPr/>
          <a:lstStyle/>
          <a:p>
            <a:fld id="{1FA76B4A-AB9A-4025-A6C2-3676834AFA8C}" type="datetimeFigureOut">
              <a:rPr lang="fr-FR" smtClean="0"/>
              <a:t>29/11/2022</a:t>
            </a:fld>
            <a:endParaRPr lang="fr-F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fr-FR"/>
          </a:p>
        </p:txBody>
      </p:sp>
      <p:sp>
        <p:nvSpPr>
          <p:cNvPr id="6" name="Slide Number Placeholder 5"/>
          <p:cNvSpPr>
            <a:spLocks noGrp="1"/>
          </p:cNvSpPr>
          <p:nvPr>
            <p:ph type="sldNum" sz="quarter" idx="12"/>
          </p:nvPr>
        </p:nvSpPr>
        <p:spPr>
          <a:xfrm>
            <a:off x="10469880"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2883397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1FA76B4A-AB9A-4025-A6C2-3676834AFA8C}" type="datetimeFigureOut">
              <a:rPr lang="fr-FR" smtClean="0"/>
              <a:t>29/11/2022</a:t>
            </a:fld>
            <a:endParaRPr lang="fr-FR"/>
          </a:p>
        </p:txBody>
      </p:sp>
      <p:sp>
        <p:nvSpPr>
          <p:cNvPr id="6" name="Footer Placeholder 5"/>
          <p:cNvSpPr>
            <a:spLocks noGrp="1"/>
          </p:cNvSpPr>
          <p:nvPr>
            <p:ph type="ftr" sz="quarter" idx="11"/>
          </p:nvPr>
        </p:nvSpPr>
        <p:spPr>
          <a:xfrm>
            <a:off x="804672" y="6227064"/>
            <a:ext cx="10588752" cy="320040"/>
          </a:xfrm>
        </p:spPr>
        <p:txBody>
          <a:bodyPr/>
          <a:lstStyle/>
          <a:p>
            <a:endParaRPr lang="fr-FR"/>
          </a:p>
        </p:txBody>
      </p:sp>
      <p:sp>
        <p:nvSpPr>
          <p:cNvPr id="7" name="Slide Number Placeholder 6"/>
          <p:cNvSpPr>
            <a:spLocks noGrp="1"/>
          </p:cNvSpPr>
          <p:nvPr>
            <p:ph type="sldNum" sz="quarter" idx="12"/>
          </p:nvPr>
        </p:nvSpPr>
        <p:spPr>
          <a:xfrm>
            <a:off x="10469880"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281706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r-FR"/>
              <a:t>Modifiez le style du titre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125305" y="1488985"/>
            <a:ext cx="6264350" cy="169685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118447" y="4351687"/>
            <a:ext cx="6265588" cy="17040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1FA76B4A-AB9A-4025-A6C2-3676834AFA8C}" type="datetimeFigureOut">
              <a:rPr lang="fr-FR" smtClean="0"/>
              <a:t>29/11/2022</a:t>
            </a:fld>
            <a:endParaRPr lang="fr-FR"/>
          </a:p>
        </p:txBody>
      </p:sp>
      <p:sp>
        <p:nvSpPr>
          <p:cNvPr id="8" name="Footer Placeholder 7"/>
          <p:cNvSpPr>
            <a:spLocks noGrp="1"/>
          </p:cNvSpPr>
          <p:nvPr>
            <p:ph type="ftr" sz="quarter" idx="11"/>
          </p:nvPr>
        </p:nvSpPr>
        <p:spPr>
          <a:xfrm>
            <a:off x="804672" y="6227064"/>
            <a:ext cx="10588752" cy="320040"/>
          </a:xfrm>
        </p:spPr>
        <p:txBody>
          <a:bodyPr/>
          <a:lstStyle/>
          <a:p>
            <a:endParaRPr lang="fr-FR"/>
          </a:p>
        </p:txBody>
      </p:sp>
      <p:sp>
        <p:nvSpPr>
          <p:cNvPr id="9" name="Slide Number Placeholder 8"/>
          <p:cNvSpPr>
            <a:spLocks noGrp="1"/>
          </p:cNvSpPr>
          <p:nvPr>
            <p:ph type="sldNum" sz="quarter" idx="12"/>
          </p:nvPr>
        </p:nvSpPr>
        <p:spPr>
          <a:xfrm>
            <a:off x="10469880"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2959285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1FA76B4A-AB9A-4025-A6C2-3676834AFA8C}" type="datetimeFigureOut">
              <a:rPr lang="fr-FR" smtClean="0"/>
              <a:t>29/11/2022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2759128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1FA76B4A-AB9A-4025-A6C2-3676834AFA8C}" type="datetimeFigureOut">
              <a:rPr lang="fr-FR" smtClean="0"/>
              <a:t>29/11/2022</a:t>
            </a:fld>
            <a:endParaRPr lang="fr-FR"/>
          </a:p>
        </p:txBody>
      </p:sp>
      <p:sp>
        <p:nvSpPr>
          <p:cNvPr id="3" name="Footer Placeholder 2"/>
          <p:cNvSpPr>
            <a:spLocks noGrp="1"/>
          </p:cNvSpPr>
          <p:nvPr>
            <p:ph type="ftr" sz="quarter" idx="11"/>
          </p:nvPr>
        </p:nvSpPr>
        <p:spPr>
          <a:xfrm>
            <a:off x="804672" y="6227064"/>
            <a:ext cx="10588752" cy="320040"/>
          </a:xfrm>
        </p:spPr>
        <p:txBody>
          <a:bodyPr/>
          <a:lstStyle/>
          <a:p>
            <a:endParaRPr lang="fr-FR"/>
          </a:p>
        </p:txBody>
      </p:sp>
      <p:sp>
        <p:nvSpPr>
          <p:cNvPr id="4" name="Slide Number Placeholder 3"/>
          <p:cNvSpPr>
            <a:spLocks noGrp="1"/>
          </p:cNvSpPr>
          <p:nvPr>
            <p:ph type="sldNum" sz="quarter" idx="12"/>
          </p:nvPr>
        </p:nvSpPr>
        <p:spPr>
          <a:xfrm>
            <a:off x="10469880"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1863217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r-FR"/>
              <a:t>Modifiez le style du titre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A76B4A-AB9A-4025-A6C2-3676834AFA8C}" type="datetimeFigureOut">
              <a:rPr lang="fr-FR" smtClean="0"/>
              <a:t>29/11/2022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1545893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r-FR"/>
              <a:t>Modifiez le style du titre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804672" y="320040"/>
            <a:ext cx="3657600" cy="320040"/>
          </a:xfrm>
        </p:spPr>
        <p:txBody>
          <a:bodyPr/>
          <a:lstStyle/>
          <a:p>
            <a:fld id="{1FA76B4A-AB9A-4025-A6C2-3676834AFA8C}" type="datetimeFigureOut">
              <a:rPr lang="fr-FR" smtClean="0"/>
              <a:t>29/11/2022</a:t>
            </a:fld>
            <a:endParaRPr lang="fr-FR"/>
          </a:p>
        </p:txBody>
      </p:sp>
      <p:sp>
        <p:nvSpPr>
          <p:cNvPr id="6" name="Footer Placeholder 5"/>
          <p:cNvSpPr>
            <a:spLocks noGrp="1"/>
          </p:cNvSpPr>
          <p:nvPr>
            <p:ph type="ftr" sz="quarter" idx="11"/>
          </p:nvPr>
        </p:nvSpPr>
        <p:spPr>
          <a:xfrm>
            <a:off x="804672" y="6227064"/>
            <a:ext cx="5942203" cy="320040"/>
          </a:xfrm>
        </p:spPr>
        <p:txBody>
          <a:bodyPr/>
          <a:lstStyle/>
          <a:p>
            <a:endParaRPr lang="fr-FR"/>
          </a:p>
        </p:txBody>
      </p:sp>
      <p:sp>
        <p:nvSpPr>
          <p:cNvPr id="7" name="Slide Number Placeholder 6"/>
          <p:cNvSpPr>
            <a:spLocks noGrp="1"/>
          </p:cNvSpPr>
          <p:nvPr>
            <p:ph type="sldNum" sz="quarter" idx="12"/>
          </p:nvPr>
        </p:nvSpPr>
        <p:spPr>
          <a:xfrm>
            <a:off x="5828377" y="320040"/>
            <a:ext cx="914400" cy="320040"/>
          </a:xfrm>
        </p:spPr>
        <p:txBody>
          <a:bodyPr/>
          <a:lstStyle/>
          <a:p>
            <a:fld id="{523A447E-2B47-42A2-A152-628DE2294ECA}" type="slidenum">
              <a:rPr lang="fr-FR" smtClean="0"/>
              <a:t>‹N°›</a:t>
            </a:fld>
            <a:endParaRPr lang="fr-FR"/>
          </a:p>
        </p:txBody>
      </p:sp>
    </p:spTree>
    <p:extLst>
      <p:ext uri="{BB962C8B-B14F-4D97-AF65-F5344CB8AC3E}">
        <p14:creationId xmlns:p14="http://schemas.microsoft.com/office/powerpoint/2010/main" val="369473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1FA76B4A-AB9A-4025-A6C2-3676834AFA8C}" type="datetimeFigureOut">
              <a:rPr lang="fr-FR" smtClean="0"/>
              <a:t>29/11/2022</a:t>
            </a:fld>
            <a:endParaRPr lang="fr-F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523A447E-2B47-42A2-A152-628DE2294ECA}" type="slidenum">
              <a:rPr lang="fr-FR" smtClean="0"/>
              <a:t>‹N°›</a:t>
            </a:fld>
            <a:endParaRPr lang="fr-FR"/>
          </a:p>
        </p:txBody>
      </p:sp>
    </p:spTree>
    <p:extLst>
      <p:ext uri="{BB962C8B-B14F-4D97-AF65-F5344CB8AC3E}">
        <p14:creationId xmlns:p14="http://schemas.microsoft.com/office/powerpoint/2010/main" val="3986387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cid:image002.jpg@01D6F0E5.89392910" TargetMode="External"/><Relationship Id="rId10" Type="http://schemas.openxmlformats.org/officeDocument/2006/relationships/image" Target="../media/image8.emf"/><Relationship Id="rId4" Type="http://schemas.openxmlformats.org/officeDocument/2006/relationships/image" Target="../media/image3.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hyperlink" Target="https://agefiph.zoom.us/webinar/register/WN_udJnL9-fTVKzrU7k9T2MLw" TargetMode="External"/><Relationship Id="rId3" Type="http://schemas.openxmlformats.org/officeDocument/2006/relationships/hyperlink" Target="http://www.sistepaca.org/maintien-emploi/les-outils-de-maintien-dans-lemploi" TargetMode="External"/><Relationship Id="rId7" Type="http://schemas.openxmlformats.org/officeDocument/2006/relationships/hyperlink" Target="https://www.agefiph.fr/actualites-handicap/webinaire-du-17-novembre-2020-charte-maintien-dans-lemploi-en-paca" TargetMode="External"/><Relationship Id="rId2" Type="http://schemas.openxmlformats.org/officeDocument/2006/relationships/hyperlink" Target="http://www.sistepaca.org/" TargetMode="External"/><Relationship Id="rId1" Type="http://schemas.openxmlformats.org/officeDocument/2006/relationships/slideLayout" Target="../slideLayouts/slideLayout2.xml"/><Relationship Id="rId6" Type="http://schemas.openxmlformats.org/officeDocument/2006/relationships/hyperlink" Target="http://www.sistepaca.org/newsletter" TargetMode="External"/><Relationship Id="rId11"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14.png"/><Relationship Id="rId4" Type="http://schemas.openxmlformats.org/officeDocument/2006/relationships/hyperlink" Target="http://www.sistepaca.org/maintien-emploi/que-faire-patient-difficultes-travail" TargetMode="External"/><Relationship Id="rId9"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2.png"/><Relationship Id="rId18" Type="http://schemas.openxmlformats.org/officeDocument/2006/relationships/hyperlink" Target="https://www.youtube.com/watch?v=XbNPmKIyKZk" TargetMode="External"/><Relationship Id="rId3" Type="http://schemas.openxmlformats.org/officeDocument/2006/relationships/image" Target="../media/image16.png"/><Relationship Id="rId7" Type="http://schemas.openxmlformats.org/officeDocument/2006/relationships/hyperlink" Target="https://www.youtube.com/watch?v=1u-pNnS-yhE" TargetMode="External"/><Relationship Id="rId12" Type="http://schemas.openxmlformats.org/officeDocument/2006/relationships/image" Target="../media/image21.png"/><Relationship Id="rId17" Type="http://schemas.openxmlformats.org/officeDocument/2006/relationships/hyperlink" Target="https://www.youtube.com/playlist?list=PLJPOGXOZg8WixcraAxXUUxJsk_8iWkySF" TargetMode="External"/><Relationship Id="rId2" Type="http://schemas.openxmlformats.org/officeDocument/2006/relationships/hyperlink" Target="https://www.youtube.com/watch?v=VCEzy7Hd-iI" TargetMode="External"/><Relationship Id="rId16" Type="http://schemas.openxmlformats.org/officeDocument/2006/relationships/hyperlink" Target="https://www.agirensemble2022.fr/fr/node/267" TargetMode="External"/><Relationship Id="rId1" Type="http://schemas.openxmlformats.org/officeDocument/2006/relationships/slideLayout" Target="../slideLayouts/slideLayout7.xml"/><Relationship Id="rId6" Type="http://schemas.openxmlformats.org/officeDocument/2006/relationships/image" Target="../media/image19.png"/><Relationship Id="rId11" Type="http://schemas.openxmlformats.org/officeDocument/2006/relationships/hyperlink" Target="http://www.sistepaca.org/" TargetMode="External"/><Relationship Id="rId5" Type="http://schemas.openxmlformats.org/officeDocument/2006/relationships/image" Target="../media/image18.png"/><Relationship Id="rId15" Type="http://schemas.openxmlformats.org/officeDocument/2006/relationships/hyperlink" Target="https://vimeo.com/594602997/79807e3445" TargetMode="External"/><Relationship Id="rId10" Type="http://schemas.openxmlformats.org/officeDocument/2006/relationships/hyperlink" Target="https://www.youtube.com/watch?v=5GcUHpq8B1E" TargetMode="External"/><Relationship Id="rId19" Type="http://schemas.openxmlformats.org/officeDocument/2006/relationships/image" Target="../media/image24.png"/><Relationship Id="rId4" Type="http://schemas.openxmlformats.org/officeDocument/2006/relationships/image" Target="../media/image17.png"/><Relationship Id="rId9" Type="http://schemas.openxmlformats.org/officeDocument/2006/relationships/hyperlink" Target="https://www.youtube.com/watch?v=2kc1qp5KIE4" TargetMode="External"/><Relationship Id="rId14"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hyperlink" Target="http://www.sistepaca.org/annuaire" TargetMode="External"/><Relationship Id="rId7" Type="http://schemas.openxmlformats.org/officeDocument/2006/relationships/image" Target="../media/image27.png"/><Relationship Id="rId2" Type="http://schemas.openxmlformats.org/officeDocument/2006/relationships/hyperlink" Target="http://www.sistepaca.org/" TargetMode="External"/><Relationship Id="rId1" Type="http://schemas.openxmlformats.org/officeDocument/2006/relationships/slideLayout" Target="../slideLayouts/slideLayout7.xml"/><Relationship Id="rId6" Type="http://schemas.openxmlformats.org/officeDocument/2006/relationships/hyperlink" Target="http://www.sistepaca.org/sites/default/files/brochure/consulter-la-fiche-travailler-avec-une-maladie-chronique.pdf" TargetMode="External"/><Relationship Id="rId5" Type="http://schemas.openxmlformats.org/officeDocument/2006/relationships/image" Target="../media/image26.png"/><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ECEBA98-4DF1-436E-9E21-A1007EB3B60A}"/>
              </a:ext>
            </a:extLst>
          </p:cNvPr>
          <p:cNvSpPr/>
          <p:nvPr/>
        </p:nvSpPr>
        <p:spPr>
          <a:xfrm>
            <a:off x="0" y="0"/>
            <a:ext cx="1153297" cy="6857999"/>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0F8F2F70-8A47-4DC5-AA42-D795B1C42DFB}"/>
              </a:ext>
            </a:extLst>
          </p:cNvPr>
          <p:cNvSpPr>
            <a:spLocks noGrp="1"/>
          </p:cNvSpPr>
          <p:nvPr>
            <p:ph type="ctrTitle"/>
          </p:nvPr>
        </p:nvSpPr>
        <p:spPr>
          <a:xfrm>
            <a:off x="1614615" y="2503349"/>
            <a:ext cx="9144000" cy="2387600"/>
          </a:xfrm>
        </p:spPr>
        <p:txBody>
          <a:bodyPr>
            <a:normAutofit fontScale="90000"/>
          </a:bodyPr>
          <a:lstStyle/>
          <a:p>
            <a:r>
              <a:rPr lang="fr-FR" sz="4400"/>
              <a:t>Catalogue des ressources </a:t>
            </a:r>
            <a:br>
              <a:rPr lang="fr-FR" sz="4400"/>
            </a:br>
            <a:r>
              <a:rPr lang="fr-FR" sz="4400"/>
              <a:t>sur le maintien </a:t>
            </a:r>
            <a:r>
              <a:rPr lang="fr-FR"/>
              <a:t/>
            </a:r>
            <a:br>
              <a:rPr lang="fr-FR"/>
            </a:br>
            <a:r>
              <a:rPr lang="fr-FR" b="1"/>
              <a:t>en &amp; dans </a:t>
            </a:r>
            <a:r>
              <a:rPr lang="fr-FR"/>
              <a:t/>
            </a:r>
            <a:br>
              <a:rPr lang="fr-FR"/>
            </a:br>
            <a:r>
              <a:rPr lang="fr-FR" sz="4000"/>
              <a:t>l’emploi</a:t>
            </a:r>
            <a:endParaRPr lang="fr-FR"/>
          </a:p>
        </p:txBody>
      </p:sp>
      <p:sp>
        <p:nvSpPr>
          <p:cNvPr id="3" name="Sous-titre 2">
            <a:extLst>
              <a:ext uri="{FF2B5EF4-FFF2-40B4-BE49-F238E27FC236}">
                <a16:creationId xmlns:a16="http://schemas.microsoft.com/office/drawing/2014/main" id="{34DBA0FA-7EA3-4D3D-A316-AC4EB00AC8B6}"/>
              </a:ext>
            </a:extLst>
          </p:cNvPr>
          <p:cNvSpPr>
            <a:spLocks noGrp="1"/>
          </p:cNvSpPr>
          <p:nvPr>
            <p:ph type="subTitle" idx="1"/>
          </p:nvPr>
        </p:nvSpPr>
        <p:spPr>
          <a:xfrm>
            <a:off x="5667984" y="4938576"/>
            <a:ext cx="5752289" cy="1655762"/>
          </a:xfrm>
        </p:spPr>
        <p:txBody>
          <a:bodyPr/>
          <a:lstStyle/>
          <a:p>
            <a:r>
              <a:rPr lang="fr-FR"/>
              <a:t>Octobre 2022</a:t>
            </a:r>
          </a:p>
        </p:txBody>
      </p:sp>
      <p:pic>
        <p:nvPicPr>
          <p:cNvPr id="1033" name="Image 17">
            <a:extLst>
              <a:ext uri="{FF2B5EF4-FFF2-40B4-BE49-F238E27FC236}">
                <a16:creationId xmlns:a16="http://schemas.microsoft.com/office/drawing/2014/main" id="{47B9CAC7-8373-419C-9B18-94AE834A75C0}"/>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238125" y="1359780"/>
            <a:ext cx="628650" cy="2952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ortail de veille sur les conditions de travail">
            <a:extLst>
              <a:ext uri="{FF2B5EF4-FFF2-40B4-BE49-F238E27FC236}">
                <a16:creationId xmlns:a16="http://schemas.microsoft.com/office/drawing/2014/main" id="{B15EFB27-22E5-4823-8B81-B85E28643CA0}"/>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61925" y="1850286"/>
            <a:ext cx="704850" cy="4286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E64E68A5-0C38-4E0E-B45C-17BBF04E3ACB}"/>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33362" y="2359906"/>
            <a:ext cx="533400" cy="3333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9">
            <a:extLst>
              <a:ext uri="{FF2B5EF4-FFF2-40B4-BE49-F238E27FC236}">
                <a16:creationId xmlns:a16="http://schemas.microsoft.com/office/drawing/2014/main" id="{CA274B6F-3F39-4E94-9281-C211B0269DCF}"/>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233362" y="2907562"/>
            <a:ext cx="790575" cy="3524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12" descr="https://www.ssm-mer.fr/images/SSM/SSM-Logo.png">
            <a:extLst>
              <a:ext uri="{FF2B5EF4-FFF2-40B4-BE49-F238E27FC236}">
                <a16:creationId xmlns:a16="http://schemas.microsoft.com/office/drawing/2014/main" id="{BA636FC8-9BBC-4CF2-AC32-717B68F803C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512" y="3495129"/>
            <a:ext cx="5048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Image 4">
            <a:extLst>
              <a:ext uri="{FF2B5EF4-FFF2-40B4-BE49-F238E27FC236}">
                <a16:creationId xmlns:a16="http://schemas.microsoft.com/office/drawing/2014/main" id="{B2DD2E9E-A640-4181-AB52-14A176517DF5}"/>
              </a:ext>
            </a:extLst>
          </p:cNvPr>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315612" y="4071360"/>
            <a:ext cx="666750" cy="4667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Image 19">
            <a:extLst>
              <a:ext uri="{FF2B5EF4-FFF2-40B4-BE49-F238E27FC236}">
                <a16:creationId xmlns:a16="http://schemas.microsoft.com/office/drawing/2014/main" id="{CBAF58FE-BD6C-475D-A4EB-5B476B77690B}"/>
              </a:ext>
            </a:extLst>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l="11523"/>
          <a:stretch>
            <a:fillRect/>
          </a:stretch>
        </p:blipFill>
        <p:spPr bwMode="auto">
          <a:xfrm>
            <a:off x="276225" y="4662419"/>
            <a:ext cx="704850" cy="4191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Image 7">
            <a:extLst>
              <a:ext uri="{FF2B5EF4-FFF2-40B4-BE49-F238E27FC236}">
                <a16:creationId xmlns:a16="http://schemas.microsoft.com/office/drawing/2014/main" id="{31B60C4C-8878-4D3E-B387-51F2766D8195}"/>
              </a:ext>
            </a:extLst>
          </p:cNvPr>
          <p:cNvPicPr>
            <a:picLocks noChangeAspect="1" noChangeArrowheads="1"/>
          </p:cNvPicPr>
          <p:nvPr/>
        </p:nvPicPr>
        <p:blipFill>
          <a:blip r:embed="rId10" cstate="hqprint">
            <a:extLst>
              <a:ext uri="{28A0092B-C50C-407E-A947-70E740481C1C}">
                <a14:useLocalDpi xmlns:a14="http://schemas.microsoft.com/office/drawing/2010/main" val="0"/>
              </a:ext>
            </a:extLst>
          </a:blip>
          <a:srcRect/>
          <a:stretch>
            <a:fillRect/>
          </a:stretch>
        </p:blipFill>
        <p:spPr bwMode="auto">
          <a:xfrm>
            <a:off x="314325" y="5176707"/>
            <a:ext cx="552450" cy="3905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 20">
            <a:extLst>
              <a:ext uri="{FF2B5EF4-FFF2-40B4-BE49-F238E27FC236}">
                <a16:creationId xmlns:a16="http://schemas.microsoft.com/office/drawing/2014/main" id="{924CDBEB-85B7-4614-BEA3-D8FE8A3D2A21}"/>
              </a:ext>
            </a:extLst>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314325" y="5705346"/>
            <a:ext cx="628650" cy="3143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11">
            <a:extLst>
              <a:ext uri="{FF2B5EF4-FFF2-40B4-BE49-F238E27FC236}">
                <a16:creationId xmlns:a16="http://schemas.microsoft.com/office/drawing/2014/main" id="{A1FC4816-F9D2-4B87-83ED-FE73790657A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12">
            <a:extLst>
              <a:ext uri="{FF2B5EF4-FFF2-40B4-BE49-F238E27FC236}">
                <a16:creationId xmlns:a16="http://schemas.microsoft.com/office/drawing/2014/main" id="{73766B50-D57D-4F04-93D6-90BC7F617B10}"/>
              </a:ext>
            </a:extLst>
          </p:cNvPr>
          <p:cNvSpPr>
            <a:spLocks noChangeArrowheads="1"/>
          </p:cNvSpPr>
          <p:nvPr/>
        </p:nvSpPr>
        <p:spPr bwMode="auto">
          <a:xfrm>
            <a:off x="0" y="1628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13">
            <a:extLst>
              <a:ext uri="{FF2B5EF4-FFF2-40B4-BE49-F238E27FC236}">
                <a16:creationId xmlns:a16="http://schemas.microsoft.com/office/drawing/2014/main" id="{7540D667-6DFC-4D1A-9086-2278504DF8D7}"/>
              </a:ext>
            </a:extLst>
          </p:cNvPr>
          <p:cNvSpPr>
            <a:spLocks noChangeArrowheads="1"/>
          </p:cNvSpPr>
          <p:nvPr/>
        </p:nvSpPr>
        <p:spPr bwMode="auto">
          <a:xfrm>
            <a:off x="0" y="19621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9" name="Image 8" descr="Une image contenant texte, clipart&#10;&#10;Description générée automatiquement">
            <a:extLst>
              <a:ext uri="{FF2B5EF4-FFF2-40B4-BE49-F238E27FC236}">
                <a16:creationId xmlns:a16="http://schemas.microsoft.com/office/drawing/2014/main" id="{1EF126C0-4427-4CD5-9C12-BA7CDD3E744B}"/>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4667059" y="1048532"/>
            <a:ext cx="2857881" cy="917770"/>
          </a:xfrm>
          <a:prstGeom prst="rect">
            <a:avLst/>
          </a:prstGeom>
        </p:spPr>
      </p:pic>
      <p:pic>
        <p:nvPicPr>
          <p:cNvPr id="10" name="Image 9" descr="Une image contenant texte&#10;&#10;Description générée automatiquement">
            <a:extLst>
              <a:ext uri="{FF2B5EF4-FFF2-40B4-BE49-F238E27FC236}">
                <a16:creationId xmlns:a16="http://schemas.microsoft.com/office/drawing/2014/main" id="{8EDF4CF4-B739-41CD-A2D8-C9F3DFED9F64}"/>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237867" y="484656"/>
            <a:ext cx="709613" cy="568914"/>
          </a:xfrm>
          <a:prstGeom prst="rect">
            <a:avLst/>
          </a:prstGeom>
        </p:spPr>
      </p:pic>
    </p:spTree>
    <p:extLst>
      <p:ext uri="{BB962C8B-B14F-4D97-AF65-F5344CB8AC3E}">
        <p14:creationId xmlns:p14="http://schemas.microsoft.com/office/powerpoint/2010/main" val="3660693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4" name="Freeform 5">
              <a:extLst>
                <a:ext uri="{FF2B5EF4-FFF2-40B4-BE49-F238E27FC236}">
                  <a16:creationId xmlns:a16="http://schemas.microsoft.com/office/drawing/2014/main" id="{F2DCEC33-4B31-44BC-99CB-9E4845DC4CD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6" name="Freeform 6">
              <a:extLst>
                <a:ext uri="{FF2B5EF4-FFF2-40B4-BE49-F238E27FC236}">
                  <a16:creationId xmlns:a16="http://schemas.microsoft.com/office/drawing/2014/main" id="{204E0A10-D288-4B22-87A1-737B0A37D18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7">
              <a:extLst>
                <a:ext uri="{FF2B5EF4-FFF2-40B4-BE49-F238E27FC236}">
                  <a16:creationId xmlns:a16="http://schemas.microsoft.com/office/drawing/2014/main" id="{9A3E042E-4911-425A-84BB-04BF90D0770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8">
              <a:extLst>
                <a:ext uri="{FF2B5EF4-FFF2-40B4-BE49-F238E27FC236}">
                  <a16:creationId xmlns:a16="http://schemas.microsoft.com/office/drawing/2014/main" id="{3A49226D-3129-4C5A-9641-3D03BEEA793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39" name="Freeform 9">
              <a:extLst>
                <a:ext uri="{FF2B5EF4-FFF2-40B4-BE49-F238E27FC236}">
                  <a16:creationId xmlns:a16="http://schemas.microsoft.com/office/drawing/2014/main" id="{9CC3C315-B515-4DD8-AC22-9D8417B37F2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0" name="Freeform 10">
              <a:extLst>
                <a:ext uri="{FF2B5EF4-FFF2-40B4-BE49-F238E27FC236}">
                  <a16:creationId xmlns:a16="http://schemas.microsoft.com/office/drawing/2014/main" id="{1A961828-F78F-4D56-A98E-037806C637B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1" name="Freeform 11">
              <a:extLst>
                <a:ext uri="{FF2B5EF4-FFF2-40B4-BE49-F238E27FC236}">
                  <a16:creationId xmlns:a16="http://schemas.microsoft.com/office/drawing/2014/main" id="{739D4F9D-3728-42C1-8302-452D51321C5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12">
              <a:extLst>
                <a:ext uri="{FF2B5EF4-FFF2-40B4-BE49-F238E27FC236}">
                  <a16:creationId xmlns:a16="http://schemas.microsoft.com/office/drawing/2014/main" id="{B4D9647E-354D-4CA8-B4A7-39172E5EAC1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13">
              <a:extLst>
                <a:ext uri="{FF2B5EF4-FFF2-40B4-BE49-F238E27FC236}">
                  <a16:creationId xmlns:a16="http://schemas.microsoft.com/office/drawing/2014/main" id="{A3EC74E0-5222-4ACC-BCEC-1AA189D3BCF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14">
              <a:extLst>
                <a:ext uri="{FF2B5EF4-FFF2-40B4-BE49-F238E27FC236}">
                  <a16:creationId xmlns:a16="http://schemas.microsoft.com/office/drawing/2014/main" id="{C0AE72B4-084D-42E6-ABED-5FD4650D4B0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5">
              <a:extLst>
                <a:ext uri="{FF2B5EF4-FFF2-40B4-BE49-F238E27FC236}">
                  <a16:creationId xmlns:a16="http://schemas.microsoft.com/office/drawing/2014/main" id="{C9D1F5DD-8D50-4098-8D2B-10E2847527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6">
              <a:extLst>
                <a:ext uri="{FF2B5EF4-FFF2-40B4-BE49-F238E27FC236}">
                  <a16:creationId xmlns:a16="http://schemas.microsoft.com/office/drawing/2014/main" id="{D48F3941-C3C7-4589-AA46-067F6BB2D06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7">
              <a:extLst>
                <a:ext uri="{FF2B5EF4-FFF2-40B4-BE49-F238E27FC236}">
                  <a16:creationId xmlns:a16="http://schemas.microsoft.com/office/drawing/2014/main" id="{C16BBE9A-4BE3-4401-82C5-8041DB14E5B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8">
              <a:extLst>
                <a:ext uri="{FF2B5EF4-FFF2-40B4-BE49-F238E27FC236}">
                  <a16:creationId xmlns:a16="http://schemas.microsoft.com/office/drawing/2014/main" id="{06180330-CCD3-4D14-A652-D60C28252D8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9">
              <a:extLst>
                <a:ext uri="{FF2B5EF4-FFF2-40B4-BE49-F238E27FC236}">
                  <a16:creationId xmlns:a16="http://schemas.microsoft.com/office/drawing/2014/main" id="{616C90F6-4133-43A5-B47C-7750FE28190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20">
              <a:extLst>
                <a:ext uri="{FF2B5EF4-FFF2-40B4-BE49-F238E27FC236}">
                  <a16:creationId xmlns:a16="http://schemas.microsoft.com/office/drawing/2014/main" id="{D7C03F90-E828-4414-8A53-92069FFB686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1" name="Freeform 21">
              <a:extLst>
                <a:ext uri="{FF2B5EF4-FFF2-40B4-BE49-F238E27FC236}">
                  <a16:creationId xmlns:a16="http://schemas.microsoft.com/office/drawing/2014/main" id="{6ADDE443-75AA-4F32-A2EE-272C4347CE0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2" name="Freeform 22">
              <a:extLst>
                <a:ext uri="{FF2B5EF4-FFF2-40B4-BE49-F238E27FC236}">
                  <a16:creationId xmlns:a16="http://schemas.microsoft.com/office/drawing/2014/main" id="{ACD281C1-1D59-453F-A33A-D83E39EB063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3">
              <a:extLst>
                <a:ext uri="{FF2B5EF4-FFF2-40B4-BE49-F238E27FC236}">
                  <a16:creationId xmlns:a16="http://schemas.microsoft.com/office/drawing/2014/main" id="{60217FAC-29FE-4D6B-9BB4-FF41AA7565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4">
              <a:extLst>
                <a:ext uri="{FF2B5EF4-FFF2-40B4-BE49-F238E27FC236}">
                  <a16:creationId xmlns:a16="http://schemas.microsoft.com/office/drawing/2014/main" id="{0D3CC33A-6E36-4A72-9965-8E20FB05D10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5">
              <a:extLst>
                <a:ext uri="{FF2B5EF4-FFF2-40B4-BE49-F238E27FC236}">
                  <a16:creationId xmlns:a16="http://schemas.microsoft.com/office/drawing/2014/main" id="{F128F04E-05CD-4035-A32B-6E9ABAB931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C94DDB4-5A80-41AA-A102-4BD1A2E8FF6B}"/>
              </a:ext>
            </a:extLst>
          </p:cNvPr>
          <p:cNvSpPr>
            <a:spLocks noGrp="1"/>
          </p:cNvSpPr>
          <p:nvPr>
            <p:ph type="title"/>
          </p:nvPr>
        </p:nvSpPr>
        <p:spPr>
          <a:xfrm>
            <a:off x="-126586" y="9525"/>
            <a:ext cx="4327010" cy="1422058"/>
          </a:xfrm>
        </p:spPr>
        <p:txBody>
          <a:bodyPr>
            <a:normAutofit fontScale="90000"/>
          </a:bodyPr>
          <a:lstStyle/>
          <a:p>
            <a:r>
              <a:rPr lang="fr-FR"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 SITE DU SISTEPACA </a:t>
            </a:r>
            <a:r>
              <a:rPr lang="fr-FR" sz="22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rPr>
              <a:t>www.sistepaca.org</a:t>
            </a:r>
            <a:endParaRPr lang="fr-FR" sz="3700">
              <a:solidFill>
                <a:schemeClr val="tx1"/>
              </a:solidFill>
            </a:endParaRP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396C1526-6429-4D15-839E-9C598E9B86B6}"/>
              </a:ext>
            </a:extLst>
          </p:cNvPr>
          <p:cNvSpPr>
            <a:spLocks noGrp="1"/>
          </p:cNvSpPr>
          <p:nvPr>
            <p:ph idx="1"/>
          </p:nvPr>
        </p:nvSpPr>
        <p:spPr>
          <a:xfrm>
            <a:off x="188682" y="3321842"/>
            <a:ext cx="3725369" cy="2399816"/>
          </a:xfrm>
        </p:spPr>
        <p:txBody>
          <a:bodyPr>
            <a:normAutofit fontScale="92500"/>
          </a:bodyPr>
          <a:lstStyle/>
          <a:p>
            <a:pPr marL="342900" lvl="0" indent="-342900">
              <a:lnSpc>
                <a:spcPct val="100000"/>
              </a:lnSpc>
              <a:spcAft>
                <a:spcPts val="1000"/>
              </a:spcAft>
              <a:buSzPts val="1000"/>
              <a:buFont typeface="Symbol" panose="05050102010706020507" pitchFamily="18" charset="2"/>
              <a:buChar char=""/>
              <a:tabLst>
                <a:tab pos="914400" algn="l"/>
              </a:tabLst>
            </a:pPr>
            <a:r>
              <a:rPr lang="fr-FR" sz="1200">
                <a:effectLst/>
                <a:latin typeface="Calibri" panose="020F0502020204030204" pitchFamily="34" charset="0"/>
                <a:ea typeface="Calibri" panose="020F0502020204030204" pitchFamily="34" charset="0"/>
                <a:cs typeface="Times New Roman" panose="02020603050405020304" pitchFamily="18" charset="0"/>
              </a:rPr>
              <a:t>Le rôle de chacun des acteurs du MDE susceptible d’être mobilisé</a:t>
            </a:r>
            <a:r>
              <a:rPr lang="fr-FR" sz="1200" u="sng">
                <a:effectLst/>
                <a:latin typeface="Calibri" panose="020F0502020204030204" pitchFamily="34" charset="0"/>
                <a:ea typeface="Calibri" panose="020F0502020204030204" pitchFamily="34" charset="0"/>
                <a:cs typeface="Times New Roman" panose="02020603050405020304" pitchFamily="18" charset="0"/>
              </a:rPr>
              <a:t> </a:t>
            </a:r>
            <a:r>
              <a:rPr lang="fr-FR" sz="1200">
                <a:effectLst/>
                <a:latin typeface="Calibri" panose="020F0502020204030204" pitchFamily="34" charset="0"/>
                <a:ea typeface="Calibri" panose="020F0502020204030204" pitchFamily="34" charset="0"/>
                <a:cs typeface="Times New Roman" panose="02020603050405020304" pitchFamily="18" charset="0"/>
              </a:rPr>
              <a:t>(par qui ? comment ? quand ? et sur quoi ?)</a:t>
            </a:r>
          </a:p>
          <a:p>
            <a:pPr marL="342900" lvl="0" indent="-342900">
              <a:lnSpc>
                <a:spcPct val="100000"/>
              </a:lnSpc>
              <a:spcAft>
                <a:spcPts val="1000"/>
              </a:spcAft>
              <a:buSzPts val="1000"/>
              <a:buFont typeface="Symbol" panose="05050102010706020507" pitchFamily="18" charset="2"/>
              <a:buChar char=""/>
              <a:tabLst>
                <a:tab pos="457200" algn="l"/>
              </a:tabLst>
            </a:pPr>
            <a:r>
              <a:rPr lang="fr-FR" sz="1200">
                <a:effectLst/>
                <a:latin typeface="Calibri" panose="020F0502020204030204" pitchFamily="34" charset="0"/>
                <a:ea typeface="Calibri" panose="020F0502020204030204" pitchFamily="34" charset="0"/>
                <a:cs typeface="Times New Roman" panose="02020603050405020304" pitchFamily="18" charset="0"/>
              </a:rPr>
              <a:t>Les étapes du parcours des salariés/patients (en cas d’arrêt de travail ou de dégradation de son état de santé)</a:t>
            </a:r>
          </a:p>
          <a:p>
            <a:pPr marL="342900" lvl="0" indent="-342900">
              <a:lnSpc>
                <a:spcPct val="100000"/>
              </a:lnSpc>
              <a:spcAft>
                <a:spcPts val="1000"/>
              </a:spcAft>
              <a:buSzPts val="1000"/>
              <a:buFont typeface="Symbol" panose="05050102010706020507" pitchFamily="18" charset="2"/>
              <a:buChar char=""/>
              <a:tabLst>
                <a:tab pos="457200" algn="l"/>
              </a:tabLst>
            </a:pPr>
            <a:r>
              <a:rPr lang="fr-FR" sz="1200" u="sng">
                <a:latin typeface="Calibri" panose="020F0502020204030204" pitchFamily="34" charset="0"/>
                <a:cs typeface="Times New Roman" panose="02020603050405020304" pitchFamily="18" charset="0"/>
                <a:hlinkClick r:id="rId3">
                  <a:extLst>
                    <a:ext uri="{A12FA001-AC4F-418D-AE19-62706E023703}">
                      <ahyp:hlinkClr xmlns="" xmlns:ahyp="http://schemas.microsoft.com/office/drawing/2018/hyperlinkcolor" val="tx"/>
                    </a:ext>
                  </a:extLst>
                </a:hlinkClick>
              </a:rPr>
              <a:t>Les outils et dispositifs d’accompagnement sur le MDE</a:t>
            </a:r>
            <a:endParaRPr lang="fr-FR" sz="1200" u="sng">
              <a:latin typeface="Calibri" panose="020F0502020204030204" pitchFamily="34" charset="0"/>
              <a:cs typeface="Times New Roman" panose="02020603050405020304" pitchFamily="18" charset="0"/>
            </a:endParaRPr>
          </a:p>
          <a:p>
            <a:pPr marL="342900" lvl="0" indent="-342900">
              <a:lnSpc>
                <a:spcPct val="100000"/>
              </a:lnSpc>
              <a:spcAft>
                <a:spcPts val="1000"/>
              </a:spcAft>
              <a:buSzPts val="1000"/>
              <a:buFont typeface="Symbol" panose="05050102010706020507" pitchFamily="18" charset="2"/>
              <a:buChar char=""/>
              <a:tabLst>
                <a:tab pos="457200" algn="l"/>
              </a:tabLst>
            </a:pPr>
            <a:r>
              <a:rPr lang="fr-FR" sz="1200" u="sng">
                <a:latin typeface="Calibri" panose="020F0502020204030204" pitchFamily="34" charset="0"/>
                <a:cs typeface="Times New Roman" panose="02020603050405020304" pitchFamily="18" charset="0"/>
                <a:hlinkClick r:id="rId4">
                  <a:extLst>
                    <a:ext uri="{A12FA001-AC4F-418D-AE19-62706E023703}">
                      <ahyp:hlinkClr xmlns="" xmlns:ahyp="http://schemas.microsoft.com/office/drawing/2018/hyperlinkcolor" val="tx"/>
                    </a:ext>
                  </a:extLst>
                </a:hlinkClick>
              </a:rPr>
              <a:t>La conduite à tenir des professionnels de soins face à un patient en risque de désinsertion professionnelle</a:t>
            </a:r>
            <a:endParaRPr lang="fr-FR" sz="1200" u="sng">
              <a:latin typeface="Calibri" panose="020F0502020204030204" pitchFamily="34" charset="0"/>
              <a:cs typeface="Times New Roman" panose="02020603050405020304" pitchFamily="18" charset="0"/>
            </a:endParaRPr>
          </a:p>
          <a:p>
            <a:pPr>
              <a:lnSpc>
                <a:spcPct val="110000"/>
              </a:lnSpc>
            </a:pPr>
            <a:endParaRPr lang="fr-FR" sz="1700"/>
          </a:p>
        </p:txBody>
      </p:sp>
      <p:pic>
        <p:nvPicPr>
          <p:cNvPr id="6" name="Image 5">
            <a:extLst>
              <a:ext uri="{FF2B5EF4-FFF2-40B4-BE49-F238E27FC236}">
                <a16:creationId xmlns:a16="http://schemas.microsoft.com/office/drawing/2014/main" id="{09C8BE72-1969-4386-A5FC-146B28D4ADD9}"/>
              </a:ext>
            </a:extLst>
          </p:cNvPr>
          <p:cNvPicPr>
            <a:picLocks noChangeAspect="1"/>
          </p:cNvPicPr>
          <p:nvPr/>
        </p:nvPicPr>
        <p:blipFill>
          <a:blip r:embed="rId5"/>
          <a:stretch>
            <a:fillRect/>
          </a:stretch>
        </p:blipFill>
        <p:spPr>
          <a:xfrm rot="21156160">
            <a:off x="139411" y="1333616"/>
            <a:ext cx="2161983" cy="1372618"/>
          </a:xfrm>
          <a:prstGeom prst="rect">
            <a:avLst/>
          </a:prstGeom>
        </p:spPr>
      </p:pic>
      <p:sp>
        <p:nvSpPr>
          <p:cNvPr id="56" name="ZoneTexte 55">
            <a:extLst>
              <a:ext uri="{FF2B5EF4-FFF2-40B4-BE49-F238E27FC236}">
                <a16:creationId xmlns:a16="http://schemas.microsoft.com/office/drawing/2014/main" id="{CC0792E8-53A0-4F12-8E77-D17D183C1E61}"/>
              </a:ext>
            </a:extLst>
          </p:cNvPr>
          <p:cNvSpPr txBox="1"/>
          <p:nvPr/>
        </p:nvSpPr>
        <p:spPr>
          <a:xfrm>
            <a:off x="6401133" y="2689569"/>
            <a:ext cx="1508579" cy="503599"/>
          </a:xfrm>
          <a:prstGeom prst="rect">
            <a:avLst/>
          </a:prstGeom>
          <a:noFill/>
        </p:spPr>
        <p:txBody>
          <a:bodyPr wrap="square" rtlCol="0">
            <a:spAutoFit/>
          </a:bodyPr>
          <a:lstStyle/>
          <a:p>
            <a:pPr>
              <a:lnSpc>
                <a:spcPct val="115000"/>
              </a:lnSpc>
              <a:spcAft>
                <a:spcPts val="1000"/>
              </a:spcAft>
            </a:pP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En vous </a:t>
            </a: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 xmlns:ahyp="http://schemas.microsoft.com/office/drawing/2018/hyperlinkcolor" val="tx"/>
                    </a:ext>
                  </a:extLst>
                </a:hlinkClick>
              </a:rPr>
              <a:t>abonnant</a:t>
            </a: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à sa Newsletter </a:t>
            </a:r>
            <a:endParaRPr lang="fr-FR" sz="1600">
              <a:solidFill>
                <a:srgbClr val="0070C0"/>
              </a:solidFill>
            </a:endParaRPr>
          </a:p>
        </p:txBody>
      </p:sp>
      <p:sp>
        <p:nvSpPr>
          <p:cNvPr id="57" name="ZoneTexte 56">
            <a:extLst>
              <a:ext uri="{FF2B5EF4-FFF2-40B4-BE49-F238E27FC236}">
                <a16:creationId xmlns:a16="http://schemas.microsoft.com/office/drawing/2014/main" id="{3C0567E1-9437-4023-8022-8E164E3B19A4}"/>
              </a:ext>
            </a:extLst>
          </p:cNvPr>
          <p:cNvSpPr txBox="1"/>
          <p:nvPr/>
        </p:nvSpPr>
        <p:spPr>
          <a:xfrm>
            <a:off x="6343319" y="3916631"/>
            <a:ext cx="1615285" cy="1141723"/>
          </a:xfrm>
          <a:prstGeom prst="rect">
            <a:avLst/>
          </a:prstGeom>
          <a:noFill/>
        </p:spPr>
        <p:txBody>
          <a:bodyPr wrap="square" rtlCol="0">
            <a:spAutoFit/>
          </a:bodyPr>
          <a:lstStyle/>
          <a:p>
            <a:pPr lvl="0">
              <a:lnSpc>
                <a:spcPct val="115000"/>
              </a:lnSpc>
            </a:pP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En visionnant le </a:t>
            </a: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 xmlns:ahyp="http://schemas.microsoft.com/office/drawing/2018/hyperlinkcolor" val="tx"/>
                    </a:ext>
                  </a:extLst>
                </a:hlinkClick>
              </a:rPr>
              <a:t>replay du webinaire </a:t>
            </a: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du 17/11/20 vous décrivant les ressources disponibles</a:t>
            </a:r>
            <a:endParaRPr lang="fr-FR" sz="120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8" name="ZoneTexte 57">
            <a:extLst>
              <a:ext uri="{FF2B5EF4-FFF2-40B4-BE49-F238E27FC236}">
                <a16:creationId xmlns:a16="http://schemas.microsoft.com/office/drawing/2014/main" id="{A3C72C73-DBA3-4C8E-BCD0-90EE1248AD05}"/>
              </a:ext>
            </a:extLst>
          </p:cNvPr>
          <p:cNvSpPr txBox="1"/>
          <p:nvPr/>
        </p:nvSpPr>
        <p:spPr>
          <a:xfrm>
            <a:off x="9610210" y="2307220"/>
            <a:ext cx="1919288" cy="929357"/>
          </a:xfrm>
          <a:prstGeom prst="rect">
            <a:avLst/>
          </a:prstGeom>
          <a:noFill/>
        </p:spPr>
        <p:txBody>
          <a:bodyPr wrap="square" rtlCol="0">
            <a:spAutoFit/>
          </a:bodyPr>
          <a:lstStyle/>
          <a:p>
            <a:pPr>
              <a:lnSpc>
                <a:spcPct val="115000"/>
              </a:lnSpc>
              <a:spcAft>
                <a:spcPts val="1000"/>
              </a:spcAft>
            </a:pP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 xmlns:ahyp="http://schemas.microsoft.com/office/drawing/2018/hyperlinkcolor" val="tx"/>
                    </a:ext>
                  </a:extLst>
                </a:hlinkClick>
              </a:rPr>
              <a:t>Inscription</a:t>
            </a:r>
            <a:r>
              <a:rPr lang="fr-FR" sz="12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au Webinaire de présentation du Sistepaca prévue de 14h00 à 15h0 le 18/11/2022</a:t>
            </a:r>
            <a:endParaRPr lang="fr-FR" sz="1200" b="1">
              <a:solidFill>
                <a:srgbClr val="0070C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59" name="Image 58">
            <a:extLst>
              <a:ext uri="{FF2B5EF4-FFF2-40B4-BE49-F238E27FC236}">
                <a16:creationId xmlns:a16="http://schemas.microsoft.com/office/drawing/2014/main" id="{42373F3C-FD14-4B91-BB9B-70611049B175}"/>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5346570" y="2265997"/>
            <a:ext cx="942340" cy="942340"/>
          </a:xfrm>
          <a:prstGeom prst="rect">
            <a:avLst/>
          </a:prstGeom>
          <a:noFill/>
          <a:ln>
            <a:noFill/>
          </a:ln>
        </p:spPr>
      </p:pic>
      <p:sp>
        <p:nvSpPr>
          <p:cNvPr id="60" name="ZoneTexte 59">
            <a:extLst>
              <a:ext uri="{FF2B5EF4-FFF2-40B4-BE49-F238E27FC236}">
                <a16:creationId xmlns:a16="http://schemas.microsoft.com/office/drawing/2014/main" id="{D496D0C3-1E97-4BDC-B880-88E3F11D2DA5}"/>
              </a:ext>
            </a:extLst>
          </p:cNvPr>
          <p:cNvSpPr txBox="1"/>
          <p:nvPr/>
        </p:nvSpPr>
        <p:spPr>
          <a:xfrm>
            <a:off x="4748401" y="703094"/>
            <a:ext cx="3447200" cy="916854"/>
          </a:xfrm>
          <a:prstGeom prst="rect">
            <a:avLst/>
          </a:prstGeom>
          <a:solidFill>
            <a:schemeClr val="accent1"/>
          </a:solidFill>
          <a:ln w="19050">
            <a:solidFill>
              <a:schemeClr val="accent1"/>
            </a:solidFill>
          </a:ln>
        </p:spPr>
        <p:txBody>
          <a:bodyPr wrap="square" rtlCol="0">
            <a:spAutoFit/>
          </a:bodyPr>
          <a:lstStyle/>
          <a:p>
            <a:pPr algn="ctr">
              <a:lnSpc>
                <a:spcPct val="115000"/>
              </a:lnSpc>
              <a:spcAft>
                <a:spcPts val="1000"/>
              </a:spcAft>
            </a:pPr>
            <a:r>
              <a:rPr lang="fr-FR" sz="2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Retrouvez</a:t>
            </a:r>
            <a:r>
              <a:rPr lang="fr-FR" sz="2400" b="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a:t>
            </a:r>
            <a:r>
              <a:rPr lang="fr-FR" sz="2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 l’information pratique </a:t>
            </a:r>
            <a:endParaRPr lang="fr-FR" sz="24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61" name="Image 60">
            <a:extLst>
              <a:ext uri="{FF2B5EF4-FFF2-40B4-BE49-F238E27FC236}">
                <a16:creationId xmlns:a16="http://schemas.microsoft.com/office/drawing/2014/main" id="{33CBC077-660A-4FBA-BCC4-559646D8C407}"/>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00317" y="4069065"/>
            <a:ext cx="905370" cy="905370"/>
          </a:xfrm>
          <a:prstGeom prst="rect">
            <a:avLst/>
          </a:prstGeom>
          <a:noFill/>
          <a:ln>
            <a:noFill/>
          </a:ln>
        </p:spPr>
      </p:pic>
      <p:pic>
        <p:nvPicPr>
          <p:cNvPr id="62" name="Image 61">
            <a:extLst>
              <a:ext uri="{FF2B5EF4-FFF2-40B4-BE49-F238E27FC236}">
                <a16:creationId xmlns:a16="http://schemas.microsoft.com/office/drawing/2014/main" id="{22B0BB9C-E3FA-4014-B3AA-A9B9C03E239C}"/>
              </a:ext>
            </a:extLst>
          </p:cNvPr>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396161" y="2134189"/>
            <a:ext cx="1123257" cy="1123257"/>
          </a:xfrm>
          <a:prstGeom prst="rect">
            <a:avLst/>
          </a:prstGeom>
          <a:noFill/>
          <a:ln>
            <a:noFill/>
          </a:ln>
        </p:spPr>
      </p:pic>
      <p:sp>
        <p:nvSpPr>
          <p:cNvPr id="63" name="ZoneTexte 62">
            <a:extLst>
              <a:ext uri="{FF2B5EF4-FFF2-40B4-BE49-F238E27FC236}">
                <a16:creationId xmlns:a16="http://schemas.microsoft.com/office/drawing/2014/main" id="{CEF5B288-5023-47F0-8639-CEA76D690DB7}"/>
              </a:ext>
            </a:extLst>
          </p:cNvPr>
          <p:cNvSpPr txBox="1"/>
          <p:nvPr/>
        </p:nvSpPr>
        <p:spPr>
          <a:xfrm>
            <a:off x="8322019" y="710920"/>
            <a:ext cx="3385791" cy="916854"/>
          </a:xfrm>
          <a:prstGeom prst="rect">
            <a:avLst/>
          </a:prstGeom>
          <a:solidFill>
            <a:schemeClr val="accent1"/>
          </a:solidFill>
          <a:ln w="19050">
            <a:solidFill>
              <a:schemeClr val="accent1"/>
            </a:solidFill>
          </a:ln>
        </p:spPr>
        <p:txBody>
          <a:bodyPr wrap="square" rtlCol="0">
            <a:spAutoFit/>
          </a:bodyPr>
          <a:lstStyle/>
          <a:p>
            <a:pPr algn="ctr">
              <a:lnSpc>
                <a:spcPct val="115000"/>
              </a:lnSpc>
              <a:spcAft>
                <a:spcPts val="1000"/>
              </a:spcAft>
            </a:pPr>
            <a:r>
              <a:rPr lang="fr-FR" sz="2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Agenda 2022/2023 sur le maintien dans l’emploi</a:t>
            </a:r>
            <a:endParaRPr lang="fr-FR" sz="24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4" name="ZoneTexte 63">
            <a:extLst>
              <a:ext uri="{FF2B5EF4-FFF2-40B4-BE49-F238E27FC236}">
                <a16:creationId xmlns:a16="http://schemas.microsoft.com/office/drawing/2014/main" id="{4E080B3F-B5F6-4C29-8A95-920091FA1C46}"/>
              </a:ext>
            </a:extLst>
          </p:cNvPr>
          <p:cNvSpPr txBox="1"/>
          <p:nvPr/>
        </p:nvSpPr>
        <p:spPr>
          <a:xfrm>
            <a:off x="8319961" y="3650844"/>
            <a:ext cx="3273552" cy="1390509"/>
          </a:xfrm>
          <a:prstGeom prst="rect">
            <a:avLst/>
          </a:prstGeom>
          <a:noFill/>
        </p:spPr>
        <p:txBody>
          <a:bodyPr wrap="square" rtlCol="0">
            <a:spAutoFit/>
          </a:bodyPr>
          <a:lstStyle/>
          <a:p>
            <a:pPr>
              <a:lnSpc>
                <a:spcPct val="115000"/>
              </a:lnSpc>
              <a:spcAft>
                <a:spcPts val="1000"/>
              </a:spcAft>
            </a:pPr>
            <a:r>
              <a:rPr lang="fr-FR" sz="1100" b="1">
                <a:solidFill>
                  <a:srgbClr val="0070C0"/>
                </a:solidFill>
                <a:latin typeface="Calibri" panose="020F0502020204030204" pitchFamily="34" charset="0"/>
                <a:ea typeface="Calibri" panose="020F0502020204030204" pitchFamily="34" charset="0"/>
                <a:cs typeface="Times New Roman" panose="02020603050405020304" pitchFamily="18" charset="0"/>
              </a:rPr>
              <a:t>Inscription a</a:t>
            </a:r>
            <a:r>
              <a:rPr lang="fr-FR" sz="11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ux actions de professionnalisation et de conseil</a:t>
            </a:r>
            <a:r>
              <a:rPr lang="fr-FR" sz="10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L’Agefiph propose des modules de professionnalisation aux référents Handicap en entreprise . Elle met à disposition son service Conseil &amp; Accompagnement pour vos actions handicap et anime un Réseau des Référents Handicap.</a:t>
            </a:r>
            <a:r>
              <a:rPr lang="fr-FR" sz="1100" b="1">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fr-FR" sz="11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Contact pour en savoir plus : entreprises.paca-corse@agefiph.asso.fr</a:t>
            </a:r>
            <a:endParaRPr lang="fr-FR" sz="1000" b="1">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5" name="Espace réservé du contenu 2">
            <a:extLst>
              <a:ext uri="{FF2B5EF4-FFF2-40B4-BE49-F238E27FC236}">
                <a16:creationId xmlns:a16="http://schemas.microsoft.com/office/drawing/2014/main" id="{4BD337EF-5085-4251-9205-4482EA61B403}"/>
              </a:ext>
            </a:extLst>
          </p:cNvPr>
          <p:cNvSpPr txBox="1">
            <a:spLocks/>
          </p:cNvSpPr>
          <p:nvPr/>
        </p:nvSpPr>
        <p:spPr>
          <a:xfrm>
            <a:off x="2468310" y="1321695"/>
            <a:ext cx="1808180" cy="1814309"/>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nSpc>
                <a:spcPct val="110000"/>
              </a:lnSpc>
              <a:spcAft>
                <a:spcPts val="1000"/>
              </a:spcAft>
              <a:buFont typeface="Wingdings" panose="05000000000000000000" pitchFamily="2" charset="2"/>
              <a:buNone/>
            </a:pPr>
            <a:r>
              <a:rPr lang="fr-FR" sz="1200">
                <a:latin typeface="Calibri" panose="020F0502020204030204" pitchFamily="34" charset="0"/>
                <a:ea typeface="Calibri" panose="020F0502020204030204" pitchFamily="34" charset="0"/>
                <a:cs typeface="Times New Roman" panose="02020603050405020304" pitchFamily="18" charset="0"/>
              </a:rPr>
              <a:t>Le Sistepaca dispose désormais d’un </a:t>
            </a:r>
            <a:r>
              <a:rPr lang="fr-FR" sz="1200" b="1">
                <a:latin typeface="Calibri" panose="020F0502020204030204" pitchFamily="34" charset="0"/>
                <a:ea typeface="Calibri" panose="020F0502020204030204" pitchFamily="34" charset="0"/>
                <a:cs typeface="Times New Roman" panose="02020603050405020304" pitchFamily="18" charset="0"/>
              </a:rPr>
              <a:t>espace ressources étoffé dédié au maintien dans l’emploi</a:t>
            </a:r>
            <a:r>
              <a:rPr lang="fr-FR" sz="1200">
                <a:latin typeface="Calibri" panose="020F0502020204030204" pitchFamily="34" charset="0"/>
                <a:ea typeface="Calibri" panose="020F0502020204030204" pitchFamily="34" charset="0"/>
                <a:cs typeface="Times New Roman" panose="02020603050405020304" pitchFamily="18" charset="0"/>
              </a:rPr>
              <a:t> qui vous permet de disposer d’informations pratiques sur :</a:t>
            </a:r>
            <a:endParaRPr lang="fr-FR" sz="1700"/>
          </a:p>
        </p:txBody>
      </p:sp>
      <p:cxnSp>
        <p:nvCxnSpPr>
          <p:cNvPr id="5" name="Connecteur droit 4">
            <a:extLst>
              <a:ext uri="{FF2B5EF4-FFF2-40B4-BE49-F238E27FC236}">
                <a16:creationId xmlns:a16="http://schemas.microsoft.com/office/drawing/2014/main" id="{198BD6EA-CE66-40F1-80A4-635B779B2D9F}"/>
              </a:ext>
            </a:extLst>
          </p:cNvPr>
          <p:cNvCxnSpPr>
            <a:cxnSpLocks/>
          </p:cNvCxnSpPr>
          <p:nvPr/>
        </p:nvCxnSpPr>
        <p:spPr>
          <a:xfrm>
            <a:off x="8319961" y="710920"/>
            <a:ext cx="0" cy="4564343"/>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Connecteur droit 65">
            <a:extLst>
              <a:ext uri="{FF2B5EF4-FFF2-40B4-BE49-F238E27FC236}">
                <a16:creationId xmlns:a16="http://schemas.microsoft.com/office/drawing/2014/main" id="{D500D050-E61B-4550-A537-B2C10F6B61CB}"/>
              </a:ext>
            </a:extLst>
          </p:cNvPr>
          <p:cNvCxnSpPr>
            <a:cxnSpLocks/>
          </p:cNvCxnSpPr>
          <p:nvPr/>
        </p:nvCxnSpPr>
        <p:spPr>
          <a:xfrm>
            <a:off x="4756639" y="703094"/>
            <a:ext cx="7725" cy="4688689"/>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9592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6">
            <a:extLst>
              <a:ext uri="{FF2B5EF4-FFF2-40B4-BE49-F238E27FC236}">
                <a16:creationId xmlns:a16="http://schemas.microsoft.com/office/drawing/2014/main" id="{6BB22E12-C5D3-4EE9-8A46-75E43E09A34C}"/>
              </a:ext>
            </a:extLst>
          </p:cNvPr>
          <p:cNvGraphicFramePr>
            <a:graphicFrameLocks noGrp="1"/>
          </p:cNvGraphicFramePr>
          <p:nvPr>
            <p:extLst>
              <p:ext uri="{D42A27DB-BD31-4B8C-83A1-F6EECF244321}">
                <p14:modId xmlns:p14="http://schemas.microsoft.com/office/powerpoint/2010/main" val="4236673024"/>
              </p:ext>
            </p:extLst>
          </p:nvPr>
        </p:nvGraphicFramePr>
        <p:xfrm>
          <a:off x="362857" y="719666"/>
          <a:ext cx="11408229" cy="5821680"/>
        </p:xfrm>
        <a:graphic>
          <a:graphicData uri="http://schemas.openxmlformats.org/drawingml/2006/table">
            <a:tbl>
              <a:tblPr firstRow="1" bandRow="1">
                <a:tableStyleId>{5C22544A-7EE6-4342-B048-85BDC9FD1C3A}</a:tableStyleId>
              </a:tblPr>
              <a:tblGrid>
                <a:gridCol w="1527887">
                  <a:extLst>
                    <a:ext uri="{9D8B030D-6E8A-4147-A177-3AD203B41FA5}">
                      <a16:colId xmlns:a16="http://schemas.microsoft.com/office/drawing/2014/main" val="1651529550"/>
                    </a:ext>
                  </a:extLst>
                </a:gridCol>
                <a:gridCol w="4176228">
                  <a:extLst>
                    <a:ext uri="{9D8B030D-6E8A-4147-A177-3AD203B41FA5}">
                      <a16:colId xmlns:a16="http://schemas.microsoft.com/office/drawing/2014/main" val="2729797324"/>
                    </a:ext>
                  </a:extLst>
                </a:gridCol>
                <a:gridCol w="1405657">
                  <a:extLst>
                    <a:ext uri="{9D8B030D-6E8A-4147-A177-3AD203B41FA5}">
                      <a16:colId xmlns:a16="http://schemas.microsoft.com/office/drawing/2014/main" val="1214452833"/>
                    </a:ext>
                  </a:extLst>
                </a:gridCol>
                <a:gridCol w="4298457">
                  <a:extLst>
                    <a:ext uri="{9D8B030D-6E8A-4147-A177-3AD203B41FA5}">
                      <a16:colId xmlns:a16="http://schemas.microsoft.com/office/drawing/2014/main" val="2268814452"/>
                    </a:ext>
                  </a:extLst>
                </a:gridCol>
              </a:tblGrid>
              <a:tr h="370840">
                <a:tc>
                  <a:txBody>
                    <a:bodyPr/>
                    <a:lstStyle/>
                    <a:p>
                      <a:endParaRPr lang="fr-FR"/>
                    </a:p>
                  </a:txBody>
                  <a:tcPr>
                    <a:solidFill>
                      <a:schemeClr val="bg2"/>
                    </a:solidFill>
                  </a:tcPr>
                </a:tc>
                <a:tc>
                  <a:txBody>
                    <a:bodyPr/>
                    <a:lstStyle/>
                    <a:p>
                      <a:pPr marL="0" algn="l" defTabSz="914400" rtl="0" eaLnBrk="1" latinLnBrk="0" hangingPunct="1"/>
                      <a:r>
                        <a:rPr lang="fr-FR" sz="1200" b="1" kern="1200" dirty="0">
                          <a:solidFill>
                            <a:schemeClr val="accent1"/>
                          </a:solidFill>
                          <a:effectLst/>
                          <a:latin typeface="+mn-lt"/>
                          <a:ea typeface="+mn-ea"/>
                          <a:cs typeface="+mn-cs"/>
                        </a:rPr>
                        <a:t>Film 1 : C’est pas sorcier la PDP</a:t>
                      </a:r>
                    </a:p>
                    <a:p>
                      <a:r>
                        <a:rPr lang="fr-FR" sz="1100" b="1" kern="1200" dirty="0">
                          <a:solidFill>
                            <a:schemeClr val="tx1"/>
                          </a:solidFill>
                          <a:effectLst/>
                          <a:latin typeface="+mn-lt"/>
                          <a:ea typeface="+mn-ea"/>
                          <a:cs typeface="+mn-cs"/>
                        </a:rPr>
                        <a:t>Durée : 12min45</a:t>
                      </a:r>
                    </a:p>
                    <a:p>
                      <a:r>
                        <a:rPr lang="fr-FR" sz="1100" b="1" kern="1200" dirty="0">
                          <a:solidFill>
                            <a:schemeClr val="tx1"/>
                          </a:solidFill>
                          <a:effectLst/>
                          <a:latin typeface="+mn-lt"/>
                          <a:ea typeface="+mn-ea"/>
                          <a:cs typeface="+mn-cs"/>
                        </a:rPr>
                        <a:t>Synopsis : </a:t>
                      </a:r>
                      <a:r>
                        <a:rPr lang="fr-FR" sz="1100" b="1" kern="1200" dirty="0" err="1">
                          <a:solidFill>
                            <a:schemeClr val="tx1"/>
                          </a:solidFill>
                          <a:effectLst/>
                          <a:latin typeface="+mn-lt"/>
                          <a:ea typeface="+mn-ea"/>
                          <a:cs typeface="+mn-cs"/>
                        </a:rPr>
                        <a:t>Jamy</a:t>
                      </a:r>
                      <a:r>
                        <a:rPr lang="fr-FR" sz="1100" b="1" kern="1200" dirty="0">
                          <a:solidFill>
                            <a:schemeClr val="tx1"/>
                          </a:solidFill>
                          <a:effectLst/>
                          <a:latin typeface="+mn-lt"/>
                          <a:ea typeface="+mn-ea"/>
                          <a:cs typeface="+mn-cs"/>
                        </a:rPr>
                        <a:t> et Sabine, nous expliquent de manière synthétique la PDP …</a:t>
                      </a:r>
                    </a:p>
                  </a:txBody>
                  <a:tcPr>
                    <a:solidFill>
                      <a:schemeClr val="bg2"/>
                    </a:solidFill>
                  </a:tcPr>
                </a:tc>
                <a:tc>
                  <a:txBody>
                    <a:bodyPr/>
                    <a:lstStyle/>
                    <a:p>
                      <a:endParaRPr lang="fr-FR"/>
                    </a:p>
                  </a:txBody>
                  <a:tcPr>
                    <a:solidFill>
                      <a:schemeClr val="bg2"/>
                    </a:solidFill>
                  </a:tcPr>
                </a:tc>
                <a:tc>
                  <a:txBody>
                    <a:bodyPr/>
                    <a:lstStyle/>
                    <a:p>
                      <a:r>
                        <a:rPr lang="fr-FR" sz="1200" b="1" kern="1200">
                          <a:solidFill>
                            <a:schemeClr val="accent1"/>
                          </a:solidFill>
                          <a:effectLst/>
                          <a:latin typeface="+mn-lt"/>
                          <a:ea typeface="+mn-ea"/>
                          <a:cs typeface="+mn-cs"/>
                        </a:rPr>
                        <a:t>Film 2 : Création d’entreprise en situation de handicap</a:t>
                      </a:r>
                    </a:p>
                    <a:p>
                      <a:pPr marL="171450" indent="-171450">
                        <a:buFont typeface="Arial" panose="020B0604020202020204" pitchFamily="34" charset="0"/>
                        <a:buChar char="•"/>
                      </a:pPr>
                      <a:r>
                        <a:rPr lang="fr-FR" sz="1100" b="1" kern="1200">
                          <a:solidFill>
                            <a:schemeClr val="tx1"/>
                          </a:solidFill>
                          <a:effectLst/>
                          <a:latin typeface="+mn-lt"/>
                          <a:ea typeface="+mn-ea"/>
                          <a:cs typeface="+mn-cs"/>
                        </a:rPr>
                        <a:t>Durée : 2min30   </a:t>
                      </a:r>
                    </a:p>
                    <a:p>
                      <a:pPr marL="171450" indent="-171450">
                        <a:buFont typeface="Arial" panose="020B0604020202020204" pitchFamily="34" charset="0"/>
                        <a:buChar char="•"/>
                      </a:pPr>
                      <a:r>
                        <a:rPr lang="fr-FR" sz="1100" b="1" kern="1200">
                          <a:solidFill>
                            <a:schemeClr val="tx1"/>
                          </a:solidFill>
                          <a:effectLst/>
                          <a:latin typeface="+mn-lt"/>
                          <a:ea typeface="+mn-ea"/>
                          <a:cs typeface="+mn-cs"/>
                        </a:rPr>
                        <a:t>Réalisé par : Agefiph/Pole emploi</a:t>
                      </a:r>
                    </a:p>
                    <a:p>
                      <a:pPr marL="171450" indent="-171450">
                        <a:buFont typeface="Arial" panose="020B0604020202020204" pitchFamily="34" charset="0"/>
                        <a:buChar char="•"/>
                      </a:pPr>
                      <a:r>
                        <a:rPr lang="fr-FR" sz="1100" b="1" kern="1200">
                          <a:solidFill>
                            <a:schemeClr val="tx1"/>
                          </a:solidFill>
                          <a:effectLst/>
                          <a:latin typeface="+mn-lt"/>
                          <a:ea typeface="+mn-ea"/>
                          <a:cs typeface="+mn-cs"/>
                        </a:rPr>
                        <a:t>Synopsis : Sabrina, 33 ans, après un grave accident du travail, décide de changer de profession et se lance dans la création d’une entreprise …</a:t>
                      </a:r>
                      <a:endParaRPr lang="fr-FR" sz="1100">
                        <a:solidFill>
                          <a:schemeClr val="tx1"/>
                        </a:solidFill>
                      </a:endParaRPr>
                    </a:p>
                  </a:txBody>
                  <a:tcPr>
                    <a:solidFill>
                      <a:schemeClr val="bg2"/>
                    </a:solidFill>
                  </a:tcPr>
                </a:tc>
                <a:extLst>
                  <a:ext uri="{0D108BD9-81ED-4DB2-BD59-A6C34878D82A}">
                    <a16:rowId xmlns:a16="http://schemas.microsoft.com/office/drawing/2014/main" val="3813051180"/>
                  </a:ext>
                </a:extLst>
              </a:tr>
              <a:tr h="370840">
                <a:tc>
                  <a:txBody>
                    <a:bodyPr/>
                    <a:lstStyle/>
                    <a:p>
                      <a:endParaRPr lang="fr-FR"/>
                    </a:p>
                  </a:txBody>
                  <a:tcPr>
                    <a:solidFill>
                      <a:schemeClr val="bg2"/>
                    </a:solidFill>
                  </a:tcPr>
                </a:tc>
                <a:tc>
                  <a:txBody>
                    <a:bodyPr/>
                    <a:lstStyle/>
                    <a:p>
                      <a:pPr marL="0" algn="l" defTabSz="914400" rtl="0" eaLnBrk="1" latinLnBrk="0" hangingPunct="1"/>
                      <a:r>
                        <a:rPr lang="fr-FR" sz="1200" b="1" kern="1200">
                          <a:solidFill>
                            <a:schemeClr val="accent1"/>
                          </a:solidFill>
                          <a:effectLst/>
                          <a:latin typeface="+mn-lt"/>
                          <a:ea typeface="+mn-ea"/>
                          <a:cs typeface="+mn-cs"/>
                        </a:rPr>
                        <a:t>Film 3 : Création d’un poste sur mesure / secteur du bâtiment</a:t>
                      </a:r>
                    </a:p>
                    <a:p>
                      <a:pPr marL="171450" indent="-171450">
                        <a:buFont typeface="Arial" panose="020B0604020202020204" pitchFamily="34" charset="0"/>
                        <a:buChar char="•"/>
                      </a:pPr>
                      <a:r>
                        <a:rPr lang="fr-FR" sz="1100" b="1" kern="1200">
                          <a:solidFill>
                            <a:schemeClr val="dk1"/>
                          </a:solidFill>
                          <a:effectLst/>
                          <a:latin typeface="+mn-lt"/>
                          <a:ea typeface="+mn-ea"/>
                          <a:cs typeface="+mn-cs"/>
                        </a:rPr>
                        <a:t>Durée</a:t>
                      </a:r>
                      <a:r>
                        <a:rPr lang="fr-FR" sz="1100" kern="1200">
                          <a:solidFill>
                            <a:schemeClr val="dk1"/>
                          </a:solidFill>
                          <a:effectLst/>
                          <a:latin typeface="+mn-lt"/>
                          <a:ea typeface="+mn-ea"/>
                          <a:cs typeface="+mn-cs"/>
                        </a:rPr>
                        <a:t> : </a:t>
                      </a:r>
                      <a:r>
                        <a:rPr lang="fr-FR" sz="1100" b="1" kern="1200">
                          <a:solidFill>
                            <a:schemeClr val="dk1"/>
                          </a:solidFill>
                          <a:effectLst/>
                          <a:latin typeface="+mn-lt"/>
                          <a:ea typeface="+mn-ea"/>
                          <a:cs typeface="+mn-cs"/>
                        </a:rPr>
                        <a:t>4min</a:t>
                      </a:r>
                      <a:r>
                        <a:rPr lang="fr-FR" sz="1100" kern="1200">
                          <a:solidFill>
                            <a:schemeClr val="dk1"/>
                          </a:solidFill>
                          <a:effectLst/>
                          <a:latin typeface="+mn-lt"/>
                          <a:ea typeface="+mn-ea"/>
                          <a:cs typeface="+mn-cs"/>
                        </a:rPr>
                        <a:t>             </a:t>
                      </a:r>
                    </a:p>
                    <a:p>
                      <a:pPr marL="171450" indent="-171450">
                        <a:buFont typeface="Arial" panose="020B0604020202020204" pitchFamily="34" charset="0"/>
                        <a:buChar char="•"/>
                      </a:pPr>
                      <a:r>
                        <a:rPr lang="fr-FR" sz="1100" b="1" kern="1200">
                          <a:solidFill>
                            <a:schemeClr val="dk1"/>
                          </a:solidFill>
                          <a:effectLst/>
                          <a:latin typeface="+mn-lt"/>
                          <a:ea typeface="+mn-ea"/>
                          <a:cs typeface="+mn-cs"/>
                        </a:rPr>
                        <a:t>Réalisé par</a:t>
                      </a:r>
                      <a:r>
                        <a:rPr lang="fr-FR" sz="1100" kern="1200">
                          <a:solidFill>
                            <a:schemeClr val="dk1"/>
                          </a:solidFill>
                          <a:effectLst/>
                          <a:latin typeface="+mn-lt"/>
                          <a:ea typeface="+mn-ea"/>
                          <a:cs typeface="+mn-cs"/>
                        </a:rPr>
                        <a:t> :</a:t>
                      </a:r>
                      <a:r>
                        <a:rPr lang="fr-FR" sz="1100" b="1" kern="1200">
                          <a:solidFill>
                            <a:schemeClr val="dk1"/>
                          </a:solidFill>
                          <a:effectLst/>
                          <a:latin typeface="+mn-lt"/>
                          <a:ea typeface="+mn-ea"/>
                          <a:cs typeface="+mn-cs"/>
                        </a:rPr>
                        <a:t> Presanse – AIST83</a:t>
                      </a:r>
                    </a:p>
                    <a:p>
                      <a:pPr marL="171450" indent="-171450">
                        <a:buFont typeface="Arial" panose="020B0604020202020204" pitchFamily="34" charset="0"/>
                        <a:buChar char="•"/>
                      </a:pPr>
                      <a:r>
                        <a:rPr lang="fr-FR" sz="1100" b="1" kern="1200">
                          <a:solidFill>
                            <a:schemeClr val="dk1"/>
                          </a:solidFill>
                          <a:effectLst/>
                          <a:latin typeface="+mn-lt"/>
                          <a:ea typeface="+mn-ea"/>
                          <a:cs typeface="+mn-cs"/>
                        </a:rPr>
                        <a:t>Synopsis : </a:t>
                      </a:r>
                      <a:r>
                        <a:rPr lang="fr-FR" sz="1100" kern="1200">
                          <a:solidFill>
                            <a:schemeClr val="dk1"/>
                          </a:solidFill>
                          <a:effectLst/>
                          <a:latin typeface="+mn-lt"/>
                          <a:ea typeface="+mn-ea"/>
                          <a:cs typeface="+mn-cs"/>
                        </a:rPr>
                        <a:t>Bruno, 54 ans, maçon, témoigne comment après un grave accident et 2 ans d’arrêt en longue maladie, grâce au concours du médecin du travail, de son employeur et de Cap emploi, il occupe aujourd’hui, au sein d’une petite structure, un poste en atelier, compatible avec ses restrictions médicales …</a:t>
                      </a:r>
                      <a:endParaRPr lang="fr-FR" sz="1100"/>
                    </a:p>
                  </a:txBody>
                  <a:tcPr>
                    <a:solidFill>
                      <a:schemeClr val="bg2"/>
                    </a:solidFill>
                  </a:tcPr>
                </a:tc>
                <a:tc>
                  <a:txBody>
                    <a:bodyPr/>
                    <a:lstStyle/>
                    <a:p>
                      <a:endParaRPr lang="fr-FR"/>
                    </a:p>
                  </a:txBody>
                  <a:tcPr>
                    <a:solidFill>
                      <a:schemeClr val="bg2"/>
                    </a:solidFill>
                  </a:tcPr>
                </a:tc>
                <a:tc>
                  <a:txBody>
                    <a:bodyPr/>
                    <a:lstStyle/>
                    <a:p>
                      <a:r>
                        <a:rPr lang="fr-FR" sz="1200" b="1" kern="1200">
                          <a:solidFill>
                            <a:schemeClr val="accent1"/>
                          </a:solidFill>
                          <a:effectLst/>
                          <a:latin typeface="+mn-lt"/>
                          <a:ea typeface="+mn-ea"/>
                          <a:cs typeface="+mn-cs"/>
                          <a:hlinkClick r:id="rId2">
                            <a:extLst>
                              <a:ext uri="{A12FA001-AC4F-418D-AE19-62706E023703}">
                                <ahyp:hlinkClr xmlns="" xmlns:ahyp="http://schemas.microsoft.com/office/drawing/2018/hyperlinkcolor" val="tx"/>
                              </a:ext>
                            </a:extLst>
                          </a:hlinkClick>
                        </a:rPr>
                        <a:t>Film 4</a:t>
                      </a:r>
                      <a:r>
                        <a:rPr lang="fr-FR" sz="1200" b="1" kern="1200">
                          <a:solidFill>
                            <a:schemeClr val="accent1"/>
                          </a:solidFill>
                          <a:effectLst/>
                          <a:latin typeface="+mn-lt"/>
                          <a:ea typeface="+mn-ea"/>
                          <a:cs typeface="+mn-cs"/>
                        </a:rPr>
                        <a:t>: Proposition d’aménagement de poste dans un PRESSING à Lorgues</a:t>
                      </a:r>
                      <a:endParaRPr lang="fr-FR" sz="1200" kern="1200">
                        <a:solidFill>
                          <a:schemeClr val="accent1"/>
                        </a:solidFill>
                        <a:effectLst/>
                        <a:latin typeface="+mn-lt"/>
                        <a:ea typeface="+mn-ea"/>
                        <a:cs typeface="+mn-cs"/>
                      </a:endParaRPr>
                    </a:p>
                    <a:p>
                      <a:pPr marL="171450" indent="-171450">
                        <a:buFont typeface="Arial" panose="020B0604020202020204" pitchFamily="34" charset="0"/>
                        <a:buChar char="•"/>
                      </a:pPr>
                      <a:r>
                        <a:rPr lang="fr-FR" sz="1100" b="1" kern="1200">
                          <a:solidFill>
                            <a:schemeClr val="dk1"/>
                          </a:solidFill>
                          <a:effectLst/>
                          <a:latin typeface="+mn-lt"/>
                          <a:ea typeface="+mn-ea"/>
                          <a:cs typeface="+mn-cs"/>
                        </a:rPr>
                        <a:t>Durée : </a:t>
                      </a:r>
                      <a:r>
                        <a:rPr lang="fr-FR" sz="1100" kern="1200">
                          <a:solidFill>
                            <a:schemeClr val="dk1"/>
                          </a:solidFill>
                          <a:effectLst/>
                          <a:latin typeface="+mn-lt"/>
                          <a:ea typeface="+mn-ea"/>
                          <a:cs typeface="+mn-cs"/>
                        </a:rPr>
                        <a:t>1min50</a:t>
                      </a:r>
                      <a:r>
                        <a:rPr lang="fr-FR" sz="1100" b="1" kern="1200">
                          <a:solidFill>
                            <a:schemeClr val="dk1"/>
                          </a:solidFill>
                          <a:effectLst/>
                          <a:latin typeface="+mn-lt"/>
                          <a:ea typeface="+mn-ea"/>
                          <a:cs typeface="+mn-cs"/>
                        </a:rPr>
                        <a:t>             </a:t>
                      </a:r>
                    </a:p>
                    <a:p>
                      <a:pPr marL="171450" indent="-171450">
                        <a:buFont typeface="Arial" panose="020B0604020202020204" pitchFamily="34" charset="0"/>
                        <a:buChar char="•"/>
                      </a:pPr>
                      <a:r>
                        <a:rPr lang="fr-FR" sz="1100" b="1" kern="1200">
                          <a:solidFill>
                            <a:schemeClr val="dk1"/>
                          </a:solidFill>
                          <a:effectLst/>
                          <a:latin typeface="+mn-lt"/>
                          <a:ea typeface="+mn-ea"/>
                          <a:cs typeface="+mn-cs"/>
                        </a:rPr>
                        <a:t>Réalisé par</a:t>
                      </a:r>
                      <a:r>
                        <a:rPr lang="fr-FR" sz="1100" kern="1200">
                          <a:solidFill>
                            <a:schemeClr val="dk1"/>
                          </a:solidFill>
                          <a:effectLst/>
                          <a:latin typeface="+mn-lt"/>
                          <a:ea typeface="+mn-ea"/>
                          <a:cs typeface="+mn-cs"/>
                        </a:rPr>
                        <a:t> :</a:t>
                      </a:r>
                      <a:r>
                        <a:rPr lang="fr-FR" sz="1100" b="1" kern="1200">
                          <a:solidFill>
                            <a:schemeClr val="dk1"/>
                          </a:solidFill>
                          <a:effectLst/>
                          <a:latin typeface="+mn-lt"/>
                          <a:ea typeface="+mn-ea"/>
                          <a:cs typeface="+mn-cs"/>
                        </a:rPr>
                        <a:t> Presanse – AIST83</a:t>
                      </a:r>
                    </a:p>
                    <a:p>
                      <a:pPr marL="171450" indent="-171450">
                        <a:buFont typeface="Arial" panose="020B0604020202020204" pitchFamily="34" charset="0"/>
                        <a:buChar char="•"/>
                      </a:pPr>
                      <a:r>
                        <a:rPr lang="fr-FR" sz="1100" b="1" kern="1200">
                          <a:solidFill>
                            <a:schemeClr val="dk1"/>
                          </a:solidFill>
                          <a:effectLst/>
                          <a:latin typeface="+mn-lt"/>
                          <a:ea typeface="+mn-ea"/>
                          <a:cs typeface="+mn-cs"/>
                        </a:rPr>
                        <a:t>Synopsis : à la suite </a:t>
                      </a:r>
                      <a:r>
                        <a:rPr lang="fr-FR" sz="1100" kern="1200">
                          <a:solidFill>
                            <a:schemeClr val="dk1"/>
                          </a:solidFill>
                          <a:effectLst/>
                          <a:latin typeface="+mn-lt"/>
                          <a:ea typeface="+mn-ea"/>
                          <a:cs typeface="+mn-cs"/>
                        </a:rPr>
                        <a:t>de l’accident de voiture d’Anne et sa longue convalescence, son conjoint sollicite l’Agefiph pour les accompagner financièrement et techniquement dans les aménagements rendus nécessaires </a:t>
                      </a:r>
                      <a:endParaRPr lang="fr-FR" sz="1100"/>
                    </a:p>
                  </a:txBody>
                  <a:tcPr>
                    <a:solidFill>
                      <a:schemeClr val="bg2"/>
                    </a:solidFill>
                  </a:tcPr>
                </a:tc>
                <a:extLst>
                  <a:ext uri="{0D108BD9-81ED-4DB2-BD59-A6C34878D82A}">
                    <a16:rowId xmlns:a16="http://schemas.microsoft.com/office/drawing/2014/main" val="669257849"/>
                  </a:ext>
                </a:extLst>
              </a:tr>
              <a:tr h="370840">
                <a:tc>
                  <a:txBody>
                    <a:bodyPr/>
                    <a:lstStyle/>
                    <a:p>
                      <a:endParaRPr lang="fr-FR"/>
                    </a:p>
                  </a:txBody>
                  <a:tcPr>
                    <a:solidFill>
                      <a:schemeClr val="bg2"/>
                    </a:solidFill>
                  </a:tcPr>
                </a:tc>
                <a:tc>
                  <a:txBody>
                    <a:bodyPr/>
                    <a:lstStyle/>
                    <a:p>
                      <a:r>
                        <a:rPr lang="fr-FR" sz="1200" b="1" kern="1200">
                          <a:solidFill>
                            <a:schemeClr val="accent1"/>
                          </a:solidFill>
                          <a:effectLst/>
                          <a:latin typeface="+mn-lt"/>
                          <a:ea typeface="+mn-ea"/>
                          <a:cs typeface="+mn-cs"/>
                        </a:rPr>
                        <a:t>Film 5 : Approche ergonomique et collective des situations de travail à la papèterie de Saint Girons</a:t>
                      </a:r>
                    </a:p>
                    <a:p>
                      <a:pPr marL="171450" indent="-171450">
                        <a:buFont typeface="Arial" panose="020B0604020202020204" pitchFamily="34" charset="0"/>
                        <a:buChar char="•"/>
                      </a:pPr>
                      <a:r>
                        <a:rPr lang="fr-FR" sz="1100" b="1" kern="1200">
                          <a:solidFill>
                            <a:schemeClr val="dk1"/>
                          </a:solidFill>
                          <a:effectLst/>
                          <a:latin typeface="+mn-lt"/>
                          <a:ea typeface="+mn-ea"/>
                          <a:cs typeface="+mn-cs"/>
                        </a:rPr>
                        <a:t>Durée : 12min30                                    </a:t>
                      </a:r>
                    </a:p>
                    <a:p>
                      <a:pPr marL="171450" indent="-171450">
                        <a:buFont typeface="Arial" panose="020B0604020202020204" pitchFamily="34" charset="0"/>
                        <a:buChar char="•"/>
                      </a:pPr>
                      <a:r>
                        <a:rPr lang="fr-FR" sz="1100" b="1" kern="1200">
                          <a:solidFill>
                            <a:schemeClr val="dk1"/>
                          </a:solidFill>
                          <a:effectLst/>
                          <a:latin typeface="+mn-lt"/>
                          <a:ea typeface="+mn-ea"/>
                          <a:cs typeface="+mn-cs"/>
                        </a:rPr>
                        <a:t>Réalisé par</a:t>
                      </a:r>
                      <a:r>
                        <a:rPr lang="fr-FR" sz="1100" kern="1200">
                          <a:solidFill>
                            <a:schemeClr val="dk1"/>
                          </a:solidFill>
                          <a:effectLst/>
                          <a:latin typeface="+mn-lt"/>
                          <a:ea typeface="+mn-ea"/>
                          <a:cs typeface="+mn-cs"/>
                        </a:rPr>
                        <a:t> :</a:t>
                      </a:r>
                      <a:r>
                        <a:rPr lang="fr-FR" sz="1100" b="1" kern="1200">
                          <a:solidFill>
                            <a:schemeClr val="dk1"/>
                          </a:solidFill>
                          <a:effectLst/>
                          <a:latin typeface="+mn-lt"/>
                          <a:ea typeface="+mn-ea"/>
                          <a:cs typeface="+mn-cs"/>
                        </a:rPr>
                        <a:t> Agefiph</a:t>
                      </a:r>
                    </a:p>
                    <a:p>
                      <a:pPr marL="171450" indent="-171450">
                        <a:buFont typeface="Arial" panose="020B0604020202020204" pitchFamily="34" charset="0"/>
                        <a:buChar char="•"/>
                      </a:pPr>
                      <a:r>
                        <a:rPr lang="fr-FR" sz="1100" b="1" kern="1200">
                          <a:solidFill>
                            <a:schemeClr val="dk1"/>
                          </a:solidFill>
                          <a:effectLst/>
                          <a:latin typeface="+mn-lt"/>
                          <a:ea typeface="+mn-ea"/>
                          <a:cs typeface="+mn-cs"/>
                        </a:rPr>
                        <a:t>Synopsis : </a:t>
                      </a:r>
                      <a:r>
                        <a:rPr lang="fr-FR" sz="1100" kern="1200">
                          <a:solidFill>
                            <a:schemeClr val="dk1"/>
                          </a:solidFill>
                          <a:effectLst/>
                          <a:latin typeface="+mn-lt"/>
                          <a:ea typeface="+mn-ea"/>
                          <a:cs typeface="+mn-cs"/>
                        </a:rPr>
                        <a:t>Compte tenu du nombre de salariés touchés par l’usure professionnelle, l’Agefiph en collaboration avec Cap emploi décide d’accompagner collectivement une papèterie pour rechercher les aménagements durables et collectifs, face au risque de désinsertion professionnelle d’une partie des salariés …</a:t>
                      </a:r>
                      <a:endParaRPr lang="fr-FR" sz="1100"/>
                    </a:p>
                  </a:txBody>
                  <a:tcPr>
                    <a:solidFill>
                      <a:schemeClr val="bg2"/>
                    </a:solidFill>
                  </a:tcPr>
                </a:tc>
                <a:tc>
                  <a:txBody>
                    <a:bodyPr/>
                    <a:lstStyle/>
                    <a:p>
                      <a:endParaRPr lang="fr-FR" dirty="0"/>
                    </a:p>
                  </a:txBody>
                  <a:tcPr>
                    <a:solidFill>
                      <a:schemeClr val="bg2"/>
                    </a:solidFill>
                  </a:tcPr>
                </a:tc>
                <a:tc>
                  <a:txBody>
                    <a:bodyPr/>
                    <a:lstStyle/>
                    <a:p>
                      <a:pPr marL="0" algn="l" defTabSz="914400" rtl="0" eaLnBrk="1" latinLnBrk="0" hangingPunct="1"/>
                      <a:r>
                        <a:rPr lang="fr-FR" sz="1200" b="1" kern="1200">
                          <a:solidFill>
                            <a:schemeClr val="accent1"/>
                          </a:solidFill>
                          <a:effectLst/>
                          <a:latin typeface="+mn-lt"/>
                          <a:ea typeface="+mn-ea"/>
                          <a:cs typeface="+mn-cs"/>
                        </a:rPr>
                        <a:t>Film 6 : « Encore Possible » (9 saynètes)</a:t>
                      </a:r>
                    </a:p>
                    <a:p>
                      <a:pPr marL="171450" indent="-171450">
                        <a:buFont typeface="Arial" panose="020B0604020202020204" pitchFamily="34" charset="0"/>
                        <a:buChar char="•"/>
                      </a:pPr>
                      <a:r>
                        <a:rPr lang="fr-FR" sz="1100" b="1" kern="1200">
                          <a:solidFill>
                            <a:schemeClr val="dk1"/>
                          </a:solidFill>
                          <a:effectLst/>
                          <a:latin typeface="+mn-lt"/>
                          <a:ea typeface="+mn-ea"/>
                          <a:cs typeface="+mn-cs"/>
                        </a:rPr>
                        <a:t>Durée : 4 à 5 min par saynètes</a:t>
                      </a:r>
                      <a:r>
                        <a:rPr lang="fr-FR" sz="1100" kern="1200">
                          <a:solidFill>
                            <a:schemeClr val="dk1"/>
                          </a:solidFill>
                          <a:effectLst/>
                          <a:latin typeface="+mn-lt"/>
                          <a:ea typeface="+mn-ea"/>
                          <a:cs typeface="+mn-cs"/>
                        </a:rPr>
                        <a:t>    </a:t>
                      </a:r>
                    </a:p>
                    <a:p>
                      <a:pPr marL="171450" indent="-171450">
                        <a:buFont typeface="Arial" panose="020B0604020202020204" pitchFamily="34" charset="0"/>
                        <a:buChar char="•"/>
                      </a:pPr>
                      <a:r>
                        <a:rPr lang="fr-FR" sz="1100" b="1" kern="1200">
                          <a:solidFill>
                            <a:schemeClr val="dk1"/>
                          </a:solidFill>
                          <a:effectLst/>
                          <a:latin typeface="+mn-lt"/>
                          <a:ea typeface="+mn-ea"/>
                          <a:cs typeface="+mn-cs"/>
                        </a:rPr>
                        <a:t>Réalisé par</a:t>
                      </a:r>
                      <a:r>
                        <a:rPr lang="fr-FR" sz="1100" kern="1200">
                          <a:solidFill>
                            <a:schemeClr val="dk1"/>
                          </a:solidFill>
                          <a:effectLst/>
                          <a:latin typeface="+mn-lt"/>
                          <a:ea typeface="+mn-ea"/>
                          <a:cs typeface="+mn-cs"/>
                        </a:rPr>
                        <a:t> :</a:t>
                      </a:r>
                      <a:r>
                        <a:rPr lang="fr-FR" sz="1100" b="1" kern="1200">
                          <a:solidFill>
                            <a:schemeClr val="dk1"/>
                          </a:solidFill>
                          <a:effectLst/>
                          <a:latin typeface="+mn-lt"/>
                          <a:ea typeface="+mn-ea"/>
                          <a:cs typeface="+mn-cs"/>
                        </a:rPr>
                        <a:t> MSA/Agefiph</a:t>
                      </a:r>
                      <a:endParaRPr lang="fr-FR" sz="1100" kern="1200">
                        <a:solidFill>
                          <a:schemeClr val="dk1"/>
                        </a:solidFill>
                        <a:effectLst/>
                        <a:latin typeface="+mn-lt"/>
                        <a:ea typeface="+mn-ea"/>
                        <a:cs typeface="+mn-cs"/>
                      </a:endParaRPr>
                    </a:p>
                    <a:p>
                      <a:pPr marL="171450" indent="-171450">
                        <a:buFont typeface="Arial" panose="020B0604020202020204" pitchFamily="34" charset="0"/>
                        <a:buChar char="•"/>
                      </a:pPr>
                      <a:r>
                        <a:rPr lang="fr-FR" sz="1100" b="1" kern="1200">
                          <a:solidFill>
                            <a:schemeClr val="dk1"/>
                          </a:solidFill>
                          <a:effectLst/>
                          <a:latin typeface="+mn-lt"/>
                          <a:ea typeface="+mn-ea"/>
                          <a:cs typeface="+mn-cs"/>
                        </a:rPr>
                        <a:t>Synopsis</a:t>
                      </a:r>
                      <a:r>
                        <a:rPr lang="fr-FR" sz="1100" kern="1200">
                          <a:solidFill>
                            <a:schemeClr val="dk1"/>
                          </a:solidFill>
                          <a:effectLst/>
                          <a:latin typeface="+mn-lt"/>
                          <a:ea typeface="+mn-ea"/>
                          <a:cs typeface="+mn-cs"/>
                        </a:rPr>
                        <a:t> : Traitées sous le ton de l’humour, ces 9 saynètes sur le maintien dans l’emploi mettent en scène 3 salariés </a:t>
                      </a:r>
                      <a:r>
                        <a:rPr lang="fr-FR" sz="1100" i="1" kern="1200">
                          <a:solidFill>
                            <a:schemeClr val="dk1"/>
                          </a:solidFill>
                          <a:effectLst/>
                          <a:latin typeface="+mn-lt"/>
                          <a:ea typeface="+mn-ea"/>
                          <a:cs typeface="+mn-cs"/>
                        </a:rPr>
                        <a:t>(1 exploitant agricole, 1 comptable, 1 secrétaire)</a:t>
                      </a:r>
                      <a:r>
                        <a:rPr lang="fr-FR" sz="1100" kern="1200">
                          <a:solidFill>
                            <a:schemeClr val="dk1"/>
                          </a:solidFill>
                          <a:effectLst/>
                          <a:latin typeface="+mn-lt"/>
                          <a:ea typeface="+mn-ea"/>
                          <a:cs typeface="+mn-cs"/>
                        </a:rPr>
                        <a:t> confrontés aux aléas de la vie (maladie/usure professionnelle/handicap) en retraçant leur parcours d’accompagnement …</a:t>
                      </a:r>
                      <a:endParaRPr lang="fr-FR" sz="1100"/>
                    </a:p>
                  </a:txBody>
                  <a:tcPr>
                    <a:solidFill>
                      <a:schemeClr val="bg2"/>
                    </a:solidFill>
                  </a:tcPr>
                </a:tc>
                <a:extLst>
                  <a:ext uri="{0D108BD9-81ED-4DB2-BD59-A6C34878D82A}">
                    <a16:rowId xmlns:a16="http://schemas.microsoft.com/office/drawing/2014/main" val="1000637446"/>
                  </a:ext>
                </a:extLst>
              </a:tr>
              <a:tr h="370840">
                <a:tc>
                  <a:txBody>
                    <a:bodyPr/>
                    <a:lstStyle/>
                    <a:p>
                      <a:endParaRPr lang="fr-FR"/>
                    </a:p>
                  </a:txBody>
                  <a:tcPr>
                    <a:solidFill>
                      <a:schemeClr val="bg2"/>
                    </a:solidFill>
                  </a:tcPr>
                </a:tc>
                <a:tc>
                  <a:txBody>
                    <a:bodyPr/>
                    <a:lstStyle/>
                    <a:p>
                      <a:pPr marL="0" algn="l" defTabSz="914400" rtl="0" eaLnBrk="1" latinLnBrk="0" hangingPunct="1"/>
                      <a:r>
                        <a:rPr lang="fr-FR" sz="1200" b="1" kern="1200" dirty="0">
                          <a:solidFill>
                            <a:schemeClr val="accent1"/>
                          </a:solidFill>
                          <a:effectLst/>
                          <a:latin typeface="+mn-lt"/>
                          <a:ea typeface="+mn-ea"/>
                          <a:cs typeface="+mn-cs"/>
                        </a:rPr>
                        <a:t>Motions design sur le MEE/MDE</a:t>
                      </a:r>
                    </a:p>
                    <a:p>
                      <a:pPr marL="171450" indent="-171450">
                        <a:buFont typeface="Arial" panose="020B0604020202020204" pitchFamily="34" charset="0"/>
                        <a:buChar char="•"/>
                      </a:pPr>
                      <a:r>
                        <a:rPr lang="fr-FR" sz="1100" b="1" kern="1200" dirty="0">
                          <a:solidFill>
                            <a:schemeClr val="dk1"/>
                          </a:solidFill>
                          <a:effectLst/>
                          <a:latin typeface="+mn-lt"/>
                          <a:ea typeface="+mn-ea"/>
                          <a:cs typeface="+mn-cs"/>
                        </a:rPr>
                        <a:t>Durée : </a:t>
                      </a:r>
                      <a:r>
                        <a:rPr lang="fr-FR" sz="1100" kern="1200" dirty="0">
                          <a:solidFill>
                            <a:schemeClr val="dk1"/>
                          </a:solidFill>
                          <a:effectLst/>
                          <a:latin typeface="+mn-lt"/>
                          <a:ea typeface="+mn-ea"/>
                          <a:cs typeface="+mn-cs"/>
                        </a:rPr>
                        <a:t>2min 50 et 2min 25</a:t>
                      </a:r>
                      <a:r>
                        <a:rPr lang="fr-FR" sz="1100" b="1" kern="1200" dirty="0">
                          <a:solidFill>
                            <a:schemeClr val="dk1"/>
                          </a:solidFill>
                          <a:effectLst/>
                          <a:latin typeface="+mn-lt"/>
                          <a:ea typeface="+mn-ea"/>
                          <a:cs typeface="+mn-cs"/>
                        </a:rPr>
                        <a:t>    </a:t>
                      </a:r>
                    </a:p>
                    <a:p>
                      <a:pPr marL="171450" indent="-171450">
                        <a:buFont typeface="Arial" panose="020B0604020202020204" pitchFamily="34" charset="0"/>
                        <a:buChar char="•"/>
                      </a:pPr>
                      <a:r>
                        <a:rPr lang="fr-FR" sz="1100" b="1" kern="1200" dirty="0">
                          <a:solidFill>
                            <a:schemeClr val="dk1"/>
                          </a:solidFill>
                          <a:effectLst/>
                          <a:latin typeface="+mn-lt"/>
                          <a:ea typeface="+mn-ea"/>
                          <a:cs typeface="+mn-cs"/>
                        </a:rPr>
                        <a:t>Réalisé par : service social Assurance maladie</a:t>
                      </a:r>
                    </a:p>
                    <a:p>
                      <a:pPr marL="171450" indent="-171450">
                        <a:buFont typeface="Arial" panose="020B0604020202020204" pitchFamily="34" charset="0"/>
                        <a:buChar char="•"/>
                      </a:pPr>
                      <a:r>
                        <a:rPr lang="fr-FR" sz="1100" b="1" kern="1200" dirty="0" err="1">
                          <a:solidFill>
                            <a:schemeClr val="dk1"/>
                          </a:solidFill>
                          <a:effectLst/>
                          <a:latin typeface="+mn-lt"/>
                          <a:ea typeface="+mn-ea"/>
                          <a:cs typeface="+mn-cs"/>
                        </a:rPr>
                        <a:t>Synospsis</a:t>
                      </a:r>
                      <a:r>
                        <a:rPr lang="fr-FR" sz="1100" b="1" kern="1200" dirty="0">
                          <a:solidFill>
                            <a:schemeClr val="dk1"/>
                          </a:solidFill>
                          <a:effectLst/>
                          <a:latin typeface="+mn-lt"/>
                          <a:ea typeface="+mn-ea"/>
                          <a:cs typeface="+mn-cs"/>
                        </a:rPr>
                        <a:t> : </a:t>
                      </a:r>
                      <a:r>
                        <a:rPr lang="fr-FR" sz="1100" kern="1200" dirty="0">
                          <a:solidFill>
                            <a:schemeClr val="dk1"/>
                          </a:solidFill>
                          <a:effectLst/>
                          <a:latin typeface="+mn-lt"/>
                          <a:ea typeface="+mn-ea"/>
                          <a:cs typeface="+mn-cs"/>
                        </a:rPr>
                        <a:t>Place du service social (assurance maladie) dans l’accompagnement du salarié/travailleur indépendant dans ses démarches sur le MDE</a:t>
                      </a:r>
                      <a:endParaRPr lang="fr-FR" sz="1100" dirty="0"/>
                    </a:p>
                  </a:txBody>
                  <a:tcPr>
                    <a:solidFill>
                      <a:schemeClr val="bg2"/>
                    </a:solidFill>
                  </a:tcPr>
                </a:tc>
                <a:tc>
                  <a:txBody>
                    <a:bodyPr/>
                    <a:lstStyle/>
                    <a:p>
                      <a:endParaRPr lang="fr-FR" dirty="0"/>
                    </a:p>
                  </a:txBody>
                  <a:tcPr>
                    <a:solidFill>
                      <a:schemeClr val="bg2"/>
                    </a:solidFill>
                  </a:tcPr>
                </a:tc>
                <a:tc>
                  <a:txBody>
                    <a:bodyPr/>
                    <a:lstStyle/>
                    <a:p>
                      <a:r>
                        <a:rPr lang="fr-FR" sz="1200" b="1" kern="1200" dirty="0">
                          <a:solidFill>
                            <a:schemeClr val="accent1"/>
                          </a:solidFill>
                          <a:effectLst/>
                          <a:latin typeface="+mn-lt"/>
                          <a:ea typeface="+mn-ea"/>
                          <a:cs typeface="+mn-cs"/>
                        </a:rPr>
                        <a:t>Motion design : réforme destinée à renforcer la santé au travail</a:t>
                      </a:r>
                    </a:p>
                    <a:p>
                      <a:pPr marL="171450" indent="-171450">
                        <a:buFont typeface="Arial" panose="020B0604020202020204" pitchFamily="34" charset="0"/>
                        <a:buChar char="•"/>
                      </a:pPr>
                      <a:r>
                        <a:rPr lang="fr-FR" sz="1100" b="1" kern="1200" dirty="0">
                          <a:solidFill>
                            <a:schemeClr val="dk1"/>
                          </a:solidFill>
                          <a:effectLst/>
                          <a:latin typeface="+mn-lt"/>
                          <a:ea typeface="+mn-ea"/>
                          <a:cs typeface="+mn-cs"/>
                        </a:rPr>
                        <a:t>Durée : </a:t>
                      </a:r>
                      <a:r>
                        <a:rPr lang="fr-FR" sz="1100" kern="1200" dirty="0">
                          <a:solidFill>
                            <a:schemeClr val="dk1"/>
                          </a:solidFill>
                          <a:effectLst/>
                          <a:latin typeface="+mn-lt"/>
                          <a:ea typeface="+mn-ea"/>
                          <a:cs typeface="+mn-cs"/>
                        </a:rPr>
                        <a:t>3 min 40 </a:t>
                      </a:r>
                    </a:p>
                    <a:p>
                      <a:pPr marL="171450" indent="-171450">
                        <a:buFont typeface="Arial" panose="020B0604020202020204" pitchFamily="34" charset="0"/>
                        <a:buChar char="•"/>
                      </a:pPr>
                      <a:r>
                        <a:rPr lang="fr-FR" sz="1100" b="1" kern="1200" dirty="0">
                          <a:solidFill>
                            <a:schemeClr val="dk1"/>
                          </a:solidFill>
                          <a:effectLst/>
                          <a:latin typeface="+mn-lt"/>
                          <a:ea typeface="+mn-ea"/>
                          <a:cs typeface="+mn-cs"/>
                        </a:rPr>
                        <a:t>Réalisé par : </a:t>
                      </a:r>
                      <a:r>
                        <a:rPr lang="fr-FR" sz="1100" kern="1200" dirty="0" err="1">
                          <a:solidFill>
                            <a:schemeClr val="dk1"/>
                          </a:solidFill>
                          <a:effectLst/>
                          <a:latin typeface="+mn-lt"/>
                          <a:ea typeface="+mn-ea"/>
                          <a:cs typeface="+mn-cs"/>
                        </a:rPr>
                        <a:t>Presanse</a:t>
                      </a:r>
                      <a:endParaRPr lang="fr-FR" sz="1100" dirty="0"/>
                    </a:p>
                  </a:txBody>
                  <a:tcPr>
                    <a:solidFill>
                      <a:schemeClr val="bg2"/>
                    </a:solidFill>
                  </a:tcPr>
                </a:tc>
                <a:extLst>
                  <a:ext uri="{0D108BD9-81ED-4DB2-BD59-A6C34878D82A}">
                    <a16:rowId xmlns:a16="http://schemas.microsoft.com/office/drawing/2014/main" val="118977349"/>
                  </a:ext>
                </a:extLst>
              </a:tr>
            </a:tbl>
          </a:graphicData>
        </a:graphic>
      </p:graphicFrame>
      <p:pic>
        <p:nvPicPr>
          <p:cNvPr id="7" name="Image 6">
            <a:extLst>
              <a:ext uri="{FF2B5EF4-FFF2-40B4-BE49-F238E27FC236}">
                <a16:creationId xmlns:a16="http://schemas.microsoft.com/office/drawing/2014/main" id="{E4507F14-5E30-4A39-BE78-F4A116CE13C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0914" y="791727"/>
            <a:ext cx="565150" cy="565150"/>
          </a:xfrm>
          <a:prstGeom prst="rect">
            <a:avLst/>
          </a:prstGeom>
          <a:noFill/>
          <a:ln>
            <a:noFill/>
          </a:ln>
        </p:spPr>
      </p:pic>
      <p:pic>
        <p:nvPicPr>
          <p:cNvPr id="8" name="Image 7">
            <a:extLst>
              <a:ext uri="{FF2B5EF4-FFF2-40B4-BE49-F238E27FC236}">
                <a16:creationId xmlns:a16="http://schemas.microsoft.com/office/drawing/2014/main" id="{4E5C5494-D96B-4092-8326-5EA6CEAC1D4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326" y="1943228"/>
            <a:ext cx="621665" cy="621665"/>
          </a:xfrm>
          <a:prstGeom prst="rect">
            <a:avLst/>
          </a:prstGeom>
          <a:noFill/>
          <a:ln>
            <a:noFill/>
          </a:ln>
        </p:spPr>
      </p:pic>
      <p:pic>
        <p:nvPicPr>
          <p:cNvPr id="9" name="Image 8">
            <a:extLst>
              <a:ext uri="{FF2B5EF4-FFF2-40B4-BE49-F238E27FC236}">
                <a16:creationId xmlns:a16="http://schemas.microsoft.com/office/drawing/2014/main" id="{192DD924-15EC-4CF8-A15D-D5C4EB8E67B4}"/>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0102" y="783410"/>
            <a:ext cx="593725" cy="593725"/>
          </a:xfrm>
          <a:prstGeom prst="rect">
            <a:avLst/>
          </a:prstGeom>
          <a:noFill/>
          <a:ln>
            <a:noFill/>
          </a:ln>
        </p:spPr>
      </p:pic>
      <p:pic>
        <p:nvPicPr>
          <p:cNvPr id="10" name="Image 9">
            <a:extLst>
              <a:ext uri="{FF2B5EF4-FFF2-40B4-BE49-F238E27FC236}">
                <a16:creationId xmlns:a16="http://schemas.microsoft.com/office/drawing/2014/main" id="{8891344D-4804-4673-A283-15E3D3A4EFB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96000" y="1811234"/>
            <a:ext cx="621665" cy="621665"/>
          </a:xfrm>
          <a:prstGeom prst="rect">
            <a:avLst/>
          </a:prstGeom>
          <a:noFill/>
          <a:ln>
            <a:noFill/>
          </a:ln>
        </p:spPr>
      </p:pic>
      <p:pic>
        <p:nvPicPr>
          <p:cNvPr id="12" name="Image 11">
            <a:hlinkClick r:id="rId7"/>
            <a:extLst>
              <a:ext uri="{FF2B5EF4-FFF2-40B4-BE49-F238E27FC236}">
                <a16:creationId xmlns:a16="http://schemas.microsoft.com/office/drawing/2014/main" id="{EE96573B-7B9F-49FB-86E3-B9309E1AF79B}"/>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109847" y="1004775"/>
            <a:ext cx="486722" cy="342702"/>
          </a:xfrm>
          <a:prstGeom prst="rect">
            <a:avLst/>
          </a:prstGeom>
        </p:spPr>
      </p:pic>
      <p:pic>
        <p:nvPicPr>
          <p:cNvPr id="15" name="Image 14">
            <a:hlinkClick r:id="rId9"/>
            <a:extLst>
              <a:ext uri="{FF2B5EF4-FFF2-40B4-BE49-F238E27FC236}">
                <a16:creationId xmlns:a16="http://schemas.microsoft.com/office/drawing/2014/main" id="{AD01955D-86B9-4BBF-BB20-64EECFED3AE3}"/>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109847" y="2003946"/>
            <a:ext cx="486722" cy="342702"/>
          </a:xfrm>
          <a:prstGeom prst="rect">
            <a:avLst/>
          </a:prstGeom>
        </p:spPr>
      </p:pic>
      <p:pic>
        <p:nvPicPr>
          <p:cNvPr id="16" name="Image 15">
            <a:hlinkClick r:id="rId10"/>
            <a:extLst>
              <a:ext uri="{FF2B5EF4-FFF2-40B4-BE49-F238E27FC236}">
                <a16:creationId xmlns:a16="http://schemas.microsoft.com/office/drawing/2014/main" id="{40BC2DD8-BA3A-4F4F-BBA4-691B89873630}"/>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6837092" y="996005"/>
            <a:ext cx="486722" cy="342702"/>
          </a:xfrm>
          <a:prstGeom prst="rect">
            <a:avLst/>
          </a:prstGeom>
        </p:spPr>
      </p:pic>
      <p:pic>
        <p:nvPicPr>
          <p:cNvPr id="17" name="Image 16">
            <a:hlinkClick r:id="rId2"/>
            <a:extLst>
              <a:ext uri="{FF2B5EF4-FFF2-40B4-BE49-F238E27FC236}">
                <a16:creationId xmlns:a16="http://schemas.microsoft.com/office/drawing/2014/main" id="{068894D3-63C5-4A3E-80F7-0DBCC9730404}"/>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6837092" y="1918244"/>
            <a:ext cx="486722" cy="342702"/>
          </a:xfrm>
          <a:prstGeom prst="rect">
            <a:avLst/>
          </a:prstGeom>
        </p:spPr>
      </p:pic>
      <p:sp>
        <p:nvSpPr>
          <p:cNvPr id="18" name="ZoneTexte 17">
            <a:extLst>
              <a:ext uri="{FF2B5EF4-FFF2-40B4-BE49-F238E27FC236}">
                <a16:creationId xmlns:a16="http://schemas.microsoft.com/office/drawing/2014/main" id="{203E5F8B-71F5-4A25-B924-CF3BFADA6E94}"/>
              </a:ext>
            </a:extLst>
          </p:cNvPr>
          <p:cNvSpPr txBox="1"/>
          <p:nvPr/>
        </p:nvSpPr>
        <p:spPr>
          <a:xfrm>
            <a:off x="362857" y="85429"/>
            <a:ext cx="11038113" cy="861774"/>
          </a:xfrm>
          <a:prstGeom prst="rect">
            <a:avLst/>
          </a:prstGeom>
          <a:noFill/>
        </p:spPr>
        <p:txBody>
          <a:bodyPr wrap="square" rtlCol="0">
            <a:spAutoFit/>
          </a:bodyPr>
          <a:lstStyle/>
          <a:p>
            <a:r>
              <a:rPr lang="fr-FR" b="1">
                <a:solidFill>
                  <a:schemeClr val="accent1"/>
                </a:solidFill>
              </a:rPr>
              <a:t>Des vidéos, témoignages, expériences à partager sur le maintien en emploi</a:t>
            </a:r>
          </a:p>
          <a:p>
            <a:r>
              <a:rPr lang="fr-FR" sz="1400" b="1">
                <a:effectLst/>
                <a:ea typeface="Calibri" panose="020F0502020204030204" pitchFamily="34" charset="0"/>
                <a:cs typeface="Times New Roman" panose="02020603050405020304" pitchFamily="18" charset="0"/>
              </a:rPr>
              <a:t>Et bien d’autres vidéos encore, à retrouver depuis le site du SISTEPACA (</a:t>
            </a:r>
            <a:r>
              <a:rPr lang="fr-FR" sz="1400" b="1" u="none" strike="noStrike">
                <a:effectLst/>
                <a:ea typeface="Calibri" panose="020F0502020204030204" pitchFamily="34" charset="0"/>
                <a:cs typeface="Times New Roman" panose="02020603050405020304" pitchFamily="18" charset="0"/>
                <a:hlinkClick r:id="rId11">
                  <a:extLst>
                    <a:ext uri="{A12FA001-AC4F-418D-AE19-62706E023703}">
                      <ahyp:hlinkClr xmlns="" xmlns:ahyp="http://schemas.microsoft.com/office/drawing/2018/hyperlinkcolor" val="tx"/>
                    </a:ext>
                  </a:extLst>
                </a:hlinkClick>
              </a:rPr>
              <a:t>www.sistepaca.org</a:t>
            </a:r>
            <a:r>
              <a:rPr lang="fr-FR" sz="1400" b="1">
                <a:effectLst/>
                <a:ea typeface="Calibri" panose="020F0502020204030204" pitchFamily="34" charset="0"/>
                <a:cs typeface="Times New Roman" panose="02020603050405020304" pitchFamily="18" charset="0"/>
              </a:rPr>
              <a:t>)</a:t>
            </a:r>
            <a:endParaRPr lang="fr-FR" sz="1400">
              <a:effectLst/>
              <a:ea typeface="Calibri" panose="020F0502020204030204" pitchFamily="34" charset="0"/>
              <a:cs typeface="Times New Roman" panose="02020603050405020304" pitchFamily="18" charset="0"/>
            </a:endParaRPr>
          </a:p>
          <a:p>
            <a:endParaRPr lang="fr-FR"/>
          </a:p>
        </p:txBody>
      </p:sp>
      <p:pic>
        <p:nvPicPr>
          <p:cNvPr id="19" name="Image 18">
            <a:extLst>
              <a:ext uri="{FF2B5EF4-FFF2-40B4-BE49-F238E27FC236}">
                <a16:creationId xmlns:a16="http://schemas.microsoft.com/office/drawing/2014/main" id="{BD3A8A67-1504-4CEB-AC14-CF11B0BF140E}"/>
              </a:ext>
            </a:extLst>
          </p:cNvPr>
          <p:cNvPicPr>
            <a:picLocks noChangeAspect="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20914" y="3720454"/>
            <a:ext cx="603250" cy="603250"/>
          </a:xfrm>
          <a:prstGeom prst="rect">
            <a:avLst/>
          </a:prstGeom>
          <a:noFill/>
          <a:ln>
            <a:noFill/>
          </a:ln>
        </p:spPr>
      </p:pic>
      <p:pic>
        <p:nvPicPr>
          <p:cNvPr id="20" name="Image 19">
            <a:extLst>
              <a:ext uri="{FF2B5EF4-FFF2-40B4-BE49-F238E27FC236}">
                <a16:creationId xmlns:a16="http://schemas.microsoft.com/office/drawing/2014/main" id="{150EFF58-5E17-4D93-8201-E5D6FF449FFE}"/>
              </a:ext>
            </a:extLst>
          </p:cNvPr>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92656" y="5639328"/>
            <a:ext cx="621665" cy="621665"/>
          </a:xfrm>
          <a:prstGeom prst="rect">
            <a:avLst/>
          </a:prstGeom>
          <a:noFill/>
          <a:ln>
            <a:noFill/>
          </a:ln>
        </p:spPr>
      </p:pic>
      <p:pic>
        <p:nvPicPr>
          <p:cNvPr id="21" name="Image 20">
            <a:extLst>
              <a:ext uri="{FF2B5EF4-FFF2-40B4-BE49-F238E27FC236}">
                <a16:creationId xmlns:a16="http://schemas.microsoft.com/office/drawing/2014/main" id="{BB25869A-9F38-4F48-92E7-263C8E6BE18F}"/>
              </a:ext>
            </a:extLst>
          </p:cNvPr>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flipH="1">
            <a:off x="6114415" y="3750340"/>
            <a:ext cx="603250" cy="603250"/>
          </a:xfrm>
          <a:prstGeom prst="rect">
            <a:avLst/>
          </a:prstGeom>
          <a:noFill/>
          <a:ln>
            <a:noFill/>
          </a:ln>
        </p:spPr>
      </p:pic>
      <p:pic>
        <p:nvPicPr>
          <p:cNvPr id="23" name="Image 22">
            <a:hlinkClick r:id="rId15"/>
            <a:extLst>
              <a:ext uri="{FF2B5EF4-FFF2-40B4-BE49-F238E27FC236}">
                <a16:creationId xmlns:a16="http://schemas.microsoft.com/office/drawing/2014/main" id="{805B1A14-B9A9-48D0-8EA1-860ADB0AF725}"/>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118461" y="3794146"/>
            <a:ext cx="486722" cy="342702"/>
          </a:xfrm>
          <a:prstGeom prst="rect">
            <a:avLst/>
          </a:prstGeom>
        </p:spPr>
      </p:pic>
      <p:pic>
        <p:nvPicPr>
          <p:cNvPr id="24" name="Image 23">
            <a:hlinkClick r:id="rId16"/>
            <a:extLst>
              <a:ext uri="{FF2B5EF4-FFF2-40B4-BE49-F238E27FC236}">
                <a16:creationId xmlns:a16="http://schemas.microsoft.com/office/drawing/2014/main" id="{FA59E3A2-302C-46AC-B0AC-6C7E2CCA4375}"/>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089569" y="5778809"/>
            <a:ext cx="486722" cy="342702"/>
          </a:xfrm>
          <a:prstGeom prst="rect">
            <a:avLst/>
          </a:prstGeom>
        </p:spPr>
      </p:pic>
      <p:pic>
        <p:nvPicPr>
          <p:cNvPr id="25" name="Image 24">
            <a:hlinkClick r:id="rId17"/>
            <a:extLst>
              <a:ext uri="{FF2B5EF4-FFF2-40B4-BE49-F238E27FC236}">
                <a16:creationId xmlns:a16="http://schemas.microsoft.com/office/drawing/2014/main" id="{D74DAA8D-4B7C-45EC-811A-B1DD28C32BBA}"/>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6870019" y="3950128"/>
            <a:ext cx="486722" cy="342702"/>
          </a:xfrm>
          <a:prstGeom prst="rect">
            <a:avLst/>
          </a:prstGeom>
        </p:spPr>
      </p:pic>
      <p:pic>
        <p:nvPicPr>
          <p:cNvPr id="26" name="Image 25">
            <a:hlinkClick r:id="rId18"/>
            <a:extLst>
              <a:ext uri="{FF2B5EF4-FFF2-40B4-BE49-F238E27FC236}">
                <a16:creationId xmlns:a16="http://schemas.microsoft.com/office/drawing/2014/main" id="{B647C0BA-6FF8-4577-9AC4-30129D2B9EDC}"/>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6870019" y="5792349"/>
            <a:ext cx="486722" cy="342702"/>
          </a:xfrm>
          <a:prstGeom prst="rect">
            <a:avLst/>
          </a:prstGeom>
        </p:spPr>
      </p:pic>
      <p:pic>
        <p:nvPicPr>
          <p:cNvPr id="3" name="Image 2">
            <a:extLst>
              <a:ext uri="{FF2B5EF4-FFF2-40B4-BE49-F238E27FC236}">
                <a16:creationId xmlns:a16="http://schemas.microsoft.com/office/drawing/2014/main" id="{D2F59BCF-6E72-4C2C-89A6-83640D2AADD7}"/>
              </a:ext>
            </a:extLst>
          </p:cNvPr>
          <p:cNvPicPr>
            <a:picLocks noChangeAspect="1"/>
          </p:cNvPicPr>
          <p:nvPr/>
        </p:nvPicPr>
        <p:blipFill>
          <a:blip r:embed="rId19" cstate="hqprint">
            <a:extLst>
              <a:ext uri="{28A0092B-C50C-407E-A947-70E740481C1C}">
                <a14:useLocalDpi xmlns:a14="http://schemas.microsoft.com/office/drawing/2010/main" val="0"/>
              </a:ext>
            </a:extLst>
          </a:blip>
          <a:stretch>
            <a:fillRect/>
          </a:stretch>
        </p:blipFill>
        <p:spPr>
          <a:xfrm>
            <a:off x="6111538" y="5461255"/>
            <a:ext cx="572289" cy="660256"/>
          </a:xfrm>
          <a:prstGeom prst="rect">
            <a:avLst/>
          </a:prstGeom>
        </p:spPr>
      </p:pic>
    </p:spTree>
    <p:extLst>
      <p:ext uri="{BB962C8B-B14F-4D97-AF65-F5344CB8AC3E}">
        <p14:creationId xmlns:p14="http://schemas.microsoft.com/office/powerpoint/2010/main" val="2002817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AF14E14-4AF3-426E-96C6-6A69D3A0910E}"/>
              </a:ext>
            </a:extLst>
          </p:cNvPr>
          <p:cNvSpPr txBox="1"/>
          <p:nvPr/>
        </p:nvSpPr>
        <p:spPr>
          <a:xfrm>
            <a:off x="605025" y="503069"/>
            <a:ext cx="5195697" cy="703719"/>
          </a:xfrm>
          <a:prstGeom prst="rect">
            <a:avLst/>
          </a:prstGeom>
          <a:solidFill>
            <a:schemeClr val="accent1"/>
          </a:solidFill>
          <a:ln w="19050">
            <a:solidFill>
              <a:schemeClr val="accent1"/>
            </a:solidFill>
          </a:ln>
        </p:spPr>
        <p:txBody>
          <a:bodyPr wrap="square" rtlCol="0">
            <a:spAutoFit/>
          </a:bodyPr>
          <a:lstStyle/>
          <a:p>
            <a:pPr algn="ctr">
              <a:lnSpc>
                <a:spcPct val="115000"/>
              </a:lnSpc>
              <a:spcAft>
                <a:spcPts val="1000"/>
              </a:spcAft>
            </a:pPr>
            <a:r>
              <a:rPr lang="en-US">
                <a:latin typeface="+mn-lt"/>
              </a:rPr>
              <a:t>Un annuaire de professionnels en cas de dégradation de l’état de santé </a:t>
            </a:r>
            <a:r>
              <a:rPr lang="en-US" sz="1400">
                <a:latin typeface="+mn-lt"/>
              </a:rPr>
              <a:t>(</a:t>
            </a:r>
            <a:r>
              <a:rPr lang="en-US" sz="1000">
                <a:latin typeface="+mn-lt"/>
              </a:rPr>
              <a:t>Maladie, handicap, accident)</a:t>
            </a:r>
            <a:endParaRPr lang="fr-FR">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4C4CF05F-2C8A-485E-A6A1-159D98CFA6EC}"/>
              </a:ext>
            </a:extLst>
          </p:cNvPr>
          <p:cNvSpPr txBox="1"/>
          <p:nvPr/>
        </p:nvSpPr>
        <p:spPr>
          <a:xfrm>
            <a:off x="6998044" y="451017"/>
            <a:ext cx="4757606" cy="777777"/>
          </a:xfrm>
          <a:prstGeom prst="rect">
            <a:avLst/>
          </a:prstGeom>
          <a:solidFill>
            <a:schemeClr val="accent1"/>
          </a:solidFill>
          <a:ln w="19050">
            <a:solidFill>
              <a:schemeClr val="accent1"/>
            </a:solidFill>
          </a:ln>
        </p:spPr>
        <p:txBody>
          <a:bodyPr wrap="square" rtlCol="0">
            <a:spAutoFit/>
          </a:bodyPr>
          <a:lstStyle/>
          <a:p>
            <a:pPr algn="ctr">
              <a:lnSpc>
                <a:spcPct val="115000"/>
              </a:lnSpc>
              <a:spcAft>
                <a:spcPts val="1000"/>
              </a:spcAft>
            </a:pPr>
            <a:r>
              <a:rPr lang="fr-FR" sz="2000"/>
              <a:t>Éducation Thérapeutique du Patient : travailler avec une maladie chronique</a:t>
            </a:r>
            <a:endParaRPr lang="fr-FR" sz="105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Connecteur droit 3">
            <a:extLst>
              <a:ext uri="{FF2B5EF4-FFF2-40B4-BE49-F238E27FC236}">
                <a16:creationId xmlns:a16="http://schemas.microsoft.com/office/drawing/2014/main" id="{377A7B2E-8BBC-4804-BC18-142E8EC7F7F7}"/>
              </a:ext>
            </a:extLst>
          </p:cNvPr>
          <p:cNvCxnSpPr>
            <a:cxnSpLocks/>
          </p:cNvCxnSpPr>
          <p:nvPr/>
        </p:nvCxnSpPr>
        <p:spPr>
          <a:xfrm>
            <a:off x="7008093" y="1244320"/>
            <a:ext cx="0" cy="4564343"/>
          </a:xfrm>
          <a:prstGeom prst="line">
            <a:avLst/>
          </a:prstGeom>
        </p:spPr>
        <p:style>
          <a:lnRef idx="2">
            <a:schemeClr val="accent1"/>
          </a:lnRef>
          <a:fillRef idx="0">
            <a:schemeClr val="accent1"/>
          </a:fillRef>
          <a:effectRef idx="1">
            <a:schemeClr val="accent1"/>
          </a:effectRef>
          <a:fontRef idx="minor">
            <a:schemeClr val="tx1"/>
          </a:fontRef>
        </p:style>
      </p:cxnSp>
      <p:cxnSp>
        <p:nvCxnSpPr>
          <p:cNvPr id="5" name="Connecteur droit 4">
            <a:extLst>
              <a:ext uri="{FF2B5EF4-FFF2-40B4-BE49-F238E27FC236}">
                <a16:creationId xmlns:a16="http://schemas.microsoft.com/office/drawing/2014/main" id="{1F0BD1BC-2DB7-4AFA-A3BF-6ED10B6D553B}"/>
              </a:ext>
            </a:extLst>
          </p:cNvPr>
          <p:cNvCxnSpPr>
            <a:cxnSpLocks/>
          </p:cNvCxnSpPr>
          <p:nvPr/>
        </p:nvCxnSpPr>
        <p:spPr>
          <a:xfrm>
            <a:off x="605025" y="1224802"/>
            <a:ext cx="7725" cy="4688689"/>
          </a:xfrm>
          <a:prstGeom prst="line">
            <a:avLst/>
          </a:prstGeom>
        </p:spPr>
        <p:style>
          <a:lnRef idx="2">
            <a:schemeClr val="accent1"/>
          </a:lnRef>
          <a:fillRef idx="0">
            <a:schemeClr val="accent1"/>
          </a:fillRef>
          <a:effectRef idx="1">
            <a:schemeClr val="accent1"/>
          </a:effectRef>
          <a:fontRef idx="minor">
            <a:schemeClr val="tx1"/>
          </a:fontRef>
        </p:style>
      </p:cxnSp>
      <p:sp>
        <p:nvSpPr>
          <p:cNvPr id="6" name="Espace réservé du contenu 3">
            <a:extLst>
              <a:ext uri="{FF2B5EF4-FFF2-40B4-BE49-F238E27FC236}">
                <a16:creationId xmlns:a16="http://schemas.microsoft.com/office/drawing/2014/main" id="{FDF3CB13-3459-4236-979B-2CD6C9D2D5C6}"/>
              </a:ext>
            </a:extLst>
          </p:cNvPr>
          <p:cNvSpPr txBox="1">
            <a:spLocks/>
          </p:cNvSpPr>
          <p:nvPr/>
        </p:nvSpPr>
        <p:spPr>
          <a:xfrm>
            <a:off x="626912" y="1378396"/>
            <a:ext cx="5328992" cy="2129285"/>
          </a:xfrm>
          <a:prstGeom prst="rect">
            <a:avLst/>
          </a:prstGeom>
        </p:spPr>
        <p:txBody>
          <a:bodyPr vert="horz" lIns="91440" tIns="45720" rIns="91440" bIns="45720" rtlCol="0" anchor="ctr">
            <a:normAutofit fontScale="92500" lnSpcReduction="10000"/>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0" indent="0" algn="just">
              <a:buFont typeface="Wingdings" panose="05000000000000000000" pitchFamily="2" charset="2"/>
              <a:buNone/>
            </a:pPr>
            <a:r>
              <a:rPr lang="en-US" sz="1600"/>
              <a:t>LE SITE DU SISTEPACA (</a:t>
            </a:r>
            <a:r>
              <a:rPr lang="en-US" sz="1600">
                <a:hlinkClick r:id="rId2">
                  <a:extLst>
                    <a:ext uri="{A12FA001-AC4F-418D-AE19-62706E023703}">
                      <ahyp:hlinkClr xmlns="" xmlns:ahyp="http://schemas.microsoft.com/office/drawing/2018/hyperlinkcolor" val="tx"/>
                    </a:ext>
                  </a:extLst>
                </a:hlinkClick>
              </a:rPr>
              <a:t>www.sistepaca.org</a:t>
            </a:r>
            <a:r>
              <a:rPr lang="en-US" sz="1600"/>
              <a:t>) donne accès aux fiches pratiques sur le rôle et les missions de chaque acteur du MDE mais également à un annuaire régional pour  contacter notamment votre médecin du travail, la MDPH pour déposer une demande de RQTH, les cap emplois, etc. </a:t>
            </a:r>
          </a:p>
          <a:p>
            <a:pPr marL="0" indent="0" algn="ctr">
              <a:buFont typeface="Wingdings" panose="05000000000000000000" pitchFamily="2" charset="2"/>
              <a:buNone/>
            </a:pPr>
            <a:r>
              <a:rPr lang="en-US" sz="1900">
                <a:hlinkClick r:id="rId3"/>
              </a:rPr>
              <a:t>http://www.sistepaca.org/annuaire</a:t>
            </a:r>
            <a:r>
              <a:rPr lang="en-US" sz="1900"/>
              <a:t> </a:t>
            </a:r>
          </a:p>
        </p:txBody>
      </p:sp>
      <p:sp>
        <p:nvSpPr>
          <p:cNvPr id="7" name="Espace réservé du contenu 2">
            <a:extLst>
              <a:ext uri="{FF2B5EF4-FFF2-40B4-BE49-F238E27FC236}">
                <a16:creationId xmlns:a16="http://schemas.microsoft.com/office/drawing/2014/main" id="{20F6D5B5-BE86-4049-9968-7EEC82948672}"/>
              </a:ext>
            </a:extLst>
          </p:cNvPr>
          <p:cNvSpPr txBox="1">
            <a:spLocks/>
          </p:cNvSpPr>
          <p:nvPr/>
        </p:nvSpPr>
        <p:spPr>
          <a:xfrm>
            <a:off x="6993931" y="1378396"/>
            <a:ext cx="4757601" cy="3873333"/>
          </a:xfrm>
          <a:prstGeom prst="rect">
            <a:avLst/>
          </a:prstGeom>
        </p:spPr>
        <p:txBody>
          <a:bodyPr>
            <a:normAutofit fontScale="92500" lnSpcReduction="20000"/>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algn="just"/>
            <a:r>
              <a:rPr lang="fr-FR" sz="1600"/>
              <a:t>Cette fiche réalisée par le Comité régional d’éducation pour la santé (CRES) et les acteurs du SISTEPACA aborde l’impact des maladies chroniques sur le travail et l’emploi, les ressources externes disponibles, les reconnaissances, aides et dispositifs, le moment et les façons d’aborder ces sujets dans un programme d’éducation thérapeutique du patient (ETP). </a:t>
            </a:r>
          </a:p>
          <a:p>
            <a:pPr algn="just"/>
            <a:r>
              <a:rPr lang="fr-FR" sz="1600"/>
              <a:t>Cette fiche fait partie de la collection de fiches thématiques proposées par le CRES,  « Les Fiches SYNTHEP » (SYNTHèse en Education du Patient) destinées aux professionnels investis dans une démarche d’éducation thérapeutique du patient (ETP).</a:t>
            </a:r>
          </a:p>
          <a:p>
            <a:endParaRPr lang="fr-FR" sz="1600"/>
          </a:p>
        </p:txBody>
      </p:sp>
      <p:pic>
        <p:nvPicPr>
          <p:cNvPr id="8" name="Image 7" descr="Une image contenant texte&#10;&#10;Description générée automatiquement">
            <a:extLst>
              <a:ext uri="{FF2B5EF4-FFF2-40B4-BE49-F238E27FC236}">
                <a16:creationId xmlns:a16="http://schemas.microsoft.com/office/drawing/2014/main" id="{6DE1FD8B-DB0C-4653-943F-06893857373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148624" y="5016360"/>
            <a:ext cx="939470" cy="132854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Image 8">
            <a:extLst>
              <a:ext uri="{FF2B5EF4-FFF2-40B4-BE49-F238E27FC236}">
                <a16:creationId xmlns:a16="http://schemas.microsoft.com/office/drawing/2014/main" id="{86ECC1B4-4AE3-4129-804D-FA88AE1BD2CE}"/>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9986035" y="5213484"/>
            <a:ext cx="1169670" cy="1169670"/>
          </a:xfrm>
          <a:prstGeom prst="rect">
            <a:avLst/>
          </a:prstGeom>
          <a:noFill/>
          <a:ln>
            <a:noFill/>
          </a:ln>
        </p:spPr>
      </p:pic>
      <p:sp>
        <p:nvSpPr>
          <p:cNvPr id="10" name="ZoneTexte 9">
            <a:extLst>
              <a:ext uri="{FF2B5EF4-FFF2-40B4-BE49-F238E27FC236}">
                <a16:creationId xmlns:a16="http://schemas.microsoft.com/office/drawing/2014/main" id="{EC00B1DE-8274-4DCB-9976-8F21A0F44839}"/>
              </a:ext>
            </a:extLst>
          </p:cNvPr>
          <p:cNvSpPr txBox="1"/>
          <p:nvPr/>
        </p:nvSpPr>
        <p:spPr>
          <a:xfrm>
            <a:off x="9532663" y="4837698"/>
            <a:ext cx="1280637" cy="461665"/>
          </a:xfrm>
          <a:prstGeom prst="rect">
            <a:avLst/>
          </a:prstGeom>
          <a:noFill/>
        </p:spPr>
        <p:txBody>
          <a:bodyPr wrap="square" rtlCol="0">
            <a:spAutoFit/>
          </a:bodyPr>
          <a:lstStyle/>
          <a:p>
            <a:r>
              <a:rPr lang="fr-FR" sz="1200" b="1">
                <a:hlinkClick r:id="rId6"/>
              </a:rPr>
              <a:t>Télécharger </a:t>
            </a:r>
            <a:r>
              <a:rPr lang="fr-FR" sz="1200"/>
              <a:t>la fiche</a:t>
            </a:r>
          </a:p>
        </p:txBody>
      </p:sp>
      <p:pic>
        <p:nvPicPr>
          <p:cNvPr id="11" name="Image 10">
            <a:extLst>
              <a:ext uri="{FF2B5EF4-FFF2-40B4-BE49-F238E27FC236}">
                <a16:creationId xmlns:a16="http://schemas.microsoft.com/office/drawing/2014/main" id="{2F104658-08A8-414C-B8AB-C3CFE8414BDB}"/>
              </a:ext>
            </a:extLst>
          </p:cNvPr>
          <p:cNvPicPr>
            <a:picLocks noChangeAspect="1"/>
          </p:cNvPicPr>
          <p:nvPr/>
        </p:nvPicPr>
        <p:blipFill rotWithShape="1">
          <a:blip r:embed="rId7"/>
          <a:srcRect l="6318" t="16381" r="37569" b="5143"/>
          <a:stretch/>
        </p:blipFill>
        <p:spPr bwMode="auto">
          <a:xfrm>
            <a:off x="1320190" y="3507681"/>
            <a:ext cx="3979379" cy="3130481"/>
          </a:xfrm>
          <a:prstGeom prst="rect">
            <a:avLst/>
          </a:prstGeom>
          <a:extLst>
            <a:ext uri="{53640926-AAD7-44D8-BBD7-CCE9431645EC}">
              <a14:shadowObscured xmlns:a14="http://schemas.microsoft.com/office/drawing/2010/main"/>
            </a:ext>
          </a:extLst>
        </p:spPr>
      </p:pic>
    </p:spTree>
    <p:extLst>
      <p:ext uri="{BB962C8B-B14F-4D97-AF65-F5344CB8AC3E}">
        <p14:creationId xmlns:p14="http://schemas.microsoft.com/office/powerpoint/2010/main" val="85087786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TM16401371[[fn=Atlas]]</Template>
  <TotalTime>246</TotalTime>
  <Words>857</Words>
  <Application>Microsoft Office PowerPoint</Application>
  <PresentationFormat>Grand écran</PresentationFormat>
  <Paragraphs>53</Paragraphs>
  <Slides>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vt:i4>
      </vt:variant>
    </vt:vector>
  </HeadingPairs>
  <TitlesOfParts>
    <vt:vector size="12" baseType="lpstr">
      <vt:lpstr>Arial</vt:lpstr>
      <vt:lpstr>Calibri</vt:lpstr>
      <vt:lpstr>Calibri Light</vt:lpstr>
      <vt:lpstr>Rockwell</vt:lpstr>
      <vt:lpstr>Symbol</vt:lpstr>
      <vt:lpstr>Times New Roman</vt:lpstr>
      <vt:lpstr>Wingdings</vt:lpstr>
      <vt:lpstr>Atlas</vt:lpstr>
      <vt:lpstr>Catalogue des ressources  sur le maintien  en &amp; dans  l’emploi</vt:lpstr>
      <vt:lpstr>LE SITE DU SISTEPACA www.sistepaca.org</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Catalogue des ressources disponibles sur le maintien en dans l’emploi</dc:title>
  <dc:creator>L'HOSTIS Valérie</dc:creator>
  <cp:lastModifiedBy>Evelyne Tarbouriech</cp:lastModifiedBy>
  <cp:revision>36</cp:revision>
  <cp:lastPrinted>2022-10-12T12:17:06Z</cp:lastPrinted>
  <dcterms:created xsi:type="dcterms:W3CDTF">2022-10-04T13:19:54Z</dcterms:created>
  <dcterms:modified xsi:type="dcterms:W3CDTF">2022-11-29T15:43:46Z</dcterms:modified>
</cp:coreProperties>
</file>