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89" r:id="rId4"/>
    <p:sldMasterId id="2147483972" r:id="rId5"/>
    <p:sldMasterId id="2147483720" r:id="rId6"/>
    <p:sldMasterId id="2147483705" r:id="rId7"/>
    <p:sldMasterId id="2147483679" r:id="rId8"/>
  </p:sldMasterIdLst>
  <p:notesMasterIdLst>
    <p:notesMasterId r:id="rId31"/>
  </p:notesMasterIdLst>
  <p:sldIdLst>
    <p:sldId id="1038" r:id="rId9"/>
    <p:sldId id="333" r:id="rId10"/>
    <p:sldId id="334" r:id="rId11"/>
    <p:sldId id="1037" r:id="rId12"/>
    <p:sldId id="1043" r:id="rId13"/>
    <p:sldId id="1001" r:id="rId14"/>
    <p:sldId id="1045" r:id="rId15"/>
    <p:sldId id="1031" r:id="rId16"/>
    <p:sldId id="1032" r:id="rId17"/>
    <p:sldId id="1028" r:id="rId18"/>
    <p:sldId id="958" r:id="rId19"/>
    <p:sldId id="1042" r:id="rId20"/>
    <p:sldId id="1013" r:id="rId21"/>
    <p:sldId id="1047" r:id="rId22"/>
    <p:sldId id="1048" r:id="rId23"/>
    <p:sldId id="1041" r:id="rId24"/>
    <p:sldId id="1015" r:id="rId25"/>
    <p:sldId id="335" r:id="rId26"/>
    <p:sldId id="1039" r:id="rId27"/>
    <p:sldId id="955" r:id="rId28"/>
    <p:sldId id="957" r:id="rId29"/>
    <p:sldId id="1046" r:id="rId30"/>
  </p:sldIdLst>
  <p:sldSz cx="12239625" cy="6840538"/>
  <p:notesSz cx="6669088" cy="9926638"/>
  <p:defaultTex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éline Mandouze - CLAI" initials="CMC" lastIdx="7" clrIdx="0">
    <p:extLst>
      <p:ext uri="{19B8F6BF-5375-455C-9EA6-DF929625EA0E}">
        <p15:presenceInfo xmlns:p15="http://schemas.microsoft.com/office/powerpoint/2012/main" userId="S::cmandouze@clai2.com::bb828eba-d87b-40c3-b2f9-2982914a1e03" providerId="AD"/>
      </p:ext>
    </p:extLst>
  </p:cmAuthor>
  <p:cmAuthor id="2" name="FREYMUTH Emilie (Normandie)" initials="FE(" lastIdx="5" clrIdx="1">
    <p:extLst>
      <p:ext uri="{19B8F6BF-5375-455C-9EA6-DF929625EA0E}">
        <p15:presenceInfo xmlns:p15="http://schemas.microsoft.com/office/powerpoint/2012/main" userId="S::emilie.freymuth@urssaf.fr::6d288b24-778b-4d32-be2d-b8ccaffb44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758"/>
    <a:srgbClr val="1B427D"/>
    <a:srgbClr val="19428A"/>
    <a:srgbClr val="8D5E2F"/>
    <a:srgbClr val="FFFFFF"/>
    <a:srgbClr val="1DC8D1"/>
    <a:srgbClr val="63CFD7"/>
    <a:srgbClr val="CDAA7E"/>
    <a:srgbClr val="1ECAD4"/>
    <a:srgbClr val="D2B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7320" autoAdjust="0"/>
  </p:normalViewPr>
  <p:slideViewPr>
    <p:cSldViewPr snapToGrid="0">
      <p:cViewPr varScale="1">
        <p:scale>
          <a:sx n="97" d="100"/>
          <a:sy n="97" d="100"/>
        </p:scale>
        <p:origin x="10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4763" y="744538"/>
            <a:ext cx="6659562" cy="3722687"/>
          </a:xfrm>
          <a:prstGeom prst="rect">
            <a:avLst/>
          </a:prstGeom>
        </p:spPr>
        <p:txBody>
          <a:bodyPr lIns="90582" tIns="45291" rIns="90582" bIns="45291"/>
          <a:lstStyle/>
          <a:p>
            <a:endParaRPr/>
          </a:p>
        </p:txBody>
      </p:sp>
      <p:sp>
        <p:nvSpPr>
          <p:cNvPr id="313" name="Shape 313"/>
          <p:cNvSpPr>
            <a:spLocks noGrp="1"/>
          </p:cNvSpPr>
          <p:nvPr>
            <p:ph type="body" sz="quarter" idx="1"/>
          </p:nvPr>
        </p:nvSpPr>
        <p:spPr>
          <a:xfrm>
            <a:off x="889214" y="4715154"/>
            <a:ext cx="4890665" cy="4466988"/>
          </a:xfrm>
          <a:prstGeom prst="rect">
            <a:avLst/>
          </a:prstGeom>
        </p:spPr>
        <p:txBody>
          <a:bodyPr lIns="90582" tIns="45291" rIns="90582" bIns="45291"/>
          <a:lstStyle/>
          <a:p>
            <a:endParaRPr/>
          </a:p>
        </p:txBody>
      </p:sp>
    </p:spTree>
  </p:cSld>
  <p:clrMap bg1="lt1" tx1="dk1" bg2="lt2" tx2="dk2" accent1="accent1" accent2="accent2" accent3="accent3" accent4="accent4" accent5="accent5" accent6="accent6" hlink="hlink" folHlink="folHlink"/>
  <p:notesStyle>
    <a:lvl1pPr defTabSz="228920" latinLnBrk="0">
      <a:lnSpc>
        <a:spcPct val="117999"/>
      </a:lnSpc>
      <a:defRPr sz="1102">
        <a:latin typeface="+mj-lt"/>
        <a:ea typeface="+mj-ea"/>
        <a:cs typeface="+mj-cs"/>
        <a:sym typeface="Helvetica Neue"/>
      </a:defRPr>
    </a:lvl1pPr>
    <a:lvl2pPr indent="114460" defTabSz="228920" latinLnBrk="0">
      <a:lnSpc>
        <a:spcPct val="117999"/>
      </a:lnSpc>
      <a:defRPr sz="1102">
        <a:latin typeface="+mj-lt"/>
        <a:ea typeface="+mj-ea"/>
        <a:cs typeface="+mj-cs"/>
        <a:sym typeface="Helvetica Neue"/>
      </a:defRPr>
    </a:lvl2pPr>
    <a:lvl3pPr indent="228920" defTabSz="228920" latinLnBrk="0">
      <a:lnSpc>
        <a:spcPct val="117999"/>
      </a:lnSpc>
      <a:defRPr sz="1102">
        <a:latin typeface="+mj-lt"/>
        <a:ea typeface="+mj-ea"/>
        <a:cs typeface="+mj-cs"/>
        <a:sym typeface="Helvetica Neue"/>
      </a:defRPr>
    </a:lvl3pPr>
    <a:lvl4pPr indent="343380" defTabSz="228920" latinLnBrk="0">
      <a:lnSpc>
        <a:spcPct val="117999"/>
      </a:lnSpc>
      <a:defRPr sz="1102">
        <a:latin typeface="+mj-lt"/>
        <a:ea typeface="+mj-ea"/>
        <a:cs typeface="+mj-cs"/>
        <a:sym typeface="Helvetica Neue"/>
      </a:defRPr>
    </a:lvl4pPr>
    <a:lvl5pPr indent="457840" defTabSz="228920" latinLnBrk="0">
      <a:lnSpc>
        <a:spcPct val="117999"/>
      </a:lnSpc>
      <a:defRPr sz="1102">
        <a:latin typeface="+mj-lt"/>
        <a:ea typeface="+mj-ea"/>
        <a:cs typeface="+mj-cs"/>
        <a:sym typeface="Helvetica Neue"/>
      </a:defRPr>
    </a:lvl5pPr>
    <a:lvl6pPr indent="572300" defTabSz="228920" latinLnBrk="0">
      <a:lnSpc>
        <a:spcPct val="117999"/>
      </a:lnSpc>
      <a:defRPr sz="1102">
        <a:latin typeface="+mj-lt"/>
        <a:ea typeface="+mj-ea"/>
        <a:cs typeface="+mj-cs"/>
        <a:sym typeface="Helvetica Neue"/>
      </a:defRPr>
    </a:lvl6pPr>
    <a:lvl7pPr indent="686760" defTabSz="228920" latinLnBrk="0">
      <a:lnSpc>
        <a:spcPct val="117999"/>
      </a:lnSpc>
      <a:defRPr sz="1102">
        <a:latin typeface="+mj-lt"/>
        <a:ea typeface="+mj-ea"/>
        <a:cs typeface="+mj-cs"/>
        <a:sym typeface="Helvetica Neue"/>
      </a:defRPr>
    </a:lvl7pPr>
    <a:lvl8pPr indent="801220" defTabSz="228920" latinLnBrk="0">
      <a:lnSpc>
        <a:spcPct val="117999"/>
      </a:lnSpc>
      <a:defRPr sz="1102">
        <a:latin typeface="+mj-lt"/>
        <a:ea typeface="+mj-ea"/>
        <a:cs typeface="+mj-cs"/>
        <a:sym typeface="Helvetica Neue"/>
      </a:defRPr>
    </a:lvl8pPr>
    <a:lvl9pPr indent="915680" defTabSz="228920" latinLnBrk="0">
      <a:lnSpc>
        <a:spcPct val="117999"/>
      </a:lnSpc>
      <a:defRPr sz="1102">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ng.com/ck/a?!&amp;&amp;p=128b2f294890a6bdefde47091d82a8000ce6363a4070324774f138307a396d09JmltdHM9MTc2MTYwOTYwMA&amp;ptn=3&amp;ver=2&amp;hsh=4&amp;fclid=2327c509-7d22-6a5d-28d8-d0ba7c396b30&amp;psq=ctp+730&amp;u=a1aHR0cHM6Ly93d3cubmV0LWVudHJlcHJpc2VzLmZyL2RvZXRoLXF1ZWxzLXNvbnQtbGVzLWVsZW1lbnRzLWEtZGVjbGFyZXItZW4tZHNuLWVuLTIwMjQv&amp;ntb=1"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ing.com/ck/a?!&amp;&amp;p=8868a478ea2bfbc58e3632b1e6acd40b379ba57bb8a2d9039c78685a9143f278JmltdHM9MTc2MTYwOTYwMA&amp;ptn=3&amp;ver=2&amp;hsh=4&amp;fclid=2327c509-7d22-6a5d-28d8-d0ba7c396b30&amp;psq=ctp+730&amp;u=a1aHR0cHM6Ly93d3cubmV0LWVudHJlcHJpc2VzLmZyL21lZGlhL2RvY3VtZW50YXRpb24vZGVjbGFyZXItY290aXNhdGlvbnMtdXJzc2FmLWVuLWRzbi5wZGY&amp;ntb=1" TargetMode="External"/><Relationship Id="rId4" Type="http://schemas.openxmlformats.org/officeDocument/2006/relationships/hyperlink" Target="https://www.bing.com/ck/a?!&amp;&amp;p=8868a478ea2bfbc58e3632b1e6acd40b379ba57bb8a2d9039c78685a9143f278JmltdHM9MTc2MTYwOTYwMA&amp;ptn=3&amp;ver=2&amp;hsh=4&amp;fclid=2327c509-7d22-6a5d-28d8-d0ba7c396b30&amp;psq=ctp+730&amp;u=a1aHR0cHM6Ly93d3cubmV0LWVudHJlcHJpc2VzLmZyL21lZGlhL2RvY3VtZW50YXRpb24vZGVjbGFyZXItY290aXNhdGlvbnMtdXJzc2FmLWVuLWRzbi5wZG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B532A-4A76-A876-1956-62927C7149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170128-BC23-5684-C11A-E2DBDAB6F8C5}"/>
              </a:ext>
            </a:extLst>
          </p:cNvPr>
          <p:cNvSpPr>
            <a:spLocks noGrp="1" noRot="1" noChangeAspect="1"/>
          </p:cNvSpPr>
          <p:nvPr>
            <p:ph type="sldImg"/>
          </p:nvPr>
        </p:nvSpPr>
        <p:spPr>
          <a:xfrm>
            <a:off x="314325" y="696913"/>
            <a:ext cx="6227763" cy="3481387"/>
          </a:xfrm>
        </p:spPr>
      </p:sp>
      <p:sp>
        <p:nvSpPr>
          <p:cNvPr id="3" name="Espace réservé des notes 2">
            <a:extLst>
              <a:ext uri="{FF2B5EF4-FFF2-40B4-BE49-F238E27FC236}">
                <a16:creationId xmlns:a16="http://schemas.microsoft.com/office/drawing/2014/main" id="{C3EB3930-82F5-FB1F-824B-FD6ABB9CFBDE}"/>
              </a:ext>
            </a:extLst>
          </p:cNvPr>
          <p:cNvSpPr>
            <a:spLocks noGrp="1"/>
          </p:cNvSpPr>
          <p:nvPr>
            <p:ph type="body" idx="1"/>
          </p:nvPr>
        </p:nvSpPr>
        <p:spPr/>
        <p:txBody>
          <a:bodyPr/>
          <a:lstStyle/>
          <a:p>
            <a:r>
              <a:rPr lang="fr-FR" err="1"/>
              <a:t>Théme</a:t>
            </a:r>
            <a:r>
              <a:rPr lang="fr-FR"/>
              <a:t> sécurisation des démarches et déclarations </a:t>
            </a:r>
          </a:p>
        </p:txBody>
      </p:sp>
    </p:spTree>
    <p:extLst>
      <p:ext uri="{BB962C8B-B14F-4D97-AF65-F5344CB8AC3E}">
        <p14:creationId xmlns:p14="http://schemas.microsoft.com/office/powerpoint/2010/main" val="237829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392F1-828A-E45A-5A44-5B34D9B6F4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370676E-13F4-D323-F78F-81838F38CD1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BD423EE-DFBD-EE8C-7203-32FFD3187A32}"/>
              </a:ext>
            </a:extLst>
          </p:cNvPr>
          <p:cNvSpPr>
            <a:spLocks noGrp="1"/>
          </p:cNvSpPr>
          <p:nvPr>
            <p:ph type="body" idx="1"/>
          </p:nvPr>
        </p:nvSpPr>
        <p:spPr/>
        <p:txBody>
          <a:bodyPr/>
          <a:lstStyle/>
          <a:p>
            <a:r>
              <a:rPr lang="fr-FR"/>
              <a:t>La passer vite </a:t>
            </a:r>
          </a:p>
        </p:txBody>
      </p:sp>
    </p:spTree>
    <p:extLst>
      <p:ext uri="{BB962C8B-B14F-4D97-AF65-F5344CB8AC3E}">
        <p14:creationId xmlns:p14="http://schemas.microsoft.com/office/powerpoint/2010/main" val="319656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8116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AECB1-9B7A-9468-A9C4-1E34C41B1E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7815A2-837D-6779-9617-C2460F735B0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8223FF-5878-08EE-C7D1-D22BCCAE3A06}"/>
              </a:ext>
            </a:extLst>
          </p:cNvPr>
          <p:cNvSpPr>
            <a:spLocks noGrp="1"/>
          </p:cNvSpPr>
          <p:nvPr>
            <p:ph type="body" idx="1"/>
          </p:nvPr>
        </p:nvSpPr>
        <p:spPr/>
        <p:txBody>
          <a:bodyPr/>
          <a:lstStyle/>
          <a:p>
            <a:pPr>
              <a:defRPr/>
            </a:pPr>
            <a:endParaRPr lang="fr-FR" altLang="fr-FR" dirty="0">
              <a:ea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100" b="1" kern="100" dirty="0">
                <a:solidFill>
                  <a:srgbClr val="F74758"/>
                </a:solidFill>
                <a:highlight>
                  <a:srgbClr val="FFFF00"/>
                </a:highlight>
                <a:latin typeface="Aptos" panose="020B0004020202020204" pitchFamily="34" charset="0"/>
                <a:cs typeface="Times New Roman" panose="02020603050405020304" pitchFamily="18" charset="0"/>
              </a:rPr>
              <a:t>Exemple achats de fourniture ou de produits ( ex chocolat de noël) auprès d’un ESAT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100" b="1" kern="100" dirty="0">
                <a:solidFill>
                  <a:srgbClr val="F74758"/>
                </a:solidFill>
                <a:highlight>
                  <a:srgbClr val="FFFF00"/>
                </a:highlight>
                <a:latin typeface="Aptos" panose="020B0004020202020204" pitchFamily="34" charset="0"/>
                <a:cs typeface="Times New Roman" panose="02020603050405020304" pitchFamily="18" charset="0"/>
              </a:rPr>
              <a:t>Parler du </a:t>
            </a:r>
            <a:r>
              <a:rPr lang="fr-FR" sz="1100" b="1" kern="100" dirty="0" err="1">
                <a:solidFill>
                  <a:srgbClr val="F74758"/>
                </a:solidFill>
                <a:highlight>
                  <a:srgbClr val="FFFF00"/>
                </a:highlight>
                <a:latin typeface="Aptos" panose="020B0004020202020204" pitchFamily="34" charset="0"/>
                <a:cs typeface="Times New Roman" panose="02020603050405020304" pitchFamily="18" charset="0"/>
              </a:rPr>
              <a:t>Mecennat</a:t>
            </a:r>
            <a:r>
              <a:rPr lang="fr-FR" sz="1100" b="1" kern="100" dirty="0">
                <a:solidFill>
                  <a:srgbClr val="F74758"/>
                </a:solidFill>
                <a:highlight>
                  <a:srgbClr val="FFFF00"/>
                </a:highlight>
                <a:latin typeface="Aptos" panose="020B0004020202020204" pitchFamily="34" charset="0"/>
                <a:cs typeface="Times New Roman" panose="02020603050405020304" pitchFamily="18" charset="0"/>
              </a:rPr>
              <a:t> </a:t>
            </a:r>
            <a:endParaRPr lang="fr-FR" sz="1100" dirty="0">
              <a:solidFill>
                <a:srgbClr val="F74758"/>
              </a:solidFill>
              <a:highlight>
                <a:srgbClr val="FFFF00"/>
              </a:highligh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ltLang="fr-FR" dirty="0">
              <a:ea typeface="Times" panose="02020603050405020304" pitchFamily="18" charset="0"/>
              <a:cs typeface="Times" panose="02020603050405020304" pitchFamily="18" charset="0"/>
            </a:endParaRPr>
          </a:p>
          <a:p>
            <a:endParaRPr lang="fr-FR" dirty="0"/>
          </a:p>
          <a:p>
            <a:endParaRPr lang="fr-FR" dirty="0"/>
          </a:p>
        </p:txBody>
      </p:sp>
    </p:spTree>
    <p:extLst>
      <p:ext uri="{BB962C8B-B14F-4D97-AF65-F5344CB8AC3E}">
        <p14:creationId xmlns:p14="http://schemas.microsoft.com/office/powerpoint/2010/main" val="242739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19EF5-5F79-5BA5-ED7E-1998209682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9CB48E-6344-B1EE-0745-B30FD39583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0E59C4-92E6-15EC-CD52-E8FCF7438D4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e montant du prix hors taxes des fournitures, travaux ou prestations figurant aux contrats réglés par l’entreprise au cours de l’année considérée ; &gt; le montant de la différence entre ce prix hors taxe et les coûts des matières premières, des produits, des matériaux, de la sous-traitance, des consommations intermédiaires et des frais de vente et de commercialisation, effectivement payé dans l’année ; &gt; le montant de la déduction avant plafonnement prévue au premier alinéa de l’article D. 5212-22 du code du travail. </a:t>
            </a:r>
            <a:endParaRPr lang="fr-FR" altLang="fr-FR" dirty="0">
              <a:ea typeface="Times" panose="02020603050405020304" pitchFamily="18" charset="0"/>
              <a:cs typeface="Times" panose="02020603050405020304" pitchFamily="18" charset="0"/>
            </a:endParaRPr>
          </a:p>
          <a:p>
            <a:endParaRPr lang="fr-FR" dirty="0"/>
          </a:p>
          <a:p>
            <a:endParaRPr lang="fr-FR" dirty="0"/>
          </a:p>
        </p:txBody>
      </p:sp>
    </p:spTree>
    <p:extLst>
      <p:ext uri="{BB962C8B-B14F-4D97-AF65-F5344CB8AC3E}">
        <p14:creationId xmlns:p14="http://schemas.microsoft.com/office/powerpoint/2010/main" val="37660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34AF-AB7E-A5F4-BF1C-E1391D290E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A446A6-4BC5-31A2-A15C-C5CAF2DCE86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5F2D5A7-3E54-2F02-0FC0-A35D628C17B3}"/>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19832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00045-2DE2-9281-5BDF-D99BD2D74A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F3B657-CFA3-CDC7-6517-E71166F3AE99}"/>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C568165-76CE-60B6-0880-7D9F1ECB11C6}"/>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21512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DF732-6476-1FC9-24FD-B794B13972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EC5D9A-87A3-EAC5-2F37-D573DD077B3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2712B8-C36D-9AE8-7CC7-FB59EE64251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ltLang="fr-FR" dirty="0">
              <a:ea typeface="Times" panose="02020603050405020304" pitchFamily="18" charset="0"/>
              <a:cs typeface="Times" panose="02020603050405020304" pitchFamily="18" charset="0"/>
            </a:endParaRPr>
          </a:p>
          <a:p>
            <a:endParaRPr lang="fr-FR" dirty="0"/>
          </a:p>
          <a:p>
            <a:endParaRPr lang="fr-FR" dirty="0"/>
          </a:p>
        </p:txBody>
      </p:sp>
    </p:spTree>
    <p:extLst>
      <p:ext uri="{BB962C8B-B14F-4D97-AF65-F5344CB8AC3E}">
        <p14:creationId xmlns:p14="http://schemas.microsoft.com/office/powerpoint/2010/main" val="144547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5F4D5-9914-5945-75CD-E1931C6247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7DD11D-DA0A-9F43-FD16-B1FD24908E6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F2E0AD1-8C6E-B6BD-3BC3-CBCB9126A1CA}"/>
              </a:ext>
            </a:extLst>
          </p:cNvPr>
          <p:cNvSpPr>
            <a:spLocks noGrp="1"/>
          </p:cNvSpPr>
          <p:nvPr>
            <p:ph type="body" idx="1"/>
          </p:nvPr>
        </p:nvSpPr>
        <p:spPr/>
        <p:txBody>
          <a:bodyPr/>
          <a:lstStyle/>
          <a:p>
            <a:pPr algn="just"/>
            <a:r>
              <a:rPr lang="fr-FR" sz="1400" dirty="0">
                <a:solidFill>
                  <a:srgbClr val="002060"/>
                </a:solidFill>
                <a:latin typeface="Aptos" panose="020B0004020202020204" pitchFamily="34" charset="0"/>
              </a:rPr>
              <a:t>Vérifier que l’entreprise est bien agréée par l’Etat </a:t>
            </a:r>
          </a:p>
          <a:p>
            <a:pPr algn="just"/>
            <a:r>
              <a:rPr lang="fr-FR" sz="1100" dirty="0">
                <a:solidFill>
                  <a:schemeClr val="tx1"/>
                </a:solidFill>
                <a:latin typeface="Aptos" panose="020B0004020202020204" pitchFamily="34" charset="0"/>
                <a:cs typeface="Calibri" panose="020F0502020204030204" pitchFamily="34" charset="0"/>
              </a:rPr>
              <a:t>→ V</a:t>
            </a:r>
            <a:r>
              <a:rPr lang="fr-FR" sz="1100" dirty="0">
                <a:solidFill>
                  <a:schemeClr val="tx1"/>
                </a:solidFill>
                <a:latin typeface="Aptos" panose="020B0004020202020204" pitchFamily="34" charset="0"/>
              </a:rPr>
              <a:t>ous pouvez demander certificat administratif à l’entreprise adaptée / à l’ESAT</a:t>
            </a:r>
          </a:p>
          <a:p>
            <a:pPr algn="just"/>
            <a:r>
              <a:rPr lang="fr-FR" sz="1100" dirty="0">
                <a:solidFill>
                  <a:schemeClr val="tx1"/>
                </a:solidFill>
                <a:latin typeface="Aptos" panose="020B0004020202020204" pitchFamily="34" charset="0"/>
                <a:cs typeface="Calibri" panose="020F0502020204030204" pitchFamily="34" charset="0"/>
              </a:rPr>
              <a:t>→ L</a:t>
            </a:r>
            <a:r>
              <a:rPr lang="fr-FR" sz="1100" dirty="0">
                <a:solidFill>
                  <a:schemeClr val="tx1"/>
                </a:solidFill>
                <a:latin typeface="Aptos" panose="020B0004020202020204" pitchFamily="34" charset="0"/>
              </a:rPr>
              <a:t>es EA et les ESAT signent des Contrats Pluriannuels d’Objectifs et de Moyens (CPOM) avec l’Etat d’une durée maximale de 5 ans). </a:t>
            </a:r>
          </a:p>
          <a:p>
            <a:pPr algn="just"/>
            <a:r>
              <a:rPr lang="fr-FR" sz="1100" dirty="0">
                <a:solidFill>
                  <a:schemeClr val="tx1"/>
                </a:solidFill>
                <a:latin typeface="Aptos" panose="020B0004020202020204" pitchFamily="34" charset="0"/>
                <a:cs typeface="Calibri" panose="020F0502020204030204" pitchFamily="34" charset="0"/>
              </a:rPr>
              <a:t>→ L’agrément « EA » est régional (si vous faites appel à une EA d’une autre région, l’attestation doit être signée par le Préfet ou la DREETS de la Région concernée). </a:t>
            </a:r>
            <a:endParaRPr lang="fr-FR" sz="1100" dirty="0">
              <a:solidFill>
                <a:schemeClr val="tx1"/>
              </a:solidFill>
              <a:latin typeface="Aptos" panose="020B0004020202020204" pitchFamily="34" charset="0"/>
            </a:endParaRPr>
          </a:p>
          <a:p>
            <a:endParaRPr lang="fr-FR" dirty="0"/>
          </a:p>
        </p:txBody>
      </p:sp>
    </p:spTree>
    <p:extLst>
      <p:ext uri="{BB962C8B-B14F-4D97-AF65-F5344CB8AC3E}">
        <p14:creationId xmlns:p14="http://schemas.microsoft.com/office/powerpoint/2010/main" val="63058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81999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17EAB-082C-8E13-68FC-1432819912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20EBF4-62F6-1D5A-292F-A286A2648FD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E84894-CCB9-FDAD-5ECF-520166CA1E6F}"/>
              </a:ext>
            </a:extLst>
          </p:cNvPr>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0285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0866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978090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4325" y="696913"/>
            <a:ext cx="6227763" cy="3481387"/>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60185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AF3C1-E9C0-428A-1198-6B2D4DB402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2A33C5-A01D-5C22-B2B4-E852AC2985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7A4053F-F297-0809-953D-FF7849E34D6A}"/>
              </a:ext>
            </a:extLst>
          </p:cNvPr>
          <p:cNvSpPr>
            <a:spLocks noGrp="1"/>
          </p:cNvSpPr>
          <p:nvPr>
            <p:ph type="body" idx="1"/>
          </p:nvPr>
        </p:nvSpPr>
        <p:spPr/>
        <p:txBody>
          <a:bodyPr/>
          <a:lstStyle/>
          <a:p>
            <a:r>
              <a:rPr lang="fr-FR" dirty="0"/>
              <a:t>Neutralisation sur cinq ans de l’assujettissement à l’OETH Depuis le 1er janvier 2020, les entreprises franchissant une première année le seuil d’effectif de 20 salariés bénéficient d’une neutralisation sur 5 année consécutive pour se voir prononcer l’assujettissement à l’OETH. Ainsi, ne sont assujetties à l’OETH que les entreprises dont l’effectif moyen annuel OETH de l’année de référence est supérieur ou égal à 20, et ayant franchi le seuil d'assujettissement depuis au moins 5 années consécutives. Les entreprises nouvellement créées à partir du 1er janvier 2020, qui occupent déjà au moins 20 salariés au moment de leur création et qui devraient à ce titre être assujetties à l’OETH, disposent également d’un délai de 5 ans pour se mettre en conformité et respecter leur obligation d’emploi de travailleurs handicapés. S’agissant des entreprises ayant franchi le seuil de 20 salariés avant le 1er janvier 2020, la période de neutralisation reste de 3 ans. Si, lors du délai des 5 ans, l’effectif moyen annuel de l’entreprise repasse sous le seuil de 20 salariés, elle bénéficie de nouveau du délai de neutralisation de 5 ans avant d’être assujettie à l’OETH. L'entreprise doit néanmoins continuer à déclarer mensuellement les BOETH qu'elle emploie, quels que soient ses effectifs.</a:t>
            </a:r>
          </a:p>
        </p:txBody>
      </p:sp>
    </p:spTree>
    <p:extLst>
      <p:ext uri="{BB962C8B-B14F-4D97-AF65-F5344CB8AC3E}">
        <p14:creationId xmlns:p14="http://schemas.microsoft.com/office/powerpoint/2010/main" val="37900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4229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EF3E-F73D-343B-E026-FA15C13F21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3B3697-9837-BA2D-F9AE-F9483C1FBC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5028577-E209-B8F0-1245-094FF4D9F9A9}"/>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4941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1096E-CCF8-22C7-9745-C4BEF904B8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0B8897-A307-26F3-EDB7-259F3133CA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28B9BE-44B1-B2A9-EC2E-0D768F3725C7}"/>
              </a:ext>
            </a:extLst>
          </p:cNvPr>
          <p:cNvSpPr>
            <a:spLocks noGrp="1"/>
          </p:cNvSpPr>
          <p:nvPr>
            <p:ph type="body" idx="1"/>
          </p:nvPr>
        </p:nvSpPr>
        <p:spPr/>
        <p:txBody>
          <a:bodyPr/>
          <a:lstStyle/>
          <a:p>
            <a:pPr marL="0" marR="0" lvl="0" indent="0" algn="just" defTabSz="228920" eaLnBrk="1" fontAlgn="auto" latinLnBrk="0" hangingPunct="1">
              <a:lnSpc>
                <a:spcPct val="117999"/>
              </a:lnSpc>
              <a:spcBef>
                <a:spcPts val="0"/>
              </a:spcBef>
              <a:spcAft>
                <a:spcPts val="0"/>
              </a:spcAft>
              <a:buClrTx/>
              <a:buSzTx/>
              <a:buFontTx/>
              <a:buNone/>
              <a:tabLst/>
              <a:defRPr/>
            </a:pPr>
            <a:r>
              <a:rPr lang="fr-FR" sz="1100" dirty="0">
                <a:latin typeface="Aptos" panose="020B0004020202020204" pitchFamily="34" charset="0"/>
              </a:rPr>
              <a:t>Sans joindre de justificatif au statut TH</a:t>
            </a:r>
            <a:endParaRPr lang="fr-FR" dirty="0"/>
          </a:p>
          <a:p>
            <a:pPr marL="0" marR="0" lvl="0" indent="0" defTabSz="228920" eaLnBrk="1" fontAlgn="auto" latinLnBrk="0" hangingPunct="1">
              <a:lnSpc>
                <a:spcPct val="117999"/>
              </a:lnSpc>
              <a:spcBef>
                <a:spcPts val="0"/>
              </a:spcBef>
              <a:spcAft>
                <a:spcPts val="0"/>
              </a:spcAft>
              <a:buClrTx/>
              <a:buSzTx/>
              <a:buFontTx/>
              <a:buNone/>
              <a:tabLst/>
              <a:defRPr/>
            </a:pPr>
            <a:r>
              <a:rPr lang="fr-FR" dirty="0"/>
              <a:t>Neutralisation sur cinq ans de l’assujettissement à l’OETH Depuis le 1er janvier 2020, les entreprises franchissant une première année le seuil d’effectif de 20 salariés bénéficient d’une neutralisation sur 5 année consécutive pour se voir prononcer l’assujettissement à l’OETH. Ainsi, ne sont assujetties à l’OETH que les entreprises dont l’effectif moyen annuel OETH de l’année de référence est supérieur ou égal à 20, et ayant franchi le seuil d'assujettissement depuis au moins 5 années consécutives. Les entreprises nouvellement créées à partir du 1er janvier 2020, qui occupent déjà au moins 20 salariés au moment de leur création et qui devraient à ce titre être assujetties à l’OETH, disposent également d’un délai de 5 ans pour se mettre en conformité et respecter leur obligation d’emploi de travailleurs handicapés. S’agissant des entreprises ayant franchi le seuil de 20 salariés avant le 1er janvier 2020, la période de neutralisation reste de 3 ans. Si, lors du délai des 5 ans, l’effectif moyen annuel de l’entreprise repasse sous le seuil de 20 salariés, elle bénéficie de nouveau du délai de neutralisation de 5 ans avant d’être assujettie à l’OETH. L'entreprise doit néanmoins continuer à déclarer mensuellement les BOETH qu'elle emploie, quels que soient ses effectifs.</a:t>
            </a:r>
          </a:p>
          <a:p>
            <a:endParaRPr lang="fr-FR" dirty="0"/>
          </a:p>
        </p:txBody>
      </p:sp>
    </p:spTree>
    <p:extLst>
      <p:ext uri="{BB962C8B-B14F-4D97-AF65-F5344CB8AC3E}">
        <p14:creationId xmlns:p14="http://schemas.microsoft.com/office/powerpoint/2010/main" val="96454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AD5FF-D29E-0C9E-9E1A-6D65510193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F78DF0-28A2-AE77-0E27-A02ADB9B25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5050E6-B5AB-F1DC-BFD1-CCF87E9F961F}"/>
              </a:ext>
            </a:extLst>
          </p:cNvPr>
          <p:cNvSpPr>
            <a:spLocks noGrp="1"/>
          </p:cNvSpPr>
          <p:nvPr>
            <p:ph type="body" idx="1"/>
          </p:nvPr>
        </p:nvSpPr>
        <p:spPr/>
        <p:txBody>
          <a:bodyPr/>
          <a:lstStyle/>
          <a:p>
            <a:r>
              <a:rPr lang="fr-FR" dirty="0"/>
              <a:t>Neutralisation sur cinq ans de l’assujettissement à l’OETH Depuis le 1er janvier 2020, les entreprises franchissant une première année le seuil d’effectif de 20 salariés bénéficient d’une neutralisation sur 5 année consécutive pour se voir prononcer l’assujettissement à l’OETH. Ainsi, ne sont assujetties à l’OETH que les entreprises dont l’effectif moyen annuel OETH de l’année de référence est supérieur ou égal à 20, et ayant franchi le seuil d'assujettissement depuis au moins 5 années consécutives. Les entreprises nouvellement créées à partir du 1er janvier 2020, qui occupent déjà au moins 20 salariés au moment de leur création et qui devraient à ce titre être assujetties à l’OETH, disposent également d’un délai de 5 ans pour se mettre en conformité et respecter leur obligation d’emploi de travailleurs handicapés. S’agissant des entreprises ayant franchi le seuil de 20 salariés avant le 1er janvier 2020, la période de neutralisation reste de 3 ans. Si, lors du délai des 5 ans, l’effectif moyen annuel de l’entreprise repasse sous le seuil de 20 salariés, elle bénéficie de nouveau du délai de neutralisation de 5 ans avant d’être assujettie à l’OETH. L'entreprise doit néanmoins continuer à déclarer mensuellement les BOETH qu'elle emploie, quels que soient ses effectifs.</a:t>
            </a:r>
          </a:p>
        </p:txBody>
      </p:sp>
    </p:spTree>
    <p:extLst>
      <p:ext uri="{BB962C8B-B14F-4D97-AF65-F5344CB8AC3E}">
        <p14:creationId xmlns:p14="http://schemas.microsoft.com/office/powerpoint/2010/main" val="284739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4A421-BB07-1B5B-D306-3525509A8A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AB0FBE-8E36-6C55-CDBA-97C6F3AFBD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F3D760E-0630-D1D3-8361-29AAD00F6DF9}"/>
              </a:ext>
            </a:extLst>
          </p:cNvPr>
          <p:cNvSpPr>
            <a:spLocks noGrp="1"/>
          </p:cNvSpPr>
          <p:nvPr>
            <p:ph type="body" idx="1"/>
          </p:nvPr>
        </p:nvSpPr>
        <p:spPr/>
        <p:txBody>
          <a:bodyPr/>
          <a:lstStyle/>
          <a:p>
            <a:pPr marL="0" marR="0" lvl="0" indent="0" algn="just" defTabSz="228920" eaLnBrk="1" fontAlgn="auto" latinLnBrk="0" hangingPunct="1">
              <a:lnSpc>
                <a:spcPct val="117999"/>
              </a:lnSpc>
              <a:spcBef>
                <a:spcPts val="0"/>
              </a:spcBef>
              <a:spcAft>
                <a:spcPts val="0"/>
              </a:spcAft>
              <a:buClrTx/>
              <a:buSzTx/>
              <a:buFontTx/>
              <a:buNone/>
              <a:tabLst/>
              <a:defRPr/>
            </a:pPr>
            <a:r>
              <a:rPr lang="fr-FR" sz="1100" dirty="0">
                <a:solidFill>
                  <a:schemeClr val="tx1"/>
                </a:solidFill>
                <a:latin typeface="Aptos" panose="020B0004020202020204" pitchFamily="34" charset="0"/>
              </a:rPr>
              <a:t>Effectif est directement calculé en fonction des données individuelles déclarées  mensuellement :  </a:t>
            </a:r>
            <a:r>
              <a:rPr lang="fr-FR" sz="1102" b="0" i="0" dirty="0">
                <a:effectLst/>
                <a:latin typeface="+mj-lt"/>
                <a:ea typeface="+mj-ea"/>
                <a:cs typeface="+mj-cs"/>
                <a:sym typeface="Helvetica Neue"/>
              </a:rPr>
              <a:t>Le </a:t>
            </a:r>
            <a:r>
              <a:rPr lang="fr-FR" sz="1102" b="1" i="0" dirty="0">
                <a:effectLst/>
                <a:latin typeface="+mj-lt"/>
                <a:ea typeface="+mj-ea"/>
                <a:cs typeface="+mj-cs"/>
                <a:sym typeface="Helvetica Neue"/>
              </a:rPr>
              <a:t>CTP 730</a:t>
            </a:r>
            <a:r>
              <a:rPr lang="fr-FR" sz="1102" b="0" i="0" dirty="0">
                <a:effectLst/>
                <a:latin typeface="+mj-lt"/>
                <a:ea typeface="+mj-ea"/>
                <a:cs typeface="+mj-cs"/>
                <a:sym typeface="Helvetica Neue"/>
              </a:rPr>
              <a:t> est lié à la </a:t>
            </a:r>
            <a:r>
              <a:rPr lang="fr-FR" sz="1102" b="1" i="0" dirty="0">
                <a:effectLst/>
                <a:latin typeface="+mj-lt"/>
                <a:ea typeface="+mj-ea"/>
                <a:cs typeface="+mj-cs"/>
                <a:sym typeface="Helvetica Neue"/>
              </a:rPr>
              <a:t>contribution annuelle pour l'obligation d'emploi des travailleurs handicapés</a:t>
            </a:r>
            <a:r>
              <a:rPr lang="fr-FR" sz="1102" b="0" i="0" dirty="0">
                <a:effectLst/>
                <a:latin typeface="+mj-lt"/>
                <a:ea typeface="+mj-ea"/>
                <a:cs typeface="+mj-cs"/>
                <a:sym typeface="Helvetica Neue"/>
              </a:rPr>
              <a:t> (DOETH). Voici quelques points clés :</a:t>
            </a:r>
          </a:p>
          <a:p>
            <a:r>
              <a:rPr lang="fr-FR" sz="1102" b="0" i="0" u="none" strike="noStrike" dirty="0">
                <a:effectLst/>
                <a:latin typeface="+mj-lt"/>
                <a:ea typeface="+mj-ea"/>
                <a:cs typeface="+mj-cs"/>
                <a:sym typeface="Helvetica Neue"/>
                <a:hlinkClick r:id="rId3"/>
              </a:rPr>
              <a:t>Le CTP 730 est utilisé pour déclarer la contribution annuelle due si une entreprise n'emploie pas au moins 6 % de travailleurs handicapés. </a:t>
            </a:r>
            <a:endParaRPr lang="fr-FR" sz="1102" b="0" i="0" u="sng" dirty="0">
              <a:effectLst/>
              <a:latin typeface="+mj-lt"/>
              <a:ea typeface="+mj-ea"/>
              <a:cs typeface="+mj-cs"/>
              <a:sym typeface="Helvetica Neue"/>
              <a:hlinkClick r:id="rId3"/>
            </a:endParaRPr>
          </a:p>
          <a:p>
            <a:r>
              <a:rPr lang="fr-FR" sz="1102" b="1" i="0" u="sng" dirty="0">
                <a:effectLst/>
                <a:latin typeface="+mj-lt"/>
                <a:ea typeface="+mj-ea"/>
                <a:cs typeface="+mj-cs"/>
                <a:sym typeface="Helvetica Neue"/>
                <a:hlinkClick r:id="rId3"/>
              </a:rPr>
              <a:t>1</a:t>
            </a:r>
            <a:endParaRPr lang="fr-FR" sz="1102" b="0" i="0" u="sng" dirty="0">
              <a:effectLst/>
              <a:latin typeface="+mj-lt"/>
              <a:ea typeface="+mj-ea"/>
              <a:cs typeface="+mj-cs"/>
              <a:sym typeface="Helvetica Neue"/>
              <a:hlinkClick r:id="rId3"/>
            </a:endParaRPr>
          </a:p>
          <a:p>
            <a:r>
              <a:rPr lang="fr-FR" sz="1102" b="0" i="0" u="none" strike="noStrike" dirty="0">
                <a:effectLst/>
                <a:latin typeface="+mj-lt"/>
                <a:ea typeface="+mj-ea"/>
                <a:cs typeface="+mj-cs"/>
                <a:sym typeface="Helvetica Neue"/>
                <a:hlinkClick r:id="rId3"/>
              </a:rPr>
              <a:t>Cette contribution est recouvrée au niveau des cotisations agrégées dans le bloc « Cotisation agrégée – S21.G00.23 ». </a:t>
            </a:r>
            <a:endParaRPr lang="fr-FR" sz="1102" b="0" i="0" u="sng" dirty="0">
              <a:effectLst/>
              <a:latin typeface="+mj-lt"/>
              <a:ea typeface="+mj-ea"/>
              <a:cs typeface="+mj-cs"/>
              <a:sym typeface="Helvetica Neue"/>
              <a:hlinkClick r:id="rId3"/>
            </a:endParaRPr>
          </a:p>
          <a:p>
            <a:r>
              <a:rPr lang="fr-FR" sz="1102" b="1" i="0" u="sng" dirty="0">
                <a:effectLst/>
                <a:latin typeface="+mj-lt"/>
                <a:ea typeface="+mj-ea"/>
                <a:cs typeface="+mj-cs"/>
                <a:sym typeface="Helvetica Neue"/>
                <a:hlinkClick r:id="rId3"/>
              </a:rPr>
              <a:t>1</a:t>
            </a:r>
            <a:endParaRPr lang="fr-FR" sz="1102" b="0" i="0" u="sng" dirty="0">
              <a:effectLst/>
              <a:latin typeface="+mj-lt"/>
              <a:ea typeface="+mj-ea"/>
              <a:cs typeface="+mj-cs"/>
              <a:sym typeface="Helvetica Neue"/>
              <a:hlinkClick r:id="rId3"/>
            </a:endParaRPr>
          </a:p>
          <a:p>
            <a:r>
              <a:rPr lang="fr-FR" sz="1102" b="0" i="0" u="none" strike="noStrike" dirty="0">
                <a:effectLst/>
                <a:latin typeface="+mj-lt"/>
                <a:ea typeface="+mj-ea"/>
                <a:cs typeface="+mj-cs"/>
                <a:sym typeface="Helvetica Neue"/>
                <a:hlinkClick r:id="rId4"/>
              </a:rPr>
              <a:t>Les fiches des CTP 730 et 740 sont consultables dans le cadre de la déclaration obligatoire. </a:t>
            </a:r>
            <a:endParaRPr lang="fr-FR" sz="1102" b="0" i="0" u="sng" dirty="0">
              <a:effectLst/>
              <a:latin typeface="+mj-lt"/>
              <a:ea typeface="+mj-ea"/>
              <a:cs typeface="+mj-cs"/>
              <a:sym typeface="Helvetica Neue"/>
              <a:hlinkClick r:id="rId5"/>
            </a:endParaRPr>
          </a:p>
          <a:p>
            <a:r>
              <a:rPr lang="fr-FR" sz="1102" b="1" i="0" u="sng" dirty="0">
                <a:effectLst/>
                <a:latin typeface="+mj-lt"/>
                <a:ea typeface="+mj-ea"/>
                <a:cs typeface="+mj-cs"/>
                <a:sym typeface="Helvetica Neue"/>
                <a:hlinkClick r:id="rId5"/>
              </a:rPr>
              <a:t>1</a:t>
            </a:r>
            <a:endParaRPr lang="fr-FR" sz="1102" b="0" i="0" u="sng" dirty="0">
              <a:effectLst/>
              <a:latin typeface="+mj-lt"/>
              <a:ea typeface="+mj-ea"/>
              <a:cs typeface="+mj-cs"/>
              <a:sym typeface="Helvetica Neue"/>
              <a:hlinkClick r:id="rId5"/>
            </a:endParaRPr>
          </a:p>
          <a:p>
            <a:pPr marL="0" marR="0" lvl="0" indent="0" algn="l" defTabSz="228920" rtl="0" eaLnBrk="1" fontAlgn="auto" latinLnBrk="0" hangingPunct="1">
              <a:lnSpc>
                <a:spcPct val="117999"/>
              </a:lnSpc>
              <a:spcBef>
                <a:spcPts val="0"/>
              </a:spcBef>
              <a:spcAft>
                <a:spcPts val="0"/>
              </a:spcAft>
              <a:buClrTx/>
              <a:buSzTx/>
              <a:buFontTx/>
              <a:buNone/>
              <a:tabLst/>
              <a:defRPr/>
            </a:pPr>
            <a:br>
              <a:rPr lang="fr-FR" dirty="0"/>
            </a:br>
            <a:r>
              <a:rPr lang="fr-FR" altLang="fr-FR" sz="1600" b="1" dirty="0">
                <a:solidFill>
                  <a:schemeClr val="tx1"/>
                </a:solidFill>
                <a:highlight>
                  <a:srgbClr val="FFFF00"/>
                </a:highlight>
                <a:latin typeface="Aptos" panose="020B0004020202020204" pitchFamily="34" charset="0"/>
              </a:rPr>
              <a:t>Correction d’erreur par </a:t>
            </a:r>
            <a:r>
              <a:rPr kumimoji="0" lang="fr-FR" altLang="fr-FR" sz="1100" u="none" strike="noStrike" cap="none" normalizeH="0" baseline="0" dirty="0">
                <a:ln>
                  <a:noFill/>
                </a:ln>
                <a:solidFill>
                  <a:schemeClr val="tx1"/>
                </a:solidFill>
                <a:effectLst/>
                <a:highlight>
                  <a:srgbClr val="FFFF00"/>
                </a:highlight>
                <a:latin typeface="Aptos" panose="020B0004020202020204" pitchFamily="34" charset="0"/>
              </a:rPr>
              <a:t>bloc de changement pour chaque salarié et par période d’emploi  </a:t>
            </a:r>
            <a:r>
              <a:rPr kumimoji="0" lang="fr-FR" altLang="fr-FR" sz="1100" u="none" strike="noStrike" cap="none" normalizeH="0" baseline="0" dirty="0">
                <a:ln>
                  <a:noFill/>
                </a:ln>
                <a:solidFill>
                  <a:schemeClr val="tx1"/>
                </a:solidFill>
                <a:effectLst/>
                <a:latin typeface="Aptos" panose="020B0004020202020204" pitchFamily="34" charset="0"/>
              </a:rPr>
              <a:t>).</a:t>
            </a:r>
          </a:p>
          <a:p>
            <a:pPr marL="0" marR="0" lvl="0" indent="0" algn="just" defTabSz="228920" eaLnBrk="1" fontAlgn="auto" latinLnBrk="0" hangingPunct="1">
              <a:lnSpc>
                <a:spcPct val="117999"/>
              </a:lnSpc>
              <a:spcBef>
                <a:spcPts val="0"/>
              </a:spcBef>
              <a:spcAft>
                <a:spcPts val="0"/>
              </a:spcAft>
              <a:buClrTx/>
              <a:buSzTx/>
              <a:buFontTx/>
              <a:buNone/>
              <a:tabLst/>
              <a:defRPr/>
            </a:pPr>
            <a:r>
              <a:rPr lang="fr-FR" sz="1100" dirty="0">
                <a:solidFill>
                  <a:srgbClr val="0000EE"/>
                </a:solidFill>
                <a:highlight>
                  <a:srgbClr val="FFFF00"/>
                </a:highlight>
                <a:latin typeface="Aptos" panose="020B0004020202020204" pitchFamily="34" charset="0"/>
                <a:ea typeface="Times New Roman" panose="02020603050405020304" pitchFamily="18" charset="0"/>
                <a:cs typeface="Aptos" panose="020B0004020202020204" pitchFamily="34" charset="0"/>
              </a:rPr>
              <a:t>Taxation forfaitaire .info en juin</a:t>
            </a:r>
            <a:r>
              <a:rPr lang="fr-FR" sz="1100" dirty="0">
                <a:solidFill>
                  <a:srgbClr val="0000EE"/>
                </a:solidFill>
                <a:latin typeface="Aptos" panose="020B0004020202020204" pitchFamily="34" charset="0"/>
                <a:ea typeface="Times New Roman" panose="02020603050405020304" pitchFamily="18" charset="0"/>
                <a:cs typeface="Aptos" panose="020B0004020202020204" pitchFamily="34" charset="0"/>
              </a:rPr>
              <a:t>, important  seconde relance en expliquant TF, et courrier de TF : ils peuvent faire un bloc de régulation </a:t>
            </a:r>
            <a:r>
              <a:rPr lang="fr-FR" sz="1100" dirty="0" err="1">
                <a:solidFill>
                  <a:srgbClr val="0000EE"/>
                </a:solidFill>
                <a:latin typeface="Aptos" panose="020B0004020202020204" pitchFamily="34" charset="0"/>
                <a:ea typeface="Times New Roman" panose="02020603050405020304" pitchFamily="18" charset="0"/>
                <a:cs typeface="Aptos" panose="020B0004020202020204" pitchFamily="34" charset="0"/>
              </a:rPr>
              <a:t>ctp</a:t>
            </a:r>
            <a:r>
              <a:rPr lang="fr-FR" sz="1100" dirty="0">
                <a:solidFill>
                  <a:srgbClr val="0000EE"/>
                </a:solidFill>
                <a:latin typeface="Aptos" panose="020B0004020202020204" pitchFamily="34" charset="0"/>
                <a:ea typeface="Times New Roman" panose="02020603050405020304" pitchFamily="18" charset="0"/>
                <a:cs typeface="Aptos" panose="020B0004020202020204" pitchFamily="34" charset="0"/>
              </a:rPr>
              <a:t> 730 sur la période d’emploi d’avril , avant mise en demeure certains </a:t>
            </a:r>
            <a:r>
              <a:rPr lang="fr-FR" sz="1100" dirty="0" err="1">
                <a:solidFill>
                  <a:srgbClr val="0000EE"/>
                </a:solidFill>
                <a:latin typeface="Aptos" panose="020B0004020202020204" pitchFamily="34" charset="0"/>
                <a:ea typeface="Times New Roman" panose="02020603050405020304" pitchFamily="18" charset="0"/>
                <a:cs typeface="Aptos" panose="020B0004020202020204" pitchFamily="34" charset="0"/>
              </a:rPr>
              <a:t>costisants</a:t>
            </a:r>
            <a:r>
              <a:rPr lang="fr-FR" sz="1100" dirty="0">
                <a:solidFill>
                  <a:srgbClr val="0000EE"/>
                </a:solidFill>
                <a:latin typeface="Aptos" panose="020B0004020202020204" pitchFamily="34" charset="0"/>
                <a:ea typeface="Times New Roman" panose="02020603050405020304" pitchFamily="18" charset="0"/>
                <a:cs typeface="Aptos" panose="020B0004020202020204" pitchFamily="34" charset="0"/>
              </a:rPr>
              <a:t> savent pas faire les blocs de </a:t>
            </a:r>
            <a:r>
              <a:rPr lang="fr-FR" sz="1100" dirty="0" err="1">
                <a:solidFill>
                  <a:srgbClr val="0000EE"/>
                </a:solidFill>
                <a:latin typeface="Aptos" panose="020B0004020202020204" pitchFamily="34" charset="0"/>
                <a:ea typeface="Times New Roman" panose="02020603050405020304" pitchFamily="18" charset="0"/>
                <a:cs typeface="Aptos" panose="020B0004020202020204" pitchFamily="34" charset="0"/>
              </a:rPr>
              <a:t>regul</a:t>
            </a:r>
            <a:r>
              <a:rPr lang="fr-FR" sz="1100" dirty="0">
                <a:solidFill>
                  <a:srgbClr val="0000EE"/>
                </a:solidFill>
                <a:latin typeface="Aptos" panose="020B0004020202020204" pitchFamily="34" charset="0"/>
                <a:ea typeface="Times New Roman" panose="02020603050405020304" pitchFamily="18" charset="0"/>
                <a:cs typeface="Aptos" panose="020B0004020202020204" pitchFamily="34" charset="0"/>
              </a:rPr>
              <a:t> ‘compliqué , donc préfèrent payer la TF (plus forte)  </a:t>
            </a:r>
            <a:endParaRPr lang="fr-FR" sz="1100" dirty="0">
              <a:effectLst/>
              <a:latin typeface="Aptos" panose="020B0004020202020204" pitchFamily="34" charset="0"/>
              <a:ea typeface="Aptos" panose="020B0004020202020204" pitchFamily="34" charset="0"/>
              <a:cs typeface="Aptos" panose="020B0004020202020204" pitchFamily="34" charset="0"/>
            </a:endParaRPr>
          </a:p>
          <a:p>
            <a:endParaRPr lang="fr-FR" dirty="0"/>
          </a:p>
        </p:txBody>
      </p:sp>
    </p:spTree>
    <p:extLst>
      <p:ext uri="{BB962C8B-B14F-4D97-AF65-F5344CB8AC3E}">
        <p14:creationId xmlns:p14="http://schemas.microsoft.com/office/powerpoint/2010/main" val="174488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9E687-1B72-CB3E-23B1-57D08E8F829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B9F9EB-F33E-87DC-18A4-9C374653A1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B593F7-EF8E-DC94-3758-982030254D97}"/>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2000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23774-6492-4110-3671-EAE8C75081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F75D18-F339-764E-3243-968BE7064A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F137E7-45CE-56ED-805B-D4526E0E073F}"/>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0991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CB359-5868-4C3C-9929-3705AC4783E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4AE2B1-BA4A-453B-B04B-55ED84FD719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BD572E-27BC-403E-83CB-E2AA6437B109}"/>
              </a:ext>
            </a:extLst>
          </p:cNvPr>
          <p:cNvSpPr>
            <a:spLocks noGrp="1"/>
          </p:cNvSpPr>
          <p:nvPr>
            <p:ph type="dt" sz="half" idx="10"/>
          </p:nvPr>
        </p:nvSpPr>
        <p:spPr/>
        <p:txBody>
          <a:bodyPr/>
          <a:lstStyle/>
          <a:p>
            <a:fld id="{B13C4564-BA8D-4323-84CC-D1D2B9076BDC}"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24A3B16B-7279-47BA-B0D5-AE7DF7FB0A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09D927-4D0A-4EF6-A9C4-40611BF69E91}"/>
              </a:ext>
            </a:extLst>
          </p:cNvPr>
          <p:cNvSpPr>
            <a:spLocks noGrp="1"/>
          </p:cNvSpPr>
          <p:nvPr>
            <p:ph type="sldNum" sz="quarter" idx="12"/>
          </p:nvPr>
        </p:nvSpPr>
        <p:spPr/>
        <p:txBody>
          <a:bodyPr/>
          <a:lstStyle/>
          <a:p>
            <a:fld id="{B6C6E085-D1C8-4518-8C62-67968E60567D}" type="slidenum">
              <a:rPr lang="fr-FR" smtClean="0"/>
              <a:t>‹N°›</a:t>
            </a:fld>
            <a:endParaRPr lang="fr-FR"/>
          </a:p>
        </p:txBody>
      </p:sp>
    </p:spTree>
    <p:extLst>
      <p:ext uri="{BB962C8B-B14F-4D97-AF65-F5344CB8AC3E}">
        <p14:creationId xmlns:p14="http://schemas.microsoft.com/office/powerpoint/2010/main" val="355328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6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631" y="371846"/>
            <a:ext cx="1393107" cy="260037"/>
          </a:xfrm>
          <a:prstGeom prst="rect">
            <a:avLst/>
          </a:prstGeom>
          <a:ln w="12700">
            <a:miter lim="400000"/>
          </a:ln>
        </p:spPr>
      </p:pic>
      <p:pic>
        <p:nvPicPr>
          <p:cNvPr id="69"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1890" y="521684"/>
            <a:ext cx="1995145" cy="110199"/>
          </a:xfrm>
          <a:prstGeom prst="rect">
            <a:avLst/>
          </a:prstGeom>
          <a:ln w="12700">
            <a:miter lim="400000"/>
          </a:ln>
        </p:spPr>
      </p:pic>
      <p:pic>
        <p:nvPicPr>
          <p:cNvPr id="73"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47012" y="6304571"/>
            <a:ext cx="492244" cy="340752"/>
          </a:xfrm>
          <a:prstGeom prst="rect">
            <a:avLst/>
          </a:prstGeom>
          <a:ln w="12700">
            <a:miter lim="400000"/>
          </a:ln>
        </p:spPr>
      </p:pic>
      <p:sp>
        <p:nvSpPr>
          <p:cNvPr id="7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9" name="Titre de diapositive">
            <a:extLst>
              <a:ext uri="{FF2B5EF4-FFF2-40B4-BE49-F238E27FC236}">
                <a16:creationId xmlns:a16="http://schemas.microsoft.com/office/drawing/2014/main" id="{FCB90004-0072-404B-A8A0-75B18DEB01C2}"/>
              </a:ext>
            </a:extLst>
          </p:cNvPr>
          <p:cNvSpPr txBox="1">
            <a:spLocks noGrp="1"/>
          </p:cNvSpPr>
          <p:nvPr>
            <p:ph type="body" sz="quarter" idx="21"/>
          </p:nvPr>
        </p:nvSpPr>
        <p:spPr>
          <a:xfrm>
            <a:off x="512109" y="1301979"/>
            <a:ext cx="7160258" cy="475273"/>
          </a:xfrm>
          <a:prstGeom prst="rect">
            <a:avLst/>
          </a:prstGeom>
        </p:spPr>
        <p:txBody>
          <a:bodyPr wrap="square" anchor="b">
            <a:spAutoFit/>
          </a:bodyPr>
          <a:lstStyle>
            <a:lvl1pPr>
              <a:lnSpc>
                <a:spcPct val="80000"/>
              </a:lnSpc>
              <a:spcBef>
                <a:spcPts val="0"/>
              </a:spcBef>
              <a:defRPr sz="2993" b="1" spc="-60">
                <a:solidFill>
                  <a:srgbClr val="306EC7"/>
                </a:solidFill>
              </a:defRPr>
            </a:lvl1pPr>
          </a:lstStyle>
          <a:p>
            <a:r>
              <a:rPr err="1"/>
              <a:t>Titre</a:t>
            </a:r>
            <a:r>
              <a:t> de diapositive</a:t>
            </a:r>
          </a:p>
        </p:txBody>
      </p:sp>
      <p:sp>
        <p:nvSpPr>
          <p:cNvPr id="10" name="Titre de diapositive">
            <a:extLst>
              <a:ext uri="{FF2B5EF4-FFF2-40B4-BE49-F238E27FC236}">
                <a16:creationId xmlns:a16="http://schemas.microsoft.com/office/drawing/2014/main" id="{B69CA1FD-1DD6-1749-84A6-485CB598170F}"/>
              </a:ext>
            </a:extLst>
          </p:cNvPr>
          <p:cNvSpPr txBox="1">
            <a:spLocks noGrp="1"/>
          </p:cNvSpPr>
          <p:nvPr>
            <p:ph type="body" sz="quarter" idx="22" hasCustomPrompt="1"/>
          </p:nvPr>
        </p:nvSpPr>
        <p:spPr>
          <a:xfrm>
            <a:off x="512109" y="1777253"/>
            <a:ext cx="7160258" cy="321446"/>
          </a:xfrm>
          <a:prstGeom prst="rect">
            <a:avLst/>
          </a:prstGeom>
        </p:spPr>
        <p:txBody>
          <a:bodyPr anchor="b"/>
          <a:lstStyle>
            <a:lvl1pPr>
              <a:lnSpc>
                <a:spcPct val="80000"/>
              </a:lnSpc>
              <a:spcBef>
                <a:spcPts val="0"/>
              </a:spcBef>
              <a:defRPr sz="1746"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11" name="Espace réservé du texte 2">
            <a:extLst>
              <a:ext uri="{FF2B5EF4-FFF2-40B4-BE49-F238E27FC236}">
                <a16:creationId xmlns:a16="http://schemas.microsoft.com/office/drawing/2014/main" id="{DF9D46E3-1B5C-0047-924B-6983B137512E}"/>
              </a:ext>
            </a:extLst>
          </p:cNvPr>
          <p:cNvSpPr>
            <a:spLocks noGrp="1"/>
          </p:cNvSpPr>
          <p:nvPr>
            <p:ph type="body" sz="quarter" idx="23"/>
          </p:nvPr>
        </p:nvSpPr>
        <p:spPr>
          <a:xfrm>
            <a:off x="512376" y="2493947"/>
            <a:ext cx="10388541" cy="3748045"/>
          </a:xfrm>
        </p:spPr>
        <p:txBody>
          <a:bodyPr/>
          <a:lstStyle>
            <a:lvl1pPr marL="266825" indent="-266825">
              <a:buClr>
                <a:srgbClr val="2F6EC6"/>
              </a:buClr>
              <a:buSzPct val="123000"/>
              <a:buFont typeface="Arial" panose="020B0604020202020204" pitchFamily="34" charset="0"/>
              <a:buChar char="•"/>
              <a:tabLst/>
              <a:defRPr kumimoji="0" lang="fr-FR" sz="1496" b="0" i="0" u="none" strike="noStrike" cap="none" spc="0" normalizeH="0" baseline="0" dirty="0" smtClean="0">
                <a:ln>
                  <a:noFill/>
                </a:ln>
                <a:solidFill>
                  <a:srgbClr val="000000"/>
                </a:solidFill>
                <a:effectLst/>
                <a:uFillTx/>
                <a:latin typeface="Arial"/>
                <a:ea typeface="Arial"/>
                <a:cs typeface="Arial"/>
                <a:sym typeface="Helvetica Neue"/>
              </a:defRPr>
            </a:lvl1pPr>
            <a:lvl2pPr marL="599208" indent="-163420" algn="l" defTabSz="1045865">
              <a:lnSpc>
                <a:spcPct val="120000"/>
              </a:lnSpc>
              <a:spcBef>
                <a:spcPts val="1895"/>
              </a:spcBef>
              <a:buClr>
                <a:srgbClr val="5FC7D1"/>
              </a:buClr>
              <a:buSzPct val="123000"/>
              <a:buChar char="-"/>
              <a:defRPr kumimoji="0" lang="fr-FR" sz="1397"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599208" lvl="1" indent="-163420" algn="l" defTabSz="1045865">
              <a:lnSpc>
                <a:spcPct val="120000"/>
              </a:lnSpc>
              <a:spcBef>
                <a:spcPts val="1895"/>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Sed </a:t>
            </a:r>
            <a:r>
              <a:rPr lang="fr-FR" err="1">
                <a:solidFill>
                  <a:srgbClr val="000000"/>
                </a:solidFill>
              </a:rPr>
              <a:t>eleifend</a:t>
            </a:r>
            <a:r>
              <a:rPr lang="fr-FR">
                <a:solidFill>
                  <a:srgbClr val="000000"/>
                </a:solidFill>
              </a:rPr>
              <a:t>, mi </a:t>
            </a:r>
            <a:r>
              <a:rPr lang="fr-FR" err="1">
                <a:solidFill>
                  <a:srgbClr val="000000"/>
                </a:solidFill>
              </a:rPr>
              <a:t>quis</a:t>
            </a:r>
            <a:r>
              <a:rPr lang="fr-FR">
                <a:solidFill>
                  <a:srgbClr val="000000"/>
                </a:solidFill>
              </a:rPr>
              <a:t> </a:t>
            </a:r>
            <a:r>
              <a:rPr lang="fr-FR" err="1">
                <a:solidFill>
                  <a:srgbClr val="000000"/>
                </a:solidFill>
              </a:rPr>
              <a:t>consectetur</a:t>
            </a:r>
            <a:r>
              <a:rPr lang="fr-FR">
                <a:solidFill>
                  <a:srgbClr val="000000"/>
                </a:solidFill>
              </a:rPr>
              <a:t> </a:t>
            </a:r>
            <a:r>
              <a:rPr lang="fr-FR" err="1">
                <a:solidFill>
                  <a:srgbClr val="000000"/>
                </a:solidFill>
              </a:rPr>
              <a:t>suscipit</a:t>
            </a:r>
            <a:r>
              <a:rPr lang="fr-FR">
                <a:solidFill>
                  <a:srgbClr val="000000"/>
                </a:solidFill>
              </a:rPr>
              <a:t>, </a:t>
            </a:r>
            <a:r>
              <a:rPr lang="fr-FR" err="1">
                <a:solidFill>
                  <a:srgbClr val="000000"/>
                </a:solidFill>
              </a:rPr>
              <a:t>velit</a:t>
            </a:r>
            <a:r>
              <a:rPr lang="fr-FR">
                <a:solidFill>
                  <a:srgbClr val="000000"/>
                </a:solidFill>
              </a:rPr>
              <a:t> ante </a:t>
            </a:r>
            <a:r>
              <a:rPr lang="fr-FR" err="1">
                <a:solidFill>
                  <a:srgbClr val="000000"/>
                </a:solidFill>
              </a:rPr>
              <a:t>malesuada</a:t>
            </a:r>
            <a:r>
              <a:rPr lang="fr-FR">
                <a:solidFill>
                  <a:srgbClr val="000000"/>
                </a:solidFill>
              </a:rPr>
              <a:t> ante, a porta </a:t>
            </a:r>
            <a:r>
              <a:rPr lang="fr-FR" err="1">
                <a:solidFill>
                  <a:srgbClr val="000000"/>
                </a:solidFill>
              </a:rPr>
              <a:t>felis</a:t>
            </a:r>
            <a:r>
              <a:rPr lang="fr-FR">
                <a:solidFill>
                  <a:srgbClr val="000000"/>
                </a:solidFill>
              </a:rPr>
              <a:t> </a:t>
            </a:r>
            <a:r>
              <a:rPr lang="fr-FR" err="1">
                <a:solidFill>
                  <a:srgbClr val="000000"/>
                </a:solidFill>
              </a:rPr>
              <a:t>leo</a:t>
            </a:r>
            <a:r>
              <a:rPr lang="fr-FR">
                <a:solidFill>
                  <a:srgbClr val="000000"/>
                </a:solidFill>
              </a:rPr>
              <a:t> ut </a:t>
            </a:r>
            <a:r>
              <a:rPr lang="fr-FR" err="1">
                <a:solidFill>
                  <a:srgbClr val="000000"/>
                </a:solidFill>
              </a:rPr>
              <a:t>nulla</a:t>
            </a:r>
            <a:r>
              <a:rPr lang="fr-FR">
                <a:solidFill>
                  <a:srgbClr val="000000"/>
                </a:solidFill>
              </a:rPr>
              <a:t>. </a:t>
            </a:r>
            <a:r>
              <a:rPr lang="fr-FR" err="1">
                <a:solidFill>
                  <a:srgbClr val="000000"/>
                </a:solidFill>
              </a:rPr>
              <a:t>Vestibulum</a:t>
            </a:r>
            <a:r>
              <a:rPr lang="fr-FR">
                <a:solidFill>
                  <a:srgbClr val="000000"/>
                </a:solidFill>
              </a:rPr>
              <a:t> et </a:t>
            </a:r>
            <a:r>
              <a:rPr lang="fr-FR" err="1">
                <a:solidFill>
                  <a:srgbClr val="000000"/>
                </a:solidFill>
              </a:rPr>
              <a:t>rutrum</a:t>
            </a:r>
            <a:r>
              <a:rPr lang="fr-FR">
                <a:solidFill>
                  <a:srgbClr val="000000"/>
                </a:solidFill>
              </a:rPr>
              <a:t> libero.</a:t>
            </a:r>
            <a:endParaRPr lang="fr-FR" sz="1247">
              <a:solidFill>
                <a:srgbClr val="000000"/>
              </a:solidFill>
            </a:endParaRPr>
          </a:p>
        </p:txBody>
      </p:sp>
    </p:spTree>
    <p:extLst>
      <p:ext uri="{BB962C8B-B14F-4D97-AF65-F5344CB8AC3E}">
        <p14:creationId xmlns:p14="http://schemas.microsoft.com/office/powerpoint/2010/main" val="323970981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B92A3CB-AE04-4588-89DD-786ED982FAAB}"/>
              </a:ext>
            </a:extLst>
          </p:cNvPr>
          <p:cNvSpPr>
            <a:spLocks noGrp="1"/>
          </p:cNvSpPr>
          <p:nvPr>
            <p:ph type="title"/>
          </p:nvPr>
        </p:nvSpPr>
        <p:spPr>
          <a:xfrm>
            <a:off x="841474" y="364196"/>
            <a:ext cx="10556677" cy="1322188"/>
          </a:xfrm>
        </p:spPr>
        <p:txBody>
          <a:bodyPr/>
          <a:lstStyle/>
          <a:p>
            <a:r>
              <a:rPr lang="fr-FR"/>
              <a:t>Modifiez le style du titre</a:t>
            </a:r>
          </a:p>
        </p:txBody>
      </p:sp>
      <p:sp>
        <p:nvSpPr>
          <p:cNvPr id="17" name="Espace réservé du contenu 2">
            <a:extLst>
              <a:ext uri="{FF2B5EF4-FFF2-40B4-BE49-F238E27FC236}">
                <a16:creationId xmlns:a16="http://schemas.microsoft.com/office/drawing/2014/main" id="{CE154C39-5DA2-4421-A897-DB5DDB779E4D}"/>
              </a:ext>
            </a:extLst>
          </p:cNvPr>
          <p:cNvSpPr>
            <a:spLocks noGrp="1"/>
          </p:cNvSpPr>
          <p:nvPr>
            <p:ph idx="1"/>
          </p:nvPr>
        </p:nvSpPr>
        <p:spPr>
          <a:xfrm>
            <a:off x="841474" y="1820976"/>
            <a:ext cx="10556677" cy="43402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e la date 3">
            <a:extLst>
              <a:ext uri="{FF2B5EF4-FFF2-40B4-BE49-F238E27FC236}">
                <a16:creationId xmlns:a16="http://schemas.microsoft.com/office/drawing/2014/main" id="{13230D2F-7E23-4808-AEE1-819A5E86C55C}"/>
              </a:ext>
            </a:extLst>
          </p:cNvPr>
          <p:cNvSpPr>
            <a:spLocks noGrp="1"/>
          </p:cNvSpPr>
          <p:nvPr>
            <p:ph type="dt" sz="half" idx="10"/>
          </p:nvPr>
        </p:nvSpPr>
        <p:spPr>
          <a:xfrm>
            <a:off x="841474" y="6340166"/>
            <a:ext cx="2753916" cy="364195"/>
          </a:xfrm>
        </p:spPr>
        <p:txBody>
          <a:bodyPr/>
          <a:lstStyle>
            <a:lvl1pPr>
              <a:defRPr/>
            </a:lvl1pPr>
          </a:lstStyle>
          <a:p>
            <a:fld id="{69EA8070-50AD-440C-B550-47D80F90FAEF}" type="datetime1">
              <a:rPr lang="fr-FR" smtClean="0"/>
              <a:t>18/11/2025</a:t>
            </a:fld>
            <a:endParaRPr lang="fr-FR"/>
          </a:p>
        </p:txBody>
      </p:sp>
      <p:sp>
        <p:nvSpPr>
          <p:cNvPr id="19" name="Espace réservé du pied de page 4">
            <a:extLst>
              <a:ext uri="{FF2B5EF4-FFF2-40B4-BE49-F238E27FC236}">
                <a16:creationId xmlns:a16="http://schemas.microsoft.com/office/drawing/2014/main" id="{84001B3D-6F88-40B5-812C-4A1DA171B5A5}"/>
              </a:ext>
            </a:extLst>
          </p:cNvPr>
          <p:cNvSpPr>
            <a:spLocks noGrp="1"/>
          </p:cNvSpPr>
          <p:nvPr>
            <p:ph type="ftr" sz="quarter" idx="11"/>
          </p:nvPr>
        </p:nvSpPr>
        <p:spPr>
          <a:xfrm>
            <a:off x="4054376" y="6340166"/>
            <a:ext cx="4130873" cy="364195"/>
          </a:xfrm>
        </p:spPr>
        <p:txBody>
          <a:bodyPr/>
          <a:lstStyle/>
          <a:p>
            <a:endParaRPr lang="fr-FR"/>
          </a:p>
        </p:txBody>
      </p:sp>
      <p:sp>
        <p:nvSpPr>
          <p:cNvPr id="20" name="Espace réservé du numéro de diapositive 5">
            <a:extLst>
              <a:ext uri="{FF2B5EF4-FFF2-40B4-BE49-F238E27FC236}">
                <a16:creationId xmlns:a16="http://schemas.microsoft.com/office/drawing/2014/main" id="{2F72BAF2-1380-494B-AC1E-EC721DF1F462}"/>
              </a:ext>
            </a:extLst>
          </p:cNvPr>
          <p:cNvSpPr>
            <a:spLocks noGrp="1"/>
          </p:cNvSpPr>
          <p:nvPr>
            <p:ph type="sldNum" sz="quarter" idx="12"/>
          </p:nvPr>
        </p:nvSpPr>
        <p:spPr>
          <a:xfrm>
            <a:off x="8644235" y="6340166"/>
            <a:ext cx="2753916" cy="364195"/>
          </a:xfrm>
        </p:spPr>
        <p:txBody>
          <a:bodyPr/>
          <a:lstStyle/>
          <a:p>
            <a:fld id="{4676DBCB-DB6B-4E59-B96E-CC71F71921C2}" type="slidenum">
              <a:rPr lang="fr-FR" smtClean="0"/>
              <a:t>‹N°›</a:t>
            </a:fld>
            <a:endParaRPr lang="fr-FR"/>
          </a:p>
        </p:txBody>
      </p:sp>
      <p:pic>
        <p:nvPicPr>
          <p:cNvPr id="21" name="Image 20">
            <a:extLst>
              <a:ext uri="{FF2B5EF4-FFF2-40B4-BE49-F238E27FC236}">
                <a16:creationId xmlns:a16="http://schemas.microsoft.com/office/drawing/2014/main" id="{B732B873-E3E8-4D3B-859F-6066A2E5DC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39625" cy="6840538"/>
          </a:xfrm>
          <a:prstGeom prst="rect">
            <a:avLst/>
          </a:prstGeom>
        </p:spPr>
      </p:pic>
    </p:spTree>
    <p:extLst>
      <p:ext uri="{BB962C8B-B14F-4D97-AF65-F5344CB8AC3E}">
        <p14:creationId xmlns:p14="http://schemas.microsoft.com/office/powerpoint/2010/main" val="85396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générale">
    <p:bg>
      <p:bgPr>
        <a:solidFill>
          <a:srgbClr val="0A0E49"/>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80564C3-D41E-8D4E-939E-43F8676D3FC4}"/>
              </a:ext>
            </a:extLst>
          </p:cNvPr>
          <p:cNvSpPr>
            <a:spLocks noGrp="1"/>
          </p:cNvSpPr>
          <p:nvPr>
            <p:ph type="ftr" sz="quarter"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F1549D60-1BB9-A945-B07A-D3189EED173E}"/>
              </a:ext>
            </a:extLst>
          </p:cNvPr>
          <p:cNvSpPr>
            <a:spLocks noGrp="1"/>
          </p:cNvSpPr>
          <p:nvPr>
            <p:ph type="sldNum" sz="quarter" idx="11"/>
          </p:nvPr>
        </p:nvSpPr>
        <p:spPr>
          <a:xfrm>
            <a:off x="126183" y="6319909"/>
            <a:ext cx="556080" cy="403781"/>
          </a:xfrm>
          <a:prstGeom prst="rect">
            <a:avLst/>
          </a:prstGeom>
        </p:spPr>
        <p:txBody>
          <a:bodyPr/>
          <a:lstStyle/>
          <a:p>
            <a:fld id="{862ECEB0-0D78-6047-96E8-CC9CCB82DE3F}" type="slidenum">
              <a:rPr lang="fr-FR" smtClean="0"/>
              <a:pPr/>
              <a:t>‹N°›</a:t>
            </a:fld>
            <a:endParaRPr lang="fr-FR"/>
          </a:p>
        </p:txBody>
      </p:sp>
    </p:spTree>
    <p:extLst>
      <p:ext uri="{BB962C8B-B14F-4D97-AF65-F5344CB8AC3E}">
        <p14:creationId xmlns:p14="http://schemas.microsoft.com/office/powerpoint/2010/main" val="238961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1/2 bleu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B0CAAB-86E6-FE48-A7CD-F17730EA5E07}"/>
              </a:ext>
            </a:extLst>
          </p:cNvPr>
          <p:cNvSpPr/>
          <p:nvPr userDrawn="1"/>
        </p:nvSpPr>
        <p:spPr>
          <a:xfrm>
            <a:off x="0" y="0"/>
            <a:ext cx="2041696" cy="6840538"/>
          </a:xfrm>
          <a:prstGeom prst="rect">
            <a:avLst/>
          </a:prstGeom>
          <a:solidFill>
            <a:srgbClr val="0A0E49"/>
          </a:solidFill>
          <a:ln>
            <a:solidFill>
              <a:srgbClr val="0A0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b="0" i="0">
              <a:latin typeface="Montserrat Light" pitchFamily="2" charset="77"/>
            </a:endParaRPr>
          </a:p>
        </p:txBody>
      </p:sp>
      <p:sp>
        <p:nvSpPr>
          <p:cNvPr id="3" name="Espace réservé du pied de page 2">
            <a:extLst>
              <a:ext uri="{FF2B5EF4-FFF2-40B4-BE49-F238E27FC236}">
                <a16:creationId xmlns:a16="http://schemas.microsoft.com/office/drawing/2014/main" id="{A7A642E2-E072-0C49-B3EC-3DF312FF7966}"/>
              </a:ext>
            </a:extLst>
          </p:cNvPr>
          <p:cNvSpPr>
            <a:spLocks noGrp="1"/>
          </p:cNvSpPr>
          <p:nvPr>
            <p:ph type="ftr" sz="quarter" idx="10"/>
          </p:nvPr>
        </p:nvSpPr>
        <p:spPr>
          <a:xfrm>
            <a:off x="2926884" y="6388642"/>
            <a:ext cx="4971275" cy="403782"/>
          </a:xfrm>
        </p:spPr>
        <p:txBody>
          <a:bodyPr/>
          <a:lstStyle>
            <a:lvl1pPr>
              <a:defRPr sz="898">
                <a:solidFill>
                  <a:srgbClr val="0A0E49"/>
                </a:solidFill>
              </a:defRPr>
            </a:lvl1pPr>
          </a:lstStyle>
          <a:p>
            <a:endParaRPr lang="fr-FR"/>
          </a:p>
        </p:txBody>
      </p:sp>
      <p:sp>
        <p:nvSpPr>
          <p:cNvPr id="4" name="Espace réservé du numéro de diapositive 3">
            <a:extLst>
              <a:ext uri="{FF2B5EF4-FFF2-40B4-BE49-F238E27FC236}">
                <a16:creationId xmlns:a16="http://schemas.microsoft.com/office/drawing/2014/main" id="{35EEB313-4C4B-774A-9F55-161E702D7D2C}"/>
              </a:ext>
            </a:extLst>
          </p:cNvPr>
          <p:cNvSpPr>
            <a:spLocks noGrp="1"/>
          </p:cNvSpPr>
          <p:nvPr>
            <p:ph type="sldNum" sz="quarter" idx="11"/>
          </p:nvPr>
        </p:nvSpPr>
        <p:spPr>
          <a:xfrm>
            <a:off x="2041696" y="6388642"/>
            <a:ext cx="556080" cy="403781"/>
          </a:xfrm>
          <a:prstGeom prst="rect">
            <a:avLst/>
          </a:prstGeom>
        </p:spPr>
        <p:txBody>
          <a:bodyPr/>
          <a:lstStyle>
            <a:lvl1pPr>
              <a:defRPr>
                <a:solidFill>
                  <a:srgbClr val="0A0E49"/>
                </a:solidFill>
              </a:defRPr>
            </a:lvl1pPr>
          </a:lstStyle>
          <a:p>
            <a:fld id="{862ECEB0-0D78-6047-96E8-CC9CCB82DE3F}" type="slidenum">
              <a:rPr lang="fr-FR" smtClean="0"/>
              <a:pPr/>
              <a:t>‹N°›</a:t>
            </a:fld>
            <a:endParaRPr lang="fr-FR"/>
          </a:p>
        </p:txBody>
      </p:sp>
      <p:pic>
        <p:nvPicPr>
          <p:cNvPr id="2" name="Image 1" descr="Une image contenant texte, Graphique, Police, cercle&#10;&#10;Description générée automatiquement">
            <a:extLst>
              <a:ext uri="{FF2B5EF4-FFF2-40B4-BE49-F238E27FC236}">
                <a16:creationId xmlns:a16="http://schemas.microsoft.com/office/drawing/2014/main" id="{F72BB83C-B294-8004-A887-0B14877F3772}"/>
              </a:ext>
            </a:extLst>
          </p:cNvPr>
          <p:cNvPicPr>
            <a:picLocks noChangeAspect="1"/>
          </p:cNvPicPr>
          <p:nvPr userDrawn="1"/>
        </p:nvPicPr>
        <p:blipFill>
          <a:blip r:embed="rId2"/>
          <a:stretch>
            <a:fillRect/>
          </a:stretch>
        </p:blipFill>
        <p:spPr>
          <a:xfrm>
            <a:off x="209159" y="250006"/>
            <a:ext cx="1623378" cy="1612944"/>
          </a:xfrm>
          <a:prstGeom prst="rect">
            <a:avLst/>
          </a:prstGeom>
        </p:spPr>
      </p:pic>
      <p:pic>
        <p:nvPicPr>
          <p:cNvPr id="7" name="Image 6">
            <a:extLst>
              <a:ext uri="{FF2B5EF4-FFF2-40B4-BE49-F238E27FC236}">
                <a16:creationId xmlns:a16="http://schemas.microsoft.com/office/drawing/2014/main" id="{BAA0EFC8-2B97-33B7-4EE2-24C5ED05F8EC}"/>
              </a:ext>
            </a:extLst>
          </p:cNvPr>
          <p:cNvPicPr>
            <a:picLocks noChangeAspect="1"/>
          </p:cNvPicPr>
          <p:nvPr userDrawn="1"/>
        </p:nvPicPr>
        <p:blipFill>
          <a:blip r:embed="rId3"/>
          <a:stretch>
            <a:fillRect/>
          </a:stretch>
        </p:blipFill>
        <p:spPr>
          <a:xfrm>
            <a:off x="78644" y="6397584"/>
            <a:ext cx="739515" cy="375925"/>
          </a:xfrm>
          <a:prstGeom prst="rect">
            <a:avLst/>
          </a:prstGeom>
        </p:spPr>
      </p:pic>
      <p:sp>
        <p:nvSpPr>
          <p:cNvPr id="9" name="Arc 8">
            <a:extLst>
              <a:ext uri="{FF2B5EF4-FFF2-40B4-BE49-F238E27FC236}">
                <a16:creationId xmlns:a16="http://schemas.microsoft.com/office/drawing/2014/main" id="{AE71ADB4-90FE-AD55-6286-319B1F1DF78B}"/>
              </a:ext>
            </a:extLst>
          </p:cNvPr>
          <p:cNvSpPr/>
          <p:nvPr userDrawn="1"/>
        </p:nvSpPr>
        <p:spPr>
          <a:xfrm rot="10800000">
            <a:off x="10965544" y="250006"/>
            <a:ext cx="2548163" cy="2531785"/>
          </a:xfrm>
          <a:prstGeom prst="arc">
            <a:avLst>
              <a:gd name="adj1" fmla="val 16200000"/>
              <a:gd name="adj2" fmla="val 5538225"/>
            </a:avLst>
          </a:prstGeom>
          <a:ln w="25400">
            <a:solidFill>
              <a:srgbClr val="00F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95"/>
          </a:p>
        </p:txBody>
      </p:sp>
      <p:sp>
        <p:nvSpPr>
          <p:cNvPr id="10" name="Arc 9">
            <a:extLst>
              <a:ext uri="{FF2B5EF4-FFF2-40B4-BE49-F238E27FC236}">
                <a16:creationId xmlns:a16="http://schemas.microsoft.com/office/drawing/2014/main" id="{38138806-FF2E-73DC-DBE8-A8458B65739C}"/>
              </a:ext>
            </a:extLst>
          </p:cNvPr>
          <p:cNvSpPr/>
          <p:nvPr userDrawn="1"/>
        </p:nvSpPr>
        <p:spPr>
          <a:xfrm rot="10800000">
            <a:off x="11349351" y="5504089"/>
            <a:ext cx="1780549" cy="1769105"/>
          </a:xfrm>
          <a:prstGeom prst="arc">
            <a:avLst>
              <a:gd name="adj1" fmla="val 19582562"/>
              <a:gd name="adj2" fmla="val 5538225"/>
            </a:avLst>
          </a:prstGeom>
          <a:ln w="25400">
            <a:solidFill>
              <a:srgbClr val="00F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95"/>
          </a:p>
        </p:txBody>
      </p:sp>
      <p:sp>
        <p:nvSpPr>
          <p:cNvPr id="11" name="Arc 10">
            <a:extLst>
              <a:ext uri="{FF2B5EF4-FFF2-40B4-BE49-F238E27FC236}">
                <a16:creationId xmlns:a16="http://schemas.microsoft.com/office/drawing/2014/main" id="{40966280-94BF-A0BC-8D80-32769E26305E}"/>
              </a:ext>
            </a:extLst>
          </p:cNvPr>
          <p:cNvSpPr/>
          <p:nvPr userDrawn="1"/>
        </p:nvSpPr>
        <p:spPr>
          <a:xfrm>
            <a:off x="-741620" y="4030381"/>
            <a:ext cx="1483240" cy="1473707"/>
          </a:xfrm>
          <a:prstGeom prst="arc">
            <a:avLst>
              <a:gd name="adj1" fmla="val 16200000"/>
              <a:gd name="adj2" fmla="val 5538225"/>
            </a:avLst>
          </a:prstGeom>
          <a:ln w="25400">
            <a:solidFill>
              <a:srgbClr val="00F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95"/>
          </a:p>
        </p:txBody>
      </p:sp>
    </p:spTree>
    <p:extLst>
      <p:ext uri="{BB962C8B-B14F-4D97-AF65-F5344CB8AC3E}">
        <p14:creationId xmlns:p14="http://schemas.microsoft.com/office/powerpoint/2010/main" val="40080183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02104-E892-4926-963E-9377A24ABD87}"/>
              </a:ext>
            </a:extLst>
          </p:cNvPr>
          <p:cNvSpPr>
            <a:spLocks noGrp="1"/>
          </p:cNvSpPr>
          <p:nvPr>
            <p:ph type="ctrTitle"/>
          </p:nvPr>
        </p:nvSpPr>
        <p:spPr>
          <a:xfrm>
            <a:off x="1529953" y="1119505"/>
            <a:ext cx="9179719" cy="2381521"/>
          </a:xfrm>
        </p:spPr>
        <p:txBody>
          <a:bodyPr anchor="b"/>
          <a:lstStyle>
            <a:lvl1pPr algn="ctr">
              <a:defRPr sz="5985"/>
            </a:lvl1pPr>
          </a:lstStyle>
          <a:p>
            <a:r>
              <a:rPr lang="fr-FR"/>
              <a:t>Modifiez le style du titre</a:t>
            </a:r>
          </a:p>
        </p:txBody>
      </p:sp>
      <p:sp>
        <p:nvSpPr>
          <p:cNvPr id="3" name="Sous-titre 2">
            <a:extLst>
              <a:ext uri="{FF2B5EF4-FFF2-40B4-BE49-F238E27FC236}">
                <a16:creationId xmlns:a16="http://schemas.microsoft.com/office/drawing/2014/main" id="{525EAD7E-284B-4244-982F-6D614CC52D73}"/>
              </a:ext>
            </a:extLst>
          </p:cNvPr>
          <p:cNvSpPr>
            <a:spLocks noGrp="1"/>
          </p:cNvSpPr>
          <p:nvPr>
            <p:ph type="subTitle" idx="1"/>
          </p:nvPr>
        </p:nvSpPr>
        <p:spPr>
          <a:xfrm>
            <a:off x="1529953" y="3592866"/>
            <a:ext cx="9179719"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00896C8-AD4E-46B0-B3F5-DE32E2AA7674}"/>
              </a:ext>
            </a:extLst>
          </p:cNvPr>
          <p:cNvSpPr>
            <a:spLocks noGrp="1"/>
          </p:cNvSpPr>
          <p:nvPr>
            <p:ph type="dt" sz="half" idx="10"/>
          </p:nvPr>
        </p:nvSpPr>
        <p:spPr/>
        <p:txBody>
          <a:bodyPr/>
          <a:lstStyle/>
          <a:p>
            <a:fld id="{B13C4564-BA8D-4323-84CC-D1D2B9076BDC}"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D6A5D67A-EA99-46E7-9990-B1A1F7C00A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6EFC86-C0CA-4FCC-AA72-11B589444913}"/>
              </a:ext>
            </a:extLst>
          </p:cNvPr>
          <p:cNvSpPr>
            <a:spLocks noGrp="1"/>
          </p:cNvSpPr>
          <p:nvPr>
            <p:ph type="sldNum" sz="quarter" idx="12"/>
          </p:nvPr>
        </p:nvSpPr>
        <p:spPr/>
        <p:txBody>
          <a:bodyPr/>
          <a:lstStyle/>
          <a:p>
            <a:fld id="{B6C6E085-D1C8-4518-8C62-67968E60567D}" type="slidenum">
              <a:rPr lang="fr-FR" smtClean="0"/>
              <a:t>‹N°›</a:t>
            </a:fld>
            <a:endParaRPr lang="fr-FR"/>
          </a:p>
        </p:txBody>
      </p:sp>
    </p:spTree>
    <p:extLst>
      <p:ext uri="{BB962C8B-B14F-4D97-AF65-F5344CB8AC3E}">
        <p14:creationId xmlns:p14="http://schemas.microsoft.com/office/powerpoint/2010/main" val="56125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AFEC794-65A6-46C1-838D-33684E67F1F9}"/>
              </a:ext>
            </a:extLst>
          </p:cNvPr>
          <p:cNvSpPr>
            <a:spLocks noGrp="1"/>
          </p:cNvSpPr>
          <p:nvPr>
            <p:ph type="dt" sz="half" idx="10"/>
          </p:nvPr>
        </p:nvSpPr>
        <p:spPr/>
        <p:txBody>
          <a:bodyPr/>
          <a:lstStyle/>
          <a:p>
            <a:fld id="{B13C4564-BA8D-4323-84CC-D1D2B9076BDC}" type="datetimeFigureOut">
              <a:rPr lang="fr-FR" smtClean="0"/>
              <a:t>18/11/2025</a:t>
            </a:fld>
            <a:endParaRPr lang="fr-FR"/>
          </a:p>
        </p:txBody>
      </p:sp>
      <p:sp>
        <p:nvSpPr>
          <p:cNvPr id="3" name="Espace réservé du pied de page 2">
            <a:extLst>
              <a:ext uri="{FF2B5EF4-FFF2-40B4-BE49-F238E27FC236}">
                <a16:creationId xmlns:a16="http://schemas.microsoft.com/office/drawing/2014/main" id="{36F928CA-0550-42D3-8AF1-346E491AA3C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E6DF008-14CB-4F20-9041-535A55E2C861}"/>
              </a:ext>
            </a:extLst>
          </p:cNvPr>
          <p:cNvSpPr>
            <a:spLocks noGrp="1"/>
          </p:cNvSpPr>
          <p:nvPr>
            <p:ph type="sldNum" sz="quarter" idx="12"/>
          </p:nvPr>
        </p:nvSpPr>
        <p:spPr/>
        <p:txBody>
          <a:bodyPr/>
          <a:lstStyle/>
          <a:p>
            <a:fld id="{B6C6E085-D1C8-4518-8C62-67968E60567D}" type="slidenum">
              <a:rPr lang="fr-FR" smtClean="0"/>
              <a:t>‹N°›</a:t>
            </a:fld>
            <a:endParaRPr lang="fr-FR"/>
          </a:p>
        </p:txBody>
      </p:sp>
    </p:spTree>
    <p:extLst>
      <p:ext uri="{BB962C8B-B14F-4D97-AF65-F5344CB8AC3E}">
        <p14:creationId xmlns:p14="http://schemas.microsoft.com/office/powerpoint/2010/main" val="187655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3 encar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06A78B-1C6F-BDF4-B159-9BF295943A74}"/>
              </a:ext>
            </a:extLst>
          </p:cNvPr>
          <p:cNvSpPr/>
          <p:nvPr userDrawn="1"/>
        </p:nvSpPr>
        <p:spPr>
          <a:xfrm>
            <a:off x="-4585" y="6257028"/>
            <a:ext cx="12244210" cy="583510"/>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35" tIns="25335" rIns="25335" bIns="25335" numCol="1" spcCol="38100" rtlCol="0" anchor="ctr">
            <a:spAutoFit/>
          </a:bodyPr>
          <a:lstStyle/>
          <a:p>
            <a:pPr marL="0" marR="0" indent="0" algn="ctr" defTabSz="1215999" rtl="0" fontAlgn="auto" latinLnBrk="0" hangingPunct="0">
              <a:lnSpc>
                <a:spcPct val="100000"/>
              </a:lnSpc>
              <a:spcBef>
                <a:spcPts val="0"/>
              </a:spcBef>
              <a:spcAft>
                <a:spcPts val="0"/>
              </a:spcAft>
              <a:buClrTx/>
              <a:buSzTx/>
              <a:buFontTx/>
              <a:buNone/>
              <a:tabLst/>
            </a:pPr>
            <a:endParaRPr kumimoji="0" sz="1197" b="0" i="0" u="none" strike="noStrike" cap="none" spc="0" normalizeH="0" baseline="0">
              <a:ln>
                <a:noFill/>
              </a:ln>
              <a:solidFill>
                <a:srgbClr val="5E5E5E"/>
              </a:solidFill>
              <a:effectLst/>
              <a:uFillTx/>
              <a:latin typeface="+mj-lt"/>
              <a:ea typeface="+mj-ea"/>
              <a:cs typeface="+mj-cs"/>
              <a:sym typeface="Helvetica Neue"/>
            </a:endParaRPr>
          </a:p>
        </p:txBody>
      </p:sp>
      <p:sp>
        <p:nvSpPr>
          <p:cNvPr id="60" name="Titre de diapositive"/>
          <p:cNvSpPr txBox="1">
            <a:spLocks noGrp="1"/>
          </p:cNvSpPr>
          <p:nvPr>
            <p:ph type="body" sz="quarter" idx="22" hasCustomPrompt="1"/>
          </p:nvPr>
        </p:nvSpPr>
        <p:spPr>
          <a:xfrm>
            <a:off x="361406" y="924573"/>
            <a:ext cx="9465322" cy="419791"/>
          </a:xfrm>
          <a:prstGeom prst="rect">
            <a:avLst/>
          </a:prstGeom>
        </p:spPr>
        <p:txBody>
          <a:bodyPr anchor="b"/>
          <a:lstStyle>
            <a:lvl1pPr>
              <a:lnSpc>
                <a:spcPct val="80000"/>
              </a:lnSpc>
              <a:spcBef>
                <a:spcPts val="0"/>
              </a:spcBef>
              <a:defRPr sz="1745" b="1" i="0" u="none" strike="noStrike" cap="none" spc="0" baseline="0" dirty="0">
                <a:solidFill>
                  <a:srgbClr val="F0B128"/>
                </a:solidFill>
                <a:uFillTx/>
                <a:latin typeface="Arial"/>
                <a:ea typeface="Arial"/>
                <a:cs typeface="Arial"/>
                <a:sym typeface="Arial"/>
              </a:defRPr>
            </a:lvl1pPr>
          </a:lstStyle>
          <a:p>
            <a:r>
              <a:rPr lang="fr-FR"/>
              <a:t>Sous-titre de la diapositive</a:t>
            </a:r>
          </a:p>
        </p:txBody>
      </p:sp>
      <p:sp>
        <p:nvSpPr>
          <p:cNvPr id="13" name="Espace réservé du contenu 12">
            <a:extLst>
              <a:ext uri="{FF2B5EF4-FFF2-40B4-BE49-F238E27FC236}">
                <a16:creationId xmlns:a16="http://schemas.microsoft.com/office/drawing/2014/main" id="{E7F594C0-E2F7-E9F4-D493-322166625F1A}"/>
              </a:ext>
            </a:extLst>
          </p:cNvPr>
          <p:cNvSpPr>
            <a:spLocks noGrp="1"/>
          </p:cNvSpPr>
          <p:nvPr>
            <p:ph sz="quarter" idx="28" hasCustomPrompt="1"/>
          </p:nvPr>
        </p:nvSpPr>
        <p:spPr>
          <a:xfrm>
            <a:off x="9852261" y="513019"/>
            <a:ext cx="2014438" cy="223587"/>
          </a:xfrm>
          <a:solidFill>
            <a:srgbClr val="FFFFFF"/>
          </a:solidFill>
          <a:effectLst/>
        </p:spPr>
        <p:txBody>
          <a:bodyPr wrap="square" anchor="b">
            <a:spAutoFit/>
          </a:bodyPr>
          <a:lstStyle>
            <a:lvl1pPr>
              <a:defRPr sz="598">
                <a:solidFill>
                  <a:schemeClr val="tx2"/>
                </a:solidFill>
              </a:defRPr>
            </a:lvl1pPr>
          </a:lstStyle>
          <a:p>
            <a:pPr lvl="0"/>
            <a:r>
              <a:rPr lang="fr-FR"/>
              <a:t>Titre de section</a:t>
            </a:r>
            <a:endParaRPr/>
          </a:p>
        </p:txBody>
      </p:sp>
      <p:sp>
        <p:nvSpPr>
          <p:cNvPr id="4" name="Espace réservé du numéro de diapositive 3">
            <a:extLst>
              <a:ext uri="{FF2B5EF4-FFF2-40B4-BE49-F238E27FC236}">
                <a16:creationId xmlns:a16="http://schemas.microsoft.com/office/drawing/2014/main" id="{A7FF9868-E0A7-9D2F-2690-18FFB36CB091}"/>
              </a:ext>
            </a:extLst>
          </p:cNvPr>
          <p:cNvSpPr>
            <a:spLocks noGrp="1"/>
          </p:cNvSpPr>
          <p:nvPr>
            <p:ph type="sldNum" sz="quarter" idx="30"/>
          </p:nvPr>
        </p:nvSpPr>
        <p:spPr/>
        <p:txBody>
          <a:bodyPr/>
          <a:lstStyle/>
          <a:p>
            <a:fld id="{86CB4B4D-7CA3-9044-876B-883B54F8677D}" type="slidenum">
              <a:rPr lang="fr-FR" smtClean="0"/>
              <a:pPr/>
              <a:t>‹N°›</a:t>
            </a:fld>
            <a:endParaRPr lang="fr-FR"/>
          </a:p>
        </p:txBody>
      </p:sp>
      <p:pic>
        <p:nvPicPr>
          <p:cNvPr id="2" name="Image 1">
            <a:extLst>
              <a:ext uri="{FF2B5EF4-FFF2-40B4-BE49-F238E27FC236}">
                <a16:creationId xmlns:a16="http://schemas.microsoft.com/office/drawing/2014/main" id="{53115CCE-A25A-702B-13DE-98B53CD0F7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25" y="6400991"/>
            <a:ext cx="1011938" cy="197496"/>
          </a:xfrm>
          <a:prstGeom prst="rect">
            <a:avLst/>
          </a:prstGeom>
        </p:spPr>
      </p:pic>
      <p:sp>
        <p:nvSpPr>
          <p:cNvPr id="6" name="Espace réservé du texte 5">
            <a:extLst>
              <a:ext uri="{FF2B5EF4-FFF2-40B4-BE49-F238E27FC236}">
                <a16:creationId xmlns:a16="http://schemas.microsoft.com/office/drawing/2014/main" id="{02FC7B83-0E21-0DB2-B4CC-BC6DD6396BCE}"/>
              </a:ext>
            </a:extLst>
          </p:cNvPr>
          <p:cNvSpPr>
            <a:spLocks noGrp="1"/>
          </p:cNvSpPr>
          <p:nvPr>
            <p:ph type="body" sz="quarter" idx="31" hasCustomPrompt="1"/>
          </p:nvPr>
        </p:nvSpPr>
        <p:spPr>
          <a:xfrm>
            <a:off x="9660389" y="574533"/>
            <a:ext cx="180703" cy="179542"/>
          </a:xfrm>
          <a:solidFill>
            <a:srgbClr val="F0B128"/>
          </a:solidFill>
        </p:spPr>
        <p:txBody>
          <a:bodyPr anchor="ctr">
            <a:noAutofit/>
          </a:bodyPr>
          <a:lstStyle>
            <a:lvl1pPr algn="ctr">
              <a:defRPr sz="598">
                <a:solidFill>
                  <a:srgbClr val="FFFFFF"/>
                </a:solidFill>
              </a:defRPr>
            </a:lvl1pPr>
            <a:lvl2pPr>
              <a:defRPr sz="598">
                <a:solidFill>
                  <a:srgbClr val="FFFFFF"/>
                </a:solidFill>
              </a:defRPr>
            </a:lvl2pPr>
            <a:lvl3pPr>
              <a:defRPr sz="598">
                <a:solidFill>
                  <a:srgbClr val="FFFFFF"/>
                </a:solidFill>
              </a:defRPr>
            </a:lvl3pPr>
            <a:lvl4pPr>
              <a:defRPr sz="598">
                <a:solidFill>
                  <a:srgbClr val="FFFFFF"/>
                </a:solidFill>
              </a:defRPr>
            </a:lvl4pPr>
            <a:lvl5pPr>
              <a:defRPr sz="598">
                <a:solidFill>
                  <a:srgbClr val="FFFFFF"/>
                </a:solidFill>
              </a:defRPr>
            </a:lvl5pPr>
          </a:lstStyle>
          <a:p>
            <a:pPr lvl="0"/>
            <a:r>
              <a:rPr lang="fr-FR"/>
              <a:t>01</a:t>
            </a:r>
            <a:endParaRPr/>
          </a:p>
        </p:txBody>
      </p:sp>
      <p:sp>
        <p:nvSpPr>
          <p:cNvPr id="5" name="Espace réservé du texte 4">
            <a:extLst>
              <a:ext uri="{FF2B5EF4-FFF2-40B4-BE49-F238E27FC236}">
                <a16:creationId xmlns:a16="http://schemas.microsoft.com/office/drawing/2014/main" id="{26DFB81E-ED58-89B2-A3D6-F8E5369B88F6}"/>
              </a:ext>
            </a:extLst>
          </p:cNvPr>
          <p:cNvSpPr>
            <a:spLocks noGrp="1"/>
          </p:cNvSpPr>
          <p:nvPr>
            <p:ph type="body" sz="quarter" idx="32"/>
          </p:nvPr>
        </p:nvSpPr>
        <p:spPr>
          <a:xfrm>
            <a:off x="372925" y="2199250"/>
            <a:ext cx="3704414" cy="39614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8" name="Espace réservé du texte 7">
            <a:extLst>
              <a:ext uri="{FF2B5EF4-FFF2-40B4-BE49-F238E27FC236}">
                <a16:creationId xmlns:a16="http://schemas.microsoft.com/office/drawing/2014/main" id="{EF5786DF-E07C-5BDB-6197-32BF680C6414}"/>
              </a:ext>
            </a:extLst>
          </p:cNvPr>
          <p:cNvSpPr>
            <a:spLocks noGrp="1"/>
          </p:cNvSpPr>
          <p:nvPr>
            <p:ph type="body" sz="quarter" idx="33"/>
          </p:nvPr>
        </p:nvSpPr>
        <p:spPr>
          <a:xfrm>
            <a:off x="4267605" y="2199250"/>
            <a:ext cx="3704414" cy="39614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1" name="Espace réservé du texte 10">
            <a:extLst>
              <a:ext uri="{FF2B5EF4-FFF2-40B4-BE49-F238E27FC236}">
                <a16:creationId xmlns:a16="http://schemas.microsoft.com/office/drawing/2014/main" id="{345E024C-6D59-1CBC-6FAA-A00A3AB78474}"/>
              </a:ext>
            </a:extLst>
          </p:cNvPr>
          <p:cNvSpPr>
            <a:spLocks noGrp="1"/>
          </p:cNvSpPr>
          <p:nvPr>
            <p:ph type="body" sz="quarter" idx="34"/>
          </p:nvPr>
        </p:nvSpPr>
        <p:spPr>
          <a:xfrm>
            <a:off x="8162285" y="2199250"/>
            <a:ext cx="3704414" cy="39614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2" name="Espace réservé du texte 4">
            <a:extLst>
              <a:ext uri="{FF2B5EF4-FFF2-40B4-BE49-F238E27FC236}">
                <a16:creationId xmlns:a16="http://schemas.microsoft.com/office/drawing/2014/main" id="{C05BD0D9-4A86-1C17-1979-20E64AF53876}"/>
              </a:ext>
            </a:extLst>
          </p:cNvPr>
          <p:cNvSpPr>
            <a:spLocks noGrp="1"/>
          </p:cNvSpPr>
          <p:nvPr>
            <p:ph type="body" sz="quarter" idx="35" hasCustomPrompt="1"/>
          </p:nvPr>
        </p:nvSpPr>
        <p:spPr>
          <a:xfrm>
            <a:off x="358929" y="1512722"/>
            <a:ext cx="3704414" cy="669058"/>
          </a:xfrm>
          <a:solidFill>
            <a:schemeClr val="tx2"/>
          </a:solidFill>
        </p:spPr>
        <p:txBody>
          <a:bodyPr anchor="ctr">
            <a:noAutofit/>
          </a:bodyPr>
          <a:lstStyle>
            <a:lvl1pPr>
              <a:defRPr sz="1396" b="1">
                <a:solidFill>
                  <a:srgbClr val="FFFFFF"/>
                </a:solidFill>
              </a:defRPr>
            </a:lvl1pPr>
            <a:lvl2pPr marL="304008" indent="0">
              <a:buNone/>
              <a:defRPr/>
            </a:lvl2pPr>
          </a:lstStyle>
          <a:p>
            <a:pPr lvl="0"/>
            <a:r>
              <a:rPr lang="fr-FR"/>
              <a:t>Encart 1</a:t>
            </a:r>
          </a:p>
        </p:txBody>
      </p:sp>
      <p:sp>
        <p:nvSpPr>
          <p:cNvPr id="14" name="Espace réservé du texte 7">
            <a:extLst>
              <a:ext uri="{FF2B5EF4-FFF2-40B4-BE49-F238E27FC236}">
                <a16:creationId xmlns:a16="http://schemas.microsoft.com/office/drawing/2014/main" id="{27BBC75B-CA93-3E7B-EEF8-FA37A2A84E54}"/>
              </a:ext>
            </a:extLst>
          </p:cNvPr>
          <p:cNvSpPr>
            <a:spLocks noGrp="1"/>
          </p:cNvSpPr>
          <p:nvPr>
            <p:ph type="body" sz="quarter" idx="36" hasCustomPrompt="1"/>
          </p:nvPr>
        </p:nvSpPr>
        <p:spPr>
          <a:xfrm>
            <a:off x="4253609" y="1512722"/>
            <a:ext cx="3704414" cy="669058"/>
          </a:xfrm>
          <a:solidFill>
            <a:schemeClr val="accent3"/>
          </a:solidFill>
        </p:spPr>
        <p:txBody>
          <a:bodyPr anchor="ctr">
            <a:noAutofit/>
          </a:bodyPr>
          <a:lstStyle>
            <a:lvl1pPr>
              <a:defRPr sz="1396" b="1">
                <a:solidFill>
                  <a:srgbClr val="FFFFFF"/>
                </a:solidFill>
              </a:defRPr>
            </a:lvl1pPr>
          </a:lstStyle>
          <a:p>
            <a:pPr lvl="0"/>
            <a:r>
              <a:rPr lang="fr-FR"/>
              <a:t>Encart 2</a:t>
            </a:r>
          </a:p>
        </p:txBody>
      </p:sp>
      <p:sp>
        <p:nvSpPr>
          <p:cNvPr id="17" name="Espace réservé du texte 10">
            <a:extLst>
              <a:ext uri="{FF2B5EF4-FFF2-40B4-BE49-F238E27FC236}">
                <a16:creationId xmlns:a16="http://schemas.microsoft.com/office/drawing/2014/main" id="{7954686C-10B5-61DD-2D4F-16C0A6EA8E28}"/>
              </a:ext>
            </a:extLst>
          </p:cNvPr>
          <p:cNvSpPr>
            <a:spLocks noGrp="1"/>
          </p:cNvSpPr>
          <p:nvPr>
            <p:ph type="body" sz="quarter" idx="37" hasCustomPrompt="1"/>
          </p:nvPr>
        </p:nvSpPr>
        <p:spPr>
          <a:xfrm>
            <a:off x="8148289" y="1512722"/>
            <a:ext cx="3704414" cy="669058"/>
          </a:xfrm>
          <a:solidFill>
            <a:schemeClr val="accent6"/>
          </a:solidFill>
        </p:spPr>
        <p:txBody>
          <a:bodyPr anchor="ctr">
            <a:noAutofit/>
          </a:bodyPr>
          <a:lstStyle>
            <a:lvl1pPr>
              <a:defRPr sz="1396" b="1">
                <a:solidFill>
                  <a:srgbClr val="FFFFFF"/>
                </a:solidFill>
              </a:defRPr>
            </a:lvl1pPr>
          </a:lstStyle>
          <a:p>
            <a:pPr lvl="0"/>
            <a:r>
              <a:rPr lang="fr-FR"/>
              <a:t>Encart 3</a:t>
            </a:r>
          </a:p>
        </p:txBody>
      </p:sp>
      <p:sp>
        <p:nvSpPr>
          <p:cNvPr id="3" name="Titre 2">
            <a:extLst>
              <a:ext uri="{FF2B5EF4-FFF2-40B4-BE49-F238E27FC236}">
                <a16:creationId xmlns:a16="http://schemas.microsoft.com/office/drawing/2014/main" id="{CA6A6A3C-5C0C-0A44-1777-989C213AFCFA}"/>
              </a:ext>
            </a:extLst>
          </p:cNvPr>
          <p:cNvSpPr>
            <a:spLocks noGrp="1"/>
          </p:cNvSpPr>
          <p:nvPr>
            <p:ph type="title" hasCustomPrompt="1"/>
          </p:nvPr>
        </p:nvSpPr>
        <p:spPr/>
        <p:txBody>
          <a:bodyPr/>
          <a:lstStyle/>
          <a:p>
            <a:r>
              <a:rPr lang="fr-FR"/>
              <a:t>Titre de la diapositive</a:t>
            </a:r>
            <a:endParaRPr/>
          </a:p>
        </p:txBody>
      </p:sp>
    </p:spTree>
    <p:extLst>
      <p:ext uri="{BB962C8B-B14F-4D97-AF65-F5344CB8AC3E}">
        <p14:creationId xmlns:p14="http://schemas.microsoft.com/office/powerpoint/2010/main" val="9207123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éo plein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06A78B-1C6F-BDF4-B159-9BF295943A74}"/>
              </a:ext>
            </a:extLst>
          </p:cNvPr>
          <p:cNvSpPr/>
          <p:nvPr userDrawn="1"/>
        </p:nvSpPr>
        <p:spPr>
          <a:xfrm>
            <a:off x="-4585" y="6257028"/>
            <a:ext cx="12244210" cy="583510"/>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35" tIns="25335" rIns="25335" bIns="25335" numCol="1" spcCol="38100" rtlCol="0" anchor="ctr">
            <a:spAutoFit/>
          </a:bodyPr>
          <a:lstStyle/>
          <a:p>
            <a:pPr marL="0" marR="0" indent="0" algn="ctr" defTabSz="1215999" rtl="0" fontAlgn="auto" latinLnBrk="0" hangingPunct="0">
              <a:lnSpc>
                <a:spcPct val="100000"/>
              </a:lnSpc>
              <a:spcBef>
                <a:spcPts val="0"/>
              </a:spcBef>
              <a:spcAft>
                <a:spcPts val="0"/>
              </a:spcAft>
              <a:buClrTx/>
              <a:buSzTx/>
              <a:buFontTx/>
              <a:buNone/>
              <a:tabLst/>
            </a:pPr>
            <a:endParaRPr kumimoji="0" sz="1197" b="0" i="0" u="none" strike="noStrike" cap="none" spc="0" normalizeH="0" baseline="0">
              <a:ln>
                <a:noFill/>
              </a:ln>
              <a:solidFill>
                <a:srgbClr val="5E5E5E"/>
              </a:solidFill>
              <a:effectLst/>
              <a:uFillTx/>
              <a:latin typeface="+mj-lt"/>
              <a:ea typeface="+mj-ea"/>
              <a:cs typeface="+mj-cs"/>
              <a:sym typeface="Helvetica Neue"/>
            </a:endParaRPr>
          </a:p>
        </p:txBody>
      </p:sp>
      <p:sp>
        <p:nvSpPr>
          <p:cNvPr id="60" name="Titre de diapositive"/>
          <p:cNvSpPr txBox="1">
            <a:spLocks noGrp="1"/>
          </p:cNvSpPr>
          <p:nvPr>
            <p:ph type="body" sz="quarter" idx="22" hasCustomPrompt="1"/>
          </p:nvPr>
        </p:nvSpPr>
        <p:spPr>
          <a:xfrm>
            <a:off x="361406" y="924573"/>
            <a:ext cx="9465322" cy="419791"/>
          </a:xfrm>
          <a:prstGeom prst="rect">
            <a:avLst/>
          </a:prstGeom>
        </p:spPr>
        <p:txBody>
          <a:bodyPr anchor="b"/>
          <a:lstStyle>
            <a:lvl1pPr>
              <a:lnSpc>
                <a:spcPct val="80000"/>
              </a:lnSpc>
              <a:spcBef>
                <a:spcPts val="0"/>
              </a:spcBef>
              <a:defRPr sz="1745" b="1" i="0" u="none" strike="noStrike" cap="none" spc="0" baseline="0" dirty="0">
                <a:solidFill>
                  <a:srgbClr val="F0B128"/>
                </a:solidFill>
                <a:uFillTx/>
                <a:latin typeface="Arial"/>
                <a:ea typeface="Arial"/>
                <a:cs typeface="Arial"/>
                <a:sym typeface="Arial"/>
              </a:defRPr>
            </a:lvl1pPr>
          </a:lstStyle>
          <a:p>
            <a:r>
              <a:rPr lang="fr-FR"/>
              <a:t>Sous-titre de la diapositive</a:t>
            </a:r>
          </a:p>
        </p:txBody>
      </p:sp>
      <p:sp>
        <p:nvSpPr>
          <p:cNvPr id="13" name="Espace réservé du contenu 12">
            <a:extLst>
              <a:ext uri="{FF2B5EF4-FFF2-40B4-BE49-F238E27FC236}">
                <a16:creationId xmlns:a16="http://schemas.microsoft.com/office/drawing/2014/main" id="{E7F594C0-E2F7-E9F4-D493-322166625F1A}"/>
              </a:ext>
            </a:extLst>
          </p:cNvPr>
          <p:cNvSpPr>
            <a:spLocks noGrp="1"/>
          </p:cNvSpPr>
          <p:nvPr>
            <p:ph sz="quarter" idx="28" hasCustomPrompt="1"/>
          </p:nvPr>
        </p:nvSpPr>
        <p:spPr>
          <a:xfrm>
            <a:off x="9852261" y="513019"/>
            <a:ext cx="2014438" cy="223587"/>
          </a:xfrm>
          <a:solidFill>
            <a:srgbClr val="FFFFFF"/>
          </a:solidFill>
          <a:effectLst/>
        </p:spPr>
        <p:txBody>
          <a:bodyPr wrap="square" anchor="b">
            <a:spAutoFit/>
          </a:bodyPr>
          <a:lstStyle>
            <a:lvl1pPr>
              <a:defRPr sz="598">
                <a:solidFill>
                  <a:schemeClr val="tx2"/>
                </a:solidFill>
              </a:defRPr>
            </a:lvl1pPr>
          </a:lstStyle>
          <a:p>
            <a:pPr lvl="0"/>
            <a:r>
              <a:rPr lang="fr-FR"/>
              <a:t>Titre de section</a:t>
            </a:r>
            <a:endParaRPr/>
          </a:p>
        </p:txBody>
      </p:sp>
      <p:sp>
        <p:nvSpPr>
          <p:cNvPr id="4" name="Espace réservé du numéro de diapositive 3">
            <a:extLst>
              <a:ext uri="{FF2B5EF4-FFF2-40B4-BE49-F238E27FC236}">
                <a16:creationId xmlns:a16="http://schemas.microsoft.com/office/drawing/2014/main" id="{A7FF9868-E0A7-9D2F-2690-18FFB36CB091}"/>
              </a:ext>
            </a:extLst>
          </p:cNvPr>
          <p:cNvSpPr>
            <a:spLocks noGrp="1"/>
          </p:cNvSpPr>
          <p:nvPr>
            <p:ph type="sldNum" sz="quarter" idx="30"/>
          </p:nvPr>
        </p:nvSpPr>
        <p:spPr/>
        <p:txBody>
          <a:bodyPr/>
          <a:lstStyle/>
          <a:p>
            <a:fld id="{86CB4B4D-7CA3-9044-876B-883B54F8677D}" type="slidenum">
              <a:rPr lang="fr-FR" smtClean="0"/>
              <a:pPr/>
              <a:t>‹N°›</a:t>
            </a:fld>
            <a:endParaRPr lang="fr-FR"/>
          </a:p>
        </p:txBody>
      </p:sp>
      <p:pic>
        <p:nvPicPr>
          <p:cNvPr id="2" name="Image 1">
            <a:extLst>
              <a:ext uri="{FF2B5EF4-FFF2-40B4-BE49-F238E27FC236}">
                <a16:creationId xmlns:a16="http://schemas.microsoft.com/office/drawing/2014/main" id="{53115CCE-A25A-702B-13DE-98B53CD0F7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25" y="6400991"/>
            <a:ext cx="1011938" cy="197496"/>
          </a:xfrm>
          <a:prstGeom prst="rect">
            <a:avLst/>
          </a:prstGeom>
        </p:spPr>
      </p:pic>
      <p:sp>
        <p:nvSpPr>
          <p:cNvPr id="6" name="Espace réservé du texte 5">
            <a:extLst>
              <a:ext uri="{FF2B5EF4-FFF2-40B4-BE49-F238E27FC236}">
                <a16:creationId xmlns:a16="http://schemas.microsoft.com/office/drawing/2014/main" id="{02FC7B83-0E21-0DB2-B4CC-BC6DD6396BCE}"/>
              </a:ext>
            </a:extLst>
          </p:cNvPr>
          <p:cNvSpPr>
            <a:spLocks noGrp="1"/>
          </p:cNvSpPr>
          <p:nvPr>
            <p:ph type="body" sz="quarter" idx="31" hasCustomPrompt="1"/>
          </p:nvPr>
        </p:nvSpPr>
        <p:spPr>
          <a:xfrm>
            <a:off x="9660389" y="574533"/>
            <a:ext cx="180703" cy="179542"/>
          </a:xfrm>
          <a:solidFill>
            <a:srgbClr val="F0B128"/>
          </a:solidFill>
        </p:spPr>
        <p:txBody>
          <a:bodyPr anchor="ctr">
            <a:noAutofit/>
          </a:bodyPr>
          <a:lstStyle>
            <a:lvl1pPr algn="ctr">
              <a:defRPr sz="598">
                <a:solidFill>
                  <a:srgbClr val="FFFFFF"/>
                </a:solidFill>
              </a:defRPr>
            </a:lvl1pPr>
            <a:lvl2pPr>
              <a:defRPr sz="598">
                <a:solidFill>
                  <a:srgbClr val="FFFFFF"/>
                </a:solidFill>
              </a:defRPr>
            </a:lvl2pPr>
            <a:lvl3pPr>
              <a:defRPr sz="598">
                <a:solidFill>
                  <a:srgbClr val="FFFFFF"/>
                </a:solidFill>
              </a:defRPr>
            </a:lvl3pPr>
            <a:lvl4pPr>
              <a:defRPr sz="598">
                <a:solidFill>
                  <a:srgbClr val="FFFFFF"/>
                </a:solidFill>
              </a:defRPr>
            </a:lvl4pPr>
            <a:lvl5pPr>
              <a:defRPr sz="598">
                <a:solidFill>
                  <a:srgbClr val="FFFFFF"/>
                </a:solidFill>
              </a:defRPr>
            </a:lvl5pPr>
          </a:lstStyle>
          <a:p>
            <a:pPr lvl="0"/>
            <a:r>
              <a:rPr lang="fr-FR"/>
              <a:t>01</a:t>
            </a:r>
            <a:endParaRPr/>
          </a:p>
        </p:txBody>
      </p:sp>
      <p:sp>
        <p:nvSpPr>
          <p:cNvPr id="5" name="Espace réservé de l'élément multimédia 4">
            <a:extLst>
              <a:ext uri="{FF2B5EF4-FFF2-40B4-BE49-F238E27FC236}">
                <a16:creationId xmlns:a16="http://schemas.microsoft.com/office/drawing/2014/main" id="{B20C6334-696F-9839-97DB-57F9569E8099}"/>
              </a:ext>
            </a:extLst>
          </p:cNvPr>
          <p:cNvSpPr>
            <a:spLocks noGrp="1"/>
          </p:cNvSpPr>
          <p:nvPr>
            <p:ph type="media" sz="quarter" idx="32" hasCustomPrompt="1"/>
          </p:nvPr>
        </p:nvSpPr>
        <p:spPr>
          <a:xfrm>
            <a:off x="372926" y="1344356"/>
            <a:ext cx="11493773" cy="4912678"/>
          </a:xfrm>
        </p:spPr>
        <p:txBody>
          <a:bodyPr/>
          <a:lstStyle/>
          <a:p>
            <a:r>
              <a:rPr lang="fr-FR"/>
              <a:t>Ajouter une </a:t>
            </a:r>
            <a:r>
              <a:rPr lang="fr-FR" err="1"/>
              <a:t>video</a:t>
            </a:r>
            <a:endParaRPr/>
          </a:p>
        </p:txBody>
      </p:sp>
      <p:sp>
        <p:nvSpPr>
          <p:cNvPr id="3" name="Titre 2">
            <a:extLst>
              <a:ext uri="{FF2B5EF4-FFF2-40B4-BE49-F238E27FC236}">
                <a16:creationId xmlns:a16="http://schemas.microsoft.com/office/drawing/2014/main" id="{D7A0AAA9-7E35-A3FB-0978-3157C9D3387F}"/>
              </a:ext>
            </a:extLst>
          </p:cNvPr>
          <p:cNvSpPr>
            <a:spLocks noGrp="1"/>
          </p:cNvSpPr>
          <p:nvPr>
            <p:ph type="title" hasCustomPrompt="1"/>
          </p:nvPr>
        </p:nvSpPr>
        <p:spPr/>
        <p:txBody>
          <a:bodyPr/>
          <a:lstStyle/>
          <a:p>
            <a:r>
              <a:rPr lang="fr-FR"/>
              <a:t>Titre de la diapositive</a:t>
            </a:r>
            <a:endParaRPr/>
          </a:p>
        </p:txBody>
      </p:sp>
    </p:spTree>
    <p:extLst>
      <p:ext uri="{BB962C8B-B14F-4D97-AF65-F5344CB8AC3E}">
        <p14:creationId xmlns:p14="http://schemas.microsoft.com/office/powerpoint/2010/main" val="20879507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titre 1">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345A2-643C-4F22-82C5-555B159CC48C}"/>
              </a:ext>
            </a:extLst>
          </p:cNvPr>
          <p:cNvSpPr/>
          <p:nvPr userDrawn="1"/>
        </p:nvSpPr>
        <p:spPr>
          <a:xfrm>
            <a:off x="361406" y="897709"/>
            <a:ext cx="11505293" cy="538625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35" tIns="25335" rIns="25335" bIns="25335" numCol="1" spcCol="38100" rtlCol="0" anchor="ctr">
            <a:spAutoFit/>
          </a:bodyPr>
          <a:lstStyle/>
          <a:p>
            <a:pPr marL="0" marR="0" indent="0" algn="ctr" defTabSz="1215999" rtl="0" fontAlgn="auto" latinLnBrk="0" hangingPunct="0">
              <a:lnSpc>
                <a:spcPct val="100000"/>
              </a:lnSpc>
              <a:spcBef>
                <a:spcPts val="0"/>
              </a:spcBef>
              <a:spcAft>
                <a:spcPts val="0"/>
              </a:spcAft>
              <a:buClrTx/>
              <a:buSzTx/>
              <a:buFontTx/>
              <a:buNone/>
              <a:tabLst/>
            </a:pPr>
            <a:endParaRPr kumimoji="0" sz="1197" b="0" i="0" u="none" strike="noStrike" cap="none" spc="0" normalizeH="0" baseline="0">
              <a:ln>
                <a:noFill/>
              </a:ln>
              <a:solidFill>
                <a:srgbClr val="5E5E5E"/>
              </a:solidFill>
              <a:effectLst/>
              <a:uFillTx/>
              <a:latin typeface="+mj-lt"/>
              <a:ea typeface="+mj-ea"/>
              <a:cs typeface="+mj-cs"/>
              <a:sym typeface="Helvetica Neue"/>
            </a:endParaRPr>
          </a:p>
        </p:txBody>
      </p:sp>
      <p:pic>
        <p:nvPicPr>
          <p:cNvPr id="2" name="Image 1">
            <a:extLst>
              <a:ext uri="{FF2B5EF4-FFF2-40B4-BE49-F238E27FC236}">
                <a16:creationId xmlns:a16="http://schemas.microsoft.com/office/drawing/2014/main" id="{9A1B3220-E8A3-297B-C57E-02A8AF9D6614}"/>
              </a:ext>
            </a:extLst>
          </p:cNvPr>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49141" y="884758"/>
            <a:ext cx="5516690" cy="5386250"/>
          </a:xfrm>
          <a:prstGeom prst="rect">
            <a:avLst/>
          </a:prstGeom>
        </p:spPr>
      </p:pic>
      <p:sp>
        <p:nvSpPr>
          <p:cNvPr id="121" name="Titre de section"/>
          <p:cNvSpPr txBox="1">
            <a:spLocks noGrp="1"/>
          </p:cNvSpPr>
          <p:nvPr>
            <p:ph type="title" hasCustomPrompt="1"/>
          </p:nvPr>
        </p:nvSpPr>
        <p:spPr>
          <a:xfrm>
            <a:off x="2349140" y="3411292"/>
            <a:ext cx="8131641" cy="1745681"/>
          </a:xfrm>
          <a:prstGeom prst="rect">
            <a:avLst/>
          </a:prstGeom>
          <a:solidFill>
            <a:schemeClr val="accent6"/>
          </a:solidFill>
          <a:ln>
            <a:noFill/>
          </a:ln>
        </p:spPr>
        <p:txBody>
          <a:bodyPr wrap="square" lIns="360000" tIns="720000" rIns="360000" bIns="720000" anchor="t">
            <a:spAutoFit/>
          </a:bodyPr>
          <a:lstStyle>
            <a:lvl1pPr>
              <a:lnSpc>
                <a:spcPct val="100000"/>
              </a:lnSpc>
              <a:defRPr sz="1895" b="0" spc="0">
                <a:solidFill>
                  <a:srgbClr val="FFFFFF"/>
                </a:solidFill>
              </a:defRPr>
            </a:lvl1pPr>
          </a:lstStyle>
          <a:p>
            <a:r>
              <a:rPr err="1"/>
              <a:t>Titre</a:t>
            </a:r>
            <a:r>
              <a:t> de section</a:t>
            </a:r>
          </a:p>
        </p:txBody>
      </p:sp>
      <p:sp>
        <p:nvSpPr>
          <p:cNvPr id="126" name="01"/>
          <p:cNvSpPr txBox="1">
            <a:spLocks noGrp="1"/>
          </p:cNvSpPr>
          <p:nvPr>
            <p:ph type="body" sz="quarter" idx="21" hasCustomPrompt="1"/>
          </p:nvPr>
        </p:nvSpPr>
        <p:spPr>
          <a:xfrm>
            <a:off x="2349141" y="1743914"/>
            <a:ext cx="1445625" cy="1898423"/>
          </a:xfrm>
          <a:prstGeom prst="rect">
            <a:avLst/>
          </a:prstGeom>
          <a:solidFill>
            <a:srgbClr val="F0B128"/>
          </a:solidFill>
          <a:ln>
            <a:noFill/>
          </a:ln>
        </p:spPr>
        <p:txBody>
          <a:bodyPr wrap="square" lIns="360000" tIns="180000" rIns="360000" bIns="180000" anchor="ctr">
            <a:spAutoFit/>
          </a:bodyPr>
          <a:lstStyle>
            <a:lvl1pPr algn="l">
              <a:lnSpc>
                <a:spcPct val="100000"/>
              </a:lnSpc>
              <a:spcBef>
                <a:spcPts val="0"/>
              </a:spcBef>
              <a:defRPr sz="4987" b="1" spc="0">
                <a:solidFill>
                  <a:srgbClr val="FFFFFF"/>
                </a:solidFill>
              </a:defRPr>
            </a:lvl1pPr>
          </a:lstStyle>
          <a:p>
            <a:r>
              <a:t>0</a:t>
            </a:r>
            <a:r>
              <a:rPr lang="fr-FR"/>
              <a:t>1.</a:t>
            </a:r>
            <a:endParaRPr/>
          </a:p>
        </p:txBody>
      </p:sp>
      <p:sp>
        <p:nvSpPr>
          <p:cNvPr id="5" name="Espace réservé du numéro de diapositive 4">
            <a:extLst>
              <a:ext uri="{FF2B5EF4-FFF2-40B4-BE49-F238E27FC236}">
                <a16:creationId xmlns:a16="http://schemas.microsoft.com/office/drawing/2014/main" id="{6A50FC62-75E7-45DC-FF6F-7F42154226CA}"/>
              </a:ext>
            </a:extLst>
          </p:cNvPr>
          <p:cNvSpPr>
            <a:spLocks noGrp="1"/>
          </p:cNvSpPr>
          <p:nvPr>
            <p:ph type="sldNum" sz="quarter" idx="22"/>
          </p:nvPr>
        </p:nvSpPr>
        <p:spPr/>
        <p:txBody>
          <a:bodyPr/>
          <a:lstStyle>
            <a:lvl1pPr>
              <a:defRPr>
                <a:solidFill>
                  <a:srgbClr val="FFFFFF"/>
                </a:solidFill>
              </a:defRPr>
            </a:lvl1pPr>
          </a:lstStyle>
          <a:p>
            <a:fld id="{86CB4B4D-7CA3-9044-876B-883B54F8677D}" type="slidenum">
              <a:rPr lang="fr-FR" smtClean="0"/>
              <a:pPr/>
              <a:t>‹N°›</a:t>
            </a:fld>
            <a:endParaRPr lang="fr-FR"/>
          </a:p>
        </p:txBody>
      </p:sp>
      <p:pic>
        <p:nvPicPr>
          <p:cNvPr id="6" name="Image 5">
            <a:extLst>
              <a:ext uri="{FF2B5EF4-FFF2-40B4-BE49-F238E27FC236}">
                <a16:creationId xmlns:a16="http://schemas.microsoft.com/office/drawing/2014/main" id="{52B08AC1-E95D-AA72-4C9B-7D4EFD7F3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406" y="269313"/>
            <a:ext cx="1830369" cy="341129"/>
          </a:xfrm>
          <a:prstGeom prst="rect">
            <a:avLst/>
          </a:prstGeom>
        </p:spPr>
      </p:pic>
    </p:spTree>
    <p:extLst>
      <p:ext uri="{BB962C8B-B14F-4D97-AF65-F5344CB8AC3E}">
        <p14:creationId xmlns:p14="http://schemas.microsoft.com/office/powerpoint/2010/main" val="4289625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1/2 slide &amp; forme à ajouter">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F9FA376-FBA9-7CF5-E182-46540ED97B7D}"/>
              </a:ext>
            </a:extLst>
          </p:cNvPr>
          <p:cNvSpPr>
            <a:spLocks noGrp="1"/>
          </p:cNvSpPr>
          <p:nvPr>
            <p:ph type="body" sz="quarter" idx="31" hasCustomPrompt="1"/>
          </p:nvPr>
        </p:nvSpPr>
        <p:spPr>
          <a:xfrm>
            <a:off x="9649547" y="574533"/>
            <a:ext cx="180703" cy="179542"/>
          </a:xfrm>
          <a:solidFill>
            <a:srgbClr val="F0B128"/>
          </a:solidFill>
        </p:spPr>
        <p:txBody>
          <a:bodyPr anchor="ctr">
            <a:noAutofit/>
          </a:bodyPr>
          <a:lstStyle>
            <a:lvl1pPr algn="ctr">
              <a:defRPr sz="598">
                <a:solidFill>
                  <a:srgbClr val="FFFFFF"/>
                </a:solidFill>
              </a:defRPr>
            </a:lvl1pPr>
            <a:lvl2pPr>
              <a:defRPr sz="598">
                <a:solidFill>
                  <a:schemeClr val="tx1"/>
                </a:solidFill>
              </a:defRPr>
            </a:lvl2pPr>
            <a:lvl3pPr>
              <a:defRPr sz="598">
                <a:solidFill>
                  <a:schemeClr val="tx1"/>
                </a:solidFill>
              </a:defRPr>
            </a:lvl3pPr>
            <a:lvl4pPr>
              <a:defRPr sz="598">
                <a:solidFill>
                  <a:schemeClr val="tx1"/>
                </a:solidFill>
              </a:defRPr>
            </a:lvl4pPr>
            <a:lvl5pPr>
              <a:defRPr sz="598">
                <a:solidFill>
                  <a:schemeClr val="tx1"/>
                </a:solidFill>
              </a:defRPr>
            </a:lvl5pPr>
          </a:lstStyle>
          <a:p>
            <a:pPr lvl="0"/>
            <a:r>
              <a:rPr lang="fr-FR"/>
              <a:t>01</a:t>
            </a:r>
            <a:endParaRPr/>
          </a:p>
        </p:txBody>
      </p:sp>
      <p:sp>
        <p:nvSpPr>
          <p:cNvPr id="15" name="Espace réservé du contenu 14">
            <a:extLst>
              <a:ext uri="{FF2B5EF4-FFF2-40B4-BE49-F238E27FC236}">
                <a16:creationId xmlns:a16="http://schemas.microsoft.com/office/drawing/2014/main" id="{1CC58B2E-6D13-8759-4071-AA8037FF4C59}"/>
              </a:ext>
            </a:extLst>
          </p:cNvPr>
          <p:cNvSpPr>
            <a:spLocks noGrp="1"/>
          </p:cNvSpPr>
          <p:nvPr>
            <p:ph sz="quarter" idx="29"/>
          </p:nvPr>
        </p:nvSpPr>
        <p:spPr>
          <a:xfrm>
            <a:off x="361406" y="1391883"/>
            <a:ext cx="7519329" cy="4535223"/>
          </a:xfrm>
        </p:spPr>
        <p:txBody>
          <a:bodyPr/>
          <a:lstStyle>
            <a:lvl1pPr>
              <a:buClr>
                <a:schemeClr val="tx2"/>
              </a:buClr>
              <a:buSzPct val="122000"/>
              <a:defRPr>
                <a:solidFill>
                  <a:schemeClr val="tx1"/>
                </a:solidFill>
              </a:defRPr>
            </a:lvl1pPr>
            <a:lvl2pPr>
              <a:buClr>
                <a:schemeClr val="tx2"/>
              </a:buClr>
              <a:buSzPct val="122000"/>
              <a:defRPr>
                <a:solidFill>
                  <a:schemeClr val="tx1"/>
                </a:solidFill>
              </a:defRPr>
            </a:lvl2pPr>
            <a:lvl3pPr>
              <a:buClr>
                <a:schemeClr val="tx2"/>
              </a:buClr>
              <a:buSzPct val="122000"/>
              <a:defRPr>
                <a:solidFill>
                  <a:schemeClr val="tx1"/>
                </a:solidFill>
              </a:defRPr>
            </a:lvl3pPr>
            <a:lvl4pPr>
              <a:buClr>
                <a:schemeClr val="tx2"/>
              </a:buClr>
              <a:buSzPct val="122000"/>
              <a:defRPr>
                <a:solidFill>
                  <a:schemeClr val="tx1"/>
                </a:solidFill>
              </a:defRPr>
            </a:lvl4pPr>
            <a:lvl5pPr>
              <a:buClr>
                <a:schemeClr val="tx2"/>
              </a:buClr>
              <a:buSzPct val="122000"/>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6" name="Rectangle 15">
            <a:extLst>
              <a:ext uri="{FF2B5EF4-FFF2-40B4-BE49-F238E27FC236}">
                <a16:creationId xmlns:a16="http://schemas.microsoft.com/office/drawing/2014/main" id="{6006A78B-1C6F-BDF4-B159-9BF295943A74}"/>
              </a:ext>
            </a:extLst>
          </p:cNvPr>
          <p:cNvSpPr/>
          <p:nvPr userDrawn="1"/>
        </p:nvSpPr>
        <p:spPr>
          <a:xfrm>
            <a:off x="-4585" y="6257028"/>
            <a:ext cx="12244210" cy="583510"/>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35" tIns="25335" rIns="25335" bIns="25335" numCol="1" spcCol="38100" rtlCol="0" anchor="ctr">
            <a:spAutoFit/>
          </a:bodyPr>
          <a:lstStyle/>
          <a:p>
            <a:pPr marL="0" marR="0" indent="0" algn="ctr" defTabSz="1215999" rtl="0" fontAlgn="auto" latinLnBrk="0" hangingPunct="0">
              <a:lnSpc>
                <a:spcPct val="100000"/>
              </a:lnSpc>
              <a:spcBef>
                <a:spcPts val="0"/>
              </a:spcBef>
              <a:spcAft>
                <a:spcPts val="0"/>
              </a:spcAft>
              <a:buClrTx/>
              <a:buSzTx/>
              <a:buFontTx/>
              <a:buNone/>
              <a:tabLst/>
            </a:pPr>
            <a:endParaRPr kumimoji="0" sz="1197" b="0" i="0" u="none" strike="noStrike" cap="none" spc="0" normalizeH="0" baseline="0">
              <a:ln>
                <a:noFill/>
              </a:ln>
              <a:solidFill>
                <a:srgbClr val="5E5E5E"/>
              </a:solidFill>
              <a:effectLst/>
              <a:uFillTx/>
              <a:latin typeface="+mj-lt"/>
              <a:ea typeface="+mj-ea"/>
              <a:cs typeface="+mj-cs"/>
              <a:sym typeface="Helvetica Neue"/>
            </a:endParaRPr>
          </a:p>
        </p:txBody>
      </p:sp>
      <p:sp>
        <p:nvSpPr>
          <p:cNvPr id="60" name="Titre de diapositive"/>
          <p:cNvSpPr txBox="1">
            <a:spLocks noGrp="1"/>
          </p:cNvSpPr>
          <p:nvPr>
            <p:ph type="body" sz="quarter" idx="22" hasCustomPrompt="1"/>
          </p:nvPr>
        </p:nvSpPr>
        <p:spPr>
          <a:xfrm>
            <a:off x="361406" y="924573"/>
            <a:ext cx="9465322" cy="419791"/>
          </a:xfrm>
          <a:prstGeom prst="rect">
            <a:avLst/>
          </a:prstGeom>
        </p:spPr>
        <p:txBody>
          <a:bodyPr anchor="b"/>
          <a:lstStyle>
            <a:lvl1pPr>
              <a:lnSpc>
                <a:spcPct val="80000"/>
              </a:lnSpc>
              <a:spcBef>
                <a:spcPts val="0"/>
              </a:spcBef>
              <a:defRPr sz="1745" b="1" i="0" u="none" strike="noStrike" cap="none" spc="0" baseline="0" dirty="0">
                <a:solidFill>
                  <a:srgbClr val="F0B128"/>
                </a:solidFill>
                <a:uFillTx/>
                <a:latin typeface="Arial"/>
                <a:ea typeface="Arial"/>
                <a:cs typeface="Arial"/>
                <a:sym typeface="Arial"/>
              </a:defRPr>
            </a:lvl1pPr>
          </a:lstStyle>
          <a:p>
            <a:r>
              <a:rPr lang="fr-FR"/>
              <a:t>Sous-titre de la diapositive</a:t>
            </a:r>
          </a:p>
        </p:txBody>
      </p:sp>
      <p:sp>
        <p:nvSpPr>
          <p:cNvPr id="13" name="Espace réservé du contenu 12">
            <a:extLst>
              <a:ext uri="{FF2B5EF4-FFF2-40B4-BE49-F238E27FC236}">
                <a16:creationId xmlns:a16="http://schemas.microsoft.com/office/drawing/2014/main" id="{E7F594C0-E2F7-E9F4-D493-322166625F1A}"/>
              </a:ext>
            </a:extLst>
          </p:cNvPr>
          <p:cNvSpPr>
            <a:spLocks noGrp="1"/>
          </p:cNvSpPr>
          <p:nvPr>
            <p:ph sz="quarter" idx="28" hasCustomPrompt="1"/>
          </p:nvPr>
        </p:nvSpPr>
        <p:spPr>
          <a:xfrm>
            <a:off x="9852261" y="530488"/>
            <a:ext cx="2014438" cy="223587"/>
          </a:xfrm>
          <a:solidFill>
            <a:srgbClr val="FFFFFF"/>
          </a:solidFill>
          <a:effectLst/>
        </p:spPr>
        <p:txBody>
          <a:bodyPr wrap="square" anchor="b">
            <a:spAutoFit/>
          </a:bodyPr>
          <a:lstStyle>
            <a:lvl1pPr>
              <a:defRPr sz="598">
                <a:solidFill>
                  <a:schemeClr val="tx2"/>
                </a:solidFill>
              </a:defRPr>
            </a:lvl1pPr>
          </a:lstStyle>
          <a:p>
            <a:pPr lvl="0"/>
            <a:r>
              <a:rPr lang="fr-FR"/>
              <a:t>Titre de section</a:t>
            </a:r>
            <a:endParaRPr/>
          </a:p>
        </p:txBody>
      </p:sp>
      <p:sp>
        <p:nvSpPr>
          <p:cNvPr id="4" name="Espace réservé du numéro de diapositive 3">
            <a:extLst>
              <a:ext uri="{FF2B5EF4-FFF2-40B4-BE49-F238E27FC236}">
                <a16:creationId xmlns:a16="http://schemas.microsoft.com/office/drawing/2014/main" id="{A7FF9868-E0A7-9D2F-2690-18FFB36CB091}"/>
              </a:ext>
            </a:extLst>
          </p:cNvPr>
          <p:cNvSpPr>
            <a:spLocks noGrp="1"/>
          </p:cNvSpPr>
          <p:nvPr>
            <p:ph type="sldNum" sz="quarter" idx="30"/>
          </p:nvPr>
        </p:nvSpPr>
        <p:spPr/>
        <p:txBody>
          <a:bodyPr/>
          <a:lstStyle/>
          <a:p>
            <a:fld id="{86CB4B4D-7CA3-9044-876B-883B54F8677D}" type="slidenum">
              <a:rPr lang="fr-FR" smtClean="0"/>
              <a:pPr/>
              <a:t>‹N°›</a:t>
            </a:fld>
            <a:endParaRPr lang="fr-FR"/>
          </a:p>
        </p:txBody>
      </p:sp>
      <p:pic>
        <p:nvPicPr>
          <p:cNvPr id="2" name="Image 1">
            <a:extLst>
              <a:ext uri="{FF2B5EF4-FFF2-40B4-BE49-F238E27FC236}">
                <a16:creationId xmlns:a16="http://schemas.microsoft.com/office/drawing/2014/main" id="{53115CCE-A25A-702B-13DE-98B53CD0F7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25" y="6400991"/>
            <a:ext cx="1011938" cy="197496"/>
          </a:xfrm>
          <a:prstGeom prst="rect">
            <a:avLst/>
          </a:prstGeom>
        </p:spPr>
      </p:pic>
      <p:sp>
        <p:nvSpPr>
          <p:cNvPr id="5" name="Espace réservé pour une image  4">
            <a:extLst>
              <a:ext uri="{FF2B5EF4-FFF2-40B4-BE49-F238E27FC236}">
                <a16:creationId xmlns:a16="http://schemas.microsoft.com/office/drawing/2014/main" id="{65D5897F-59AD-CC7C-C83D-1724D3029209}"/>
              </a:ext>
            </a:extLst>
          </p:cNvPr>
          <p:cNvSpPr>
            <a:spLocks noGrp="1"/>
          </p:cNvSpPr>
          <p:nvPr>
            <p:ph type="pic" sz="quarter" idx="32" hasCustomPrompt="1"/>
          </p:nvPr>
        </p:nvSpPr>
        <p:spPr>
          <a:xfrm>
            <a:off x="7880852" y="1391883"/>
            <a:ext cx="3985847" cy="4535223"/>
          </a:xfrm>
        </p:spPr>
        <p:txBody>
          <a:bodyPr/>
          <a:lstStyle/>
          <a:p>
            <a:r>
              <a:rPr lang="fr-FR"/>
              <a:t>Ajouter une forme</a:t>
            </a:r>
            <a:endParaRPr/>
          </a:p>
        </p:txBody>
      </p:sp>
      <p:sp>
        <p:nvSpPr>
          <p:cNvPr id="3" name="Titre 2">
            <a:extLst>
              <a:ext uri="{FF2B5EF4-FFF2-40B4-BE49-F238E27FC236}">
                <a16:creationId xmlns:a16="http://schemas.microsoft.com/office/drawing/2014/main" id="{1F6DDBA2-6A08-4868-4BBF-AA3251C570C9}"/>
              </a:ext>
            </a:extLst>
          </p:cNvPr>
          <p:cNvSpPr>
            <a:spLocks noGrp="1"/>
          </p:cNvSpPr>
          <p:nvPr>
            <p:ph type="title" hasCustomPrompt="1"/>
          </p:nvPr>
        </p:nvSpPr>
        <p:spPr/>
        <p:txBody>
          <a:bodyPr/>
          <a:lstStyle/>
          <a:p>
            <a:r>
              <a:rPr lang="fr-FR"/>
              <a:t>Titre de la diapositive</a:t>
            </a:r>
            <a:endParaRPr/>
          </a:p>
        </p:txBody>
      </p:sp>
    </p:spTree>
    <p:extLst>
      <p:ext uri="{BB962C8B-B14F-4D97-AF65-F5344CB8AC3E}">
        <p14:creationId xmlns:p14="http://schemas.microsoft.com/office/powerpoint/2010/main" val="21221942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entier">
    <p:spTree>
      <p:nvGrpSpPr>
        <p:cNvPr id="1" name=""/>
        <p:cNvGrpSpPr/>
        <p:nvPr/>
      </p:nvGrpSpPr>
      <p:grpSpPr>
        <a:xfrm>
          <a:off x="0" y="0"/>
          <a:ext cx="0" cy="0"/>
          <a:chOff x="0" y="0"/>
          <a:chExt cx="0" cy="0"/>
        </a:xfrm>
      </p:grpSpPr>
      <p:sp>
        <p:nvSpPr>
          <p:cNvPr id="15" name="Espace réservé du contenu 14">
            <a:extLst>
              <a:ext uri="{FF2B5EF4-FFF2-40B4-BE49-F238E27FC236}">
                <a16:creationId xmlns:a16="http://schemas.microsoft.com/office/drawing/2014/main" id="{1CC58B2E-6D13-8759-4071-AA8037FF4C59}"/>
              </a:ext>
            </a:extLst>
          </p:cNvPr>
          <p:cNvSpPr>
            <a:spLocks noGrp="1"/>
          </p:cNvSpPr>
          <p:nvPr>
            <p:ph sz="quarter" idx="29"/>
          </p:nvPr>
        </p:nvSpPr>
        <p:spPr>
          <a:xfrm>
            <a:off x="361406" y="1391874"/>
            <a:ext cx="11505293" cy="4534999"/>
          </a:xfrm>
        </p:spPr>
        <p:txBody>
          <a:bodyPr/>
          <a:lstStyle>
            <a:lvl1pPr>
              <a:lnSpc>
                <a:spcPct val="150000"/>
              </a:lnSpc>
              <a:buClr>
                <a:schemeClr val="tx2"/>
              </a:buClr>
              <a:buSzPct val="122000"/>
              <a:defRPr>
                <a:solidFill>
                  <a:schemeClr val="tx1"/>
                </a:solidFill>
              </a:defRPr>
            </a:lvl1pPr>
            <a:lvl2pPr>
              <a:lnSpc>
                <a:spcPct val="150000"/>
              </a:lnSpc>
              <a:buClr>
                <a:schemeClr val="tx2"/>
              </a:buClr>
              <a:buSzPct val="122000"/>
              <a:defRPr>
                <a:solidFill>
                  <a:schemeClr val="tx1"/>
                </a:solidFill>
              </a:defRPr>
            </a:lvl2pPr>
            <a:lvl3pPr>
              <a:lnSpc>
                <a:spcPct val="150000"/>
              </a:lnSpc>
              <a:buClr>
                <a:schemeClr val="tx2"/>
              </a:buClr>
              <a:buSzPct val="122000"/>
              <a:defRPr>
                <a:solidFill>
                  <a:schemeClr val="tx1"/>
                </a:solidFill>
              </a:defRPr>
            </a:lvl3pPr>
            <a:lvl4pPr>
              <a:lnSpc>
                <a:spcPct val="150000"/>
              </a:lnSpc>
              <a:buClr>
                <a:schemeClr val="tx2"/>
              </a:buClr>
              <a:buSzPct val="122000"/>
              <a:defRPr>
                <a:solidFill>
                  <a:schemeClr val="tx1"/>
                </a:solidFill>
              </a:defRPr>
            </a:lvl4pPr>
            <a:lvl5pPr>
              <a:lnSpc>
                <a:spcPct val="150000"/>
              </a:lnSpc>
              <a:buClr>
                <a:schemeClr val="tx2"/>
              </a:buClr>
              <a:buSzPct val="122000"/>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6" name="Rectangle 15">
            <a:extLst>
              <a:ext uri="{FF2B5EF4-FFF2-40B4-BE49-F238E27FC236}">
                <a16:creationId xmlns:a16="http://schemas.microsoft.com/office/drawing/2014/main" id="{6006A78B-1C6F-BDF4-B159-9BF295943A74}"/>
              </a:ext>
            </a:extLst>
          </p:cNvPr>
          <p:cNvSpPr/>
          <p:nvPr userDrawn="1"/>
        </p:nvSpPr>
        <p:spPr>
          <a:xfrm>
            <a:off x="-4585" y="6257028"/>
            <a:ext cx="12244210" cy="583510"/>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35" tIns="25335" rIns="25335" bIns="25335" numCol="1" spcCol="38100" rtlCol="0" anchor="ctr">
            <a:spAutoFit/>
          </a:bodyPr>
          <a:lstStyle/>
          <a:p>
            <a:pPr marL="0" marR="0" indent="0" algn="ctr" defTabSz="1215999" rtl="0" fontAlgn="auto" latinLnBrk="0" hangingPunct="0">
              <a:lnSpc>
                <a:spcPct val="100000"/>
              </a:lnSpc>
              <a:spcBef>
                <a:spcPts val="0"/>
              </a:spcBef>
              <a:spcAft>
                <a:spcPts val="0"/>
              </a:spcAft>
              <a:buClrTx/>
              <a:buSzTx/>
              <a:buFontTx/>
              <a:buNone/>
              <a:tabLst/>
            </a:pPr>
            <a:endParaRPr kumimoji="0" sz="1197" b="0" i="0" u="none" strike="noStrike" cap="none" spc="0" normalizeH="0" baseline="0">
              <a:ln>
                <a:noFill/>
              </a:ln>
              <a:solidFill>
                <a:srgbClr val="5E5E5E"/>
              </a:solidFill>
              <a:effectLst/>
              <a:uFillTx/>
              <a:latin typeface="+mj-lt"/>
              <a:ea typeface="+mj-ea"/>
              <a:cs typeface="+mj-cs"/>
              <a:sym typeface="Helvetica Neue"/>
            </a:endParaRPr>
          </a:p>
        </p:txBody>
      </p:sp>
      <p:sp>
        <p:nvSpPr>
          <p:cNvPr id="60" name="Titre de diapositive"/>
          <p:cNvSpPr txBox="1">
            <a:spLocks noGrp="1"/>
          </p:cNvSpPr>
          <p:nvPr>
            <p:ph type="body" sz="quarter" idx="22" hasCustomPrompt="1"/>
          </p:nvPr>
        </p:nvSpPr>
        <p:spPr>
          <a:xfrm>
            <a:off x="361406" y="924573"/>
            <a:ext cx="9465322" cy="419791"/>
          </a:xfrm>
          <a:prstGeom prst="rect">
            <a:avLst/>
          </a:prstGeom>
        </p:spPr>
        <p:txBody>
          <a:bodyPr anchor="b"/>
          <a:lstStyle>
            <a:lvl1pPr>
              <a:lnSpc>
                <a:spcPct val="80000"/>
              </a:lnSpc>
              <a:spcBef>
                <a:spcPts val="0"/>
              </a:spcBef>
              <a:defRPr sz="1745" b="1" i="0" u="none" strike="noStrike" cap="none" spc="0" baseline="0" dirty="0">
                <a:solidFill>
                  <a:srgbClr val="F0B128"/>
                </a:solidFill>
                <a:uFillTx/>
                <a:latin typeface="Arial"/>
                <a:ea typeface="Arial"/>
                <a:cs typeface="Arial"/>
                <a:sym typeface="Arial"/>
              </a:defRPr>
            </a:lvl1pPr>
          </a:lstStyle>
          <a:p>
            <a:r>
              <a:rPr lang="fr-FR"/>
              <a:t>Sous-titre de la diapositive</a:t>
            </a:r>
          </a:p>
        </p:txBody>
      </p:sp>
      <p:sp>
        <p:nvSpPr>
          <p:cNvPr id="13" name="Espace réservé du contenu 12">
            <a:extLst>
              <a:ext uri="{FF2B5EF4-FFF2-40B4-BE49-F238E27FC236}">
                <a16:creationId xmlns:a16="http://schemas.microsoft.com/office/drawing/2014/main" id="{E7F594C0-E2F7-E9F4-D493-322166625F1A}"/>
              </a:ext>
            </a:extLst>
          </p:cNvPr>
          <p:cNvSpPr>
            <a:spLocks noGrp="1"/>
          </p:cNvSpPr>
          <p:nvPr>
            <p:ph sz="quarter" idx="28" hasCustomPrompt="1"/>
          </p:nvPr>
        </p:nvSpPr>
        <p:spPr>
          <a:xfrm>
            <a:off x="9852261" y="513019"/>
            <a:ext cx="2014438" cy="223587"/>
          </a:xfrm>
          <a:solidFill>
            <a:srgbClr val="FFFFFF"/>
          </a:solidFill>
          <a:effectLst/>
        </p:spPr>
        <p:txBody>
          <a:bodyPr wrap="square" anchor="b">
            <a:spAutoFit/>
          </a:bodyPr>
          <a:lstStyle>
            <a:lvl1pPr>
              <a:defRPr sz="598">
                <a:solidFill>
                  <a:schemeClr val="tx2"/>
                </a:solidFill>
              </a:defRPr>
            </a:lvl1pPr>
          </a:lstStyle>
          <a:p>
            <a:pPr lvl="0"/>
            <a:r>
              <a:rPr lang="fr-FR"/>
              <a:t>Titre de section</a:t>
            </a:r>
            <a:endParaRPr/>
          </a:p>
        </p:txBody>
      </p:sp>
      <p:sp>
        <p:nvSpPr>
          <p:cNvPr id="4" name="Espace réservé du numéro de diapositive 3">
            <a:extLst>
              <a:ext uri="{FF2B5EF4-FFF2-40B4-BE49-F238E27FC236}">
                <a16:creationId xmlns:a16="http://schemas.microsoft.com/office/drawing/2014/main" id="{A7FF9868-E0A7-9D2F-2690-18FFB36CB091}"/>
              </a:ext>
            </a:extLst>
          </p:cNvPr>
          <p:cNvSpPr>
            <a:spLocks noGrp="1"/>
          </p:cNvSpPr>
          <p:nvPr>
            <p:ph type="sldNum" sz="quarter" idx="30"/>
          </p:nvPr>
        </p:nvSpPr>
        <p:spPr/>
        <p:txBody>
          <a:bodyPr/>
          <a:lstStyle/>
          <a:p>
            <a:fld id="{86CB4B4D-7CA3-9044-876B-883B54F8677D}" type="slidenum">
              <a:rPr lang="fr-FR" smtClean="0"/>
              <a:pPr/>
              <a:t>‹N°›</a:t>
            </a:fld>
            <a:endParaRPr lang="fr-FR"/>
          </a:p>
        </p:txBody>
      </p:sp>
      <p:pic>
        <p:nvPicPr>
          <p:cNvPr id="2" name="Image 1">
            <a:extLst>
              <a:ext uri="{FF2B5EF4-FFF2-40B4-BE49-F238E27FC236}">
                <a16:creationId xmlns:a16="http://schemas.microsoft.com/office/drawing/2014/main" id="{53115CCE-A25A-702B-13DE-98B53CD0F7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25" y="6400991"/>
            <a:ext cx="1011938" cy="197496"/>
          </a:xfrm>
          <a:prstGeom prst="rect">
            <a:avLst/>
          </a:prstGeom>
        </p:spPr>
      </p:pic>
      <p:sp>
        <p:nvSpPr>
          <p:cNvPr id="6" name="Espace réservé du texte 5">
            <a:extLst>
              <a:ext uri="{FF2B5EF4-FFF2-40B4-BE49-F238E27FC236}">
                <a16:creationId xmlns:a16="http://schemas.microsoft.com/office/drawing/2014/main" id="{02FC7B83-0E21-0DB2-B4CC-BC6DD6396BCE}"/>
              </a:ext>
            </a:extLst>
          </p:cNvPr>
          <p:cNvSpPr>
            <a:spLocks noGrp="1"/>
          </p:cNvSpPr>
          <p:nvPr>
            <p:ph type="body" sz="quarter" idx="31" hasCustomPrompt="1"/>
          </p:nvPr>
        </p:nvSpPr>
        <p:spPr>
          <a:xfrm>
            <a:off x="9660389" y="574533"/>
            <a:ext cx="180703" cy="179542"/>
          </a:xfrm>
          <a:solidFill>
            <a:srgbClr val="F0B128"/>
          </a:solidFill>
        </p:spPr>
        <p:txBody>
          <a:bodyPr anchor="ctr">
            <a:noAutofit/>
          </a:bodyPr>
          <a:lstStyle>
            <a:lvl1pPr algn="ctr">
              <a:defRPr sz="598">
                <a:solidFill>
                  <a:srgbClr val="FFFFFF"/>
                </a:solidFill>
              </a:defRPr>
            </a:lvl1pPr>
            <a:lvl2pPr>
              <a:defRPr sz="598">
                <a:solidFill>
                  <a:srgbClr val="FFFFFF"/>
                </a:solidFill>
              </a:defRPr>
            </a:lvl2pPr>
            <a:lvl3pPr>
              <a:defRPr sz="598">
                <a:solidFill>
                  <a:srgbClr val="FFFFFF"/>
                </a:solidFill>
              </a:defRPr>
            </a:lvl3pPr>
            <a:lvl4pPr>
              <a:defRPr sz="598">
                <a:solidFill>
                  <a:srgbClr val="FFFFFF"/>
                </a:solidFill>
              </a:defRPr>
            </a:lvl4pPr>
            <a:lvl5pPr>
              <a:defRPr sz="598">
                <a:solidFill>
                  <a:srgbClr val="FFFFFF"/>
                </a:solidFill>
              </a:defRPr>
            </a:lvl5pPr>
          </a:lstStyle>
          <a:p>
            <a:pPr lvl="0"/>
            <a:r>
              <a:rPr lang="fr-FR"/>
              <a:t>01</a:t>
            </a:r>
            <a:endParaRPr/>
          </a:p>
        </p:txBody>
      </p:sp>
      <p:sp>
        <p:nvSpPr>
          <p:cNvPr id="3" name="Titre 2">
            <a:extLst>
              <a:ext uri="{FF2B5EF4-FFF2-40B4-BE49-F238E27FC236}">
                <a16:creationId xmlns:a16="http://schemas.microsoft.com/office/drawing/2014/main" id="{0442DC6F-72B8-E7C6-5A2D-3646F4472829}"/>
              </a:ext>
            </a:extLst>
          </p:cNvPr>
          <p:cNvSpPr>
            <a:spLocks noGrp="1"/>
          </p:cNvSpPr>
          <p:nvPr>
            <p:ph type="title" hasCustomPrompt="1"/>
          </p:nvPr>
        </p:nvSpPr>
        <p:spPr/>
        <p:txBody>
          <a:bodyPr/>
          <a:lstStyle/>
          <a:p>
            <a:r>
              <a:rPr lang="fr-FR"/>
              <a:t>Titre de la diapositive</a:t>
            </a:r>
            <a:endParaRPr/>
          </a:p>
        </p:txBody>
      </p:sp>
    </p:spTree>
    <p:extLst>
      <p:ext uri="{BB962C8B-B14F-4D97-AF65-F5344CB8AC3E}">
        <p14:creationId xmlns:p14="http://schemas.microsoft.com/office/powerpoint/2010/main" val="13980721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bg2"/>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89CFC6E-8ED0-EEF2-B284-BCA5F3A556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813" y="259984"/>
            <a:ext cx="1830369" cy="341129"/>
          </a:xfrm>
          <a:prstGeom prst="rect">
            <a:avLst/>
          </a:prstGeom>
        </p:spPr>
      </p:pic>
      <p:sp>
        <p:nvSpPr>
          <p:cNvPr id="10" name="Titre de la présentation">
            <a:extLst>
              <a:ext uri="{FF2B5EF4-FFF2-40B4-BE49-F238E27FC236}">
                <a16:creationId xmlns:a16="http://schemas.microsoft.com/office/drawing/2014/main" id="{2400796C-96B6-8943-BCDB-E08B44D329EB}"/>
              </a:ext>
            </a:extLst>
          </p:cNvPr>
          <p:cNvSpPr txBox="1">
            <a:spLocks noGrp="1"/>
          </p:cNvSpPr>
          <p:nvPr>
            <p:ph type="title" hasCustomPrompt="1"/>
          </p:nvPr>
        </p:nvSpPr>
        <p:spPr>
          <a:xfrm>
            <a:off x="361406" y="2966078"/>
            <a:ext cx="7733348" cy="1914510"/>
          </a:xfrm>
          <a:prstGeom prst="rect">
            <a:avLst/>
          </a:prstGeom>
          <a:solidFill>
            <a:schemeClr val="accent6"/>
          </a:solidFill>
        </p:spPr>
        <p:txBody>
          <a:bodyPr wrap="square" lIns="360000" tIns="720000" rIns="360000" bIns="720000" anchor="ctr">
            <a:spAutoFit/>
          </a:bodyPr>
          <a:lstStyle>
            <a:lvl1pPr>
              <a:defRPr sz="3740" spc="0">
                <a:solidFill>
                  <a:srgbClr val="FFFFFF"/>
                </a:solidFill>
              </a:defRPr>
            </a:lvl1pPr>
          </a:lstStyle>
          <a:p>
            <a:r>
              <a:rPr err="1"/>
              <a:t>Titre</a:t>
            </a:r>
            <a:r>
              <a:t> de la </a:t>
            </a:r>
            <a:r>
              <a:rPr err="1"/>
              <a:t>présentation</a:t>
            </a:r>
            <a:endParaRPr/>
          </a:p>
        </p:txBody>
      </p:sp>
      <p:sp>
        <p:nvSpPr>
          <p:cNvPr id="19" name="Espace réservé du texte 18">
            <a:extLst>
              <a:ext uri="{FF2B5EF4-FFF2-40B4-BE49-F238E27FC236}">
                <a16:creationId xmlns:a16="http://schemas.microsoft.com/office/drawing/2014/main" id="{48EA35F2-D03E-EF6F-0B25-67D44D74D78A}"/>
              </a:ext>
            </a:extLst>
          </p:cNvPr>
          <p:cNvSpPr>
            <a:spLocks noGrp="1"/>
          </p:cNvSpPr>
          <p:nvPr>
            <p:ph type="body" sz="quarter" idx="11" hasCustomPrompt="1"/>
          </p:nvPr>
        </p:nvSpPr>
        <p:spPr>
          <a:xfrm>
            <a:off x="361406" y="4515473"/>
            <a:ext cx="6261652" cy="930584"/>
          </a:xfrm>
          <a:solidFill>
            <a:schemeClr val="bg1"/>
          </a:solidFill>
        </p:spPr>
        <p:txBody>
          <a:bodyPr lIns="360000" tIns="360000" rIns="360000" bIns="360000" anchor="ctr">
            <a:noAutofit/>
          </a:bodyPr>
          <a:lstStyle>
            <a:lvl1pPr marL="0" indent="0">
              <a:buFont typeface="Arial" panose="020B0604020202020204" pitchFamily="34" charset="0"/>
              <a:buNone/>
              <a:defRPr sz="1895">
                <a:solidFill>
                  <a:srgbClr val="FFFFFF"/>
                </a:solidFill>
              </a:defRPr>
            </a:lvl1pPr>
            <a:lvl2pPr marL="304008" indent="0">
              <a:buNone/>
              <a:defRPr sz="1995">
                <a:solidFill>
                  <a:srgbClr val="FFFFFF"/>
                </a:solidFill>
              </a:defRPr>
            </a:lvl2pPr>
            <a:lvl3pPr marL="608015" indent="0">
              <a:buNone/>
              <a:defRPr sz="1995">
                <a:solidFill>
                  <a:srgbClr val="FFFFFF"/>
                </a:solidFill>
              </a:defRPr>
            </a:lvl3pPr>
            <a:lvl4pPr marL="912023" indent="0">
              <a:buNone/>
              <a:defRPr sz="1995">
                <a:solidFill>
                  <a:srgbClr val="FFFFFF"/>
                </a:solidFill>
              </a:defRPr>
            </a:lvl4pPr>
            <a:lvl5pPr marL="1216030" indent="0">
              <a:buNone/>
              <a:defRPr sz="1995">
                <a:solidFill>
                  <a:srgbClr val="FFFFFF"/>
                </a:solidFill>
              </a:defRPr>
            </a:lvl5pPr>
          </a:lstStyle>
          <a:p>
            <a:pPr lvl="0"/>
            <a:r>
              <a:rPr lang="fr-FR"/>
              <a:t>Sous-titre</a:t>
            </a:r>
            <a:endParaRPr/>
          </a:p>
        </p:txBody>
      </p:sp>
      <p:pic>
        <p:nvPicPr>
          <p:cNvPr id="29" name="Image" descr="Image">
            <a:extLst>
              <a:ext uri="{FF2B5EF4-FFF2-40B4-BE49-F238E27FC236}">
                <a16:creationId xmlns:a16="http://schemas.microsoft.com/office/drawing/2014/main" id="{A6BA264E-AB5D-CF4B-991D-71D8EC0F9A62}"/>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361406" y="724383"/>
            <a:ext cx="1807031" cy="99808"/>
          </a:xfrm>
          <a:prstGeom prst="rect">
            <a:avLst/>
          </a:prstGeom>
          <a:ln w="12700">
            <a:miter lim="400000"/>
          </a:ln>
        </p:spPr>
      </p:pic>
      <p:pic>
        <p:nvPicPr>
          <p:cNvPr id="3" name="Image 2">
            <a:extLst>
              <a:ext uri="{FF2B5EF4-FFF2-40B4-BE49-F238E27FC236}">
                <a16:creationId xmlns:a16="http://schemas.microsoft.com/office/drawing/2014/main" id="{C7AB6596-0001-EFCE-DB35-CEF8A479A3EC}"/>
              </a:ext>
            </a:extLst>
          </p:cNvPr>
          <p:cNvPicPr>
            <a:picLocks noChangeAspect="1"/>
          </p:cNvPicPr>
          <p:nvPr userDrawn="1"/>
        </p:nvPicPr>
        <p:blipFill>
          <a:blip r:embed="rId4"/>
          <a:stretch>
            <a:fillRect/>
          </a:stretch>
        </p:blipFill>
        <p:spPr>
          <a:xfrm>
            <a:off x="7095718" y="1862242"/>
            <a:ext cx="4752844" cy="4718609"/>
          </a:xfrm>
          <a:prstGeom prst="rect">
            <a:avLst/>
          </a:prstGeom>
        </p:spPr>
      </p:pic>
    </p:spTree>
    <p:extLst>
      <p:ext uri="{BB962C8B-B14F-4D97-AF65-F5344CB8AC3E}">
        <p14:creationId xmlns:p14="http://schemas.microsoft.com/office/powerpoint/2010/main" val="3909830410"/>
      </p:ext>
    </p:extLst>
  </p:cSld>
  <p:clrMapOvr>
    <a:masterClrMapping/>
  </p:clrMapOvr>
  <p:transition spd="med"/>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37DEF1C-7DA5-4AC3-9133-1D0F47DF924A}"/>
              </a:ext>
            </a:extLst>
          </p:cNvPr>
          <p:cNvSpPr>
            <a:spLocks noGrp="1"/>
          </p:cNvSpPr>
          <p:nvPr>
            <p:ph type="title"/>
          </p:nvPr>
        </p:nvSpPr>
        <p:spPr>
          <a:xfrm>
            <a:off x="841474" y="364196"/>
            <a:ext cx="10556677" cy="132218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F1698F-7A1C-4F6D-92FC-75AE164A0121}"/>
              </a:ext>
            </a:extLst>
          </p:cNvPr>
          <p:cNvSpPr>
            <a:spLocks noGrp="1"/>
          </p:cNvSpPr>
          <p:nvPr>
            <p:ph type="body" idx="1"/>
          </p:nvPr>
        </p:nvSpPr>
        <p:spPr>
          <a:xfrm>
            <a:off x="841474" y="1820976"/>
            <a:ext cx="10556677" cy="434025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D9FC8B-08D3-49AA-B24C-CC4DB5A9B274}"/>
              </a:ext>
            </a:extLst>
          </p:cNvPr>
          <p:cNvSpPr>
            <a:spLocks noGrp="1"/>
          </p:cNvSpPr>
          <p:nvPr>
            <p:ph type="dt" sz="half" idx="2"/>
          </p:nvPr>
        </p:nvSpPr>
        <p:spPr>
          <a:xfrm>
            <a:off x="841474" y="6340166"/>
            <a:ext cx="2753916" cy="364195"/>
          </a:xfrm>
          <a:prstGeom prst="rect">
            <a:avLst/>
          </a:prstGeom>
        </p:spPr>
        <p:txBody>
          <a:bodyPr vert="horz" lIns="91440" tIns="45720" rIns="91440" bIns="45720" rtlCol="0" anchor="ctr"/>
          <a:lstStyle>
            <a:lvl1pPr algn="l">
              <a:defRPr sz="1197">
                <a:solidFill>
                  <a:schemeClr val="tx1">
                    <a:tint val="75000"/>
                  </a:schemeClr>
                </a:solidFill>
              </a:defRPr>
            </a:lvl1pPr>
          </a:lstStyle>
          <a:p>
            <a:fld id="{B13C4564-BA8D-4323-84CC-D1D2B9076BDC}"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481D6016-A031-44E1-8D7C-3A74377DDBEF}"/>
              </a:ext>
            </a:extLst>
          </p:cNvPr>
          <p:cNvSpPr>
            <a:spLocks noGrp="1"/>
          </p:cNvSpPr>
          <p:nvPr>
            <p:ph type="ftr" sz="quarter" idx="3"/>
          </p:nvPr>
        </p:nvSpPr>
        <p:spPr>
          <a:xfrm>
            <a:off x="4054376" y="6340166"/>
            <a:ext cx="4130873"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01D9F5-5358-41DA-83EB-34C6ADAE049F}"/>
              </a:ext>
            </a:extLst>
          </p:cNvPr>
          <p:cNvSpPr>
            <a:spLocks noGrp="1"/>
          </p:cNvSpPr>
          <p:nvPr>
            <p:ph type="sldNum" sz="quarter" idx="4"/>
          </p:nvPr>
        </p:nvSpPr>
        <p:spPr>
          <a:xfrm>
            <a:off x="8644235" y="6340166"/>
            <a:ext cx="2753916"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B6C6E085-D1C8-4518-8C62-67968E60567D}" type="slidenum">
              <a:rPr lang="fr-FR" smtClean="0"/>
              <a:t>‹N°›</a:t>
            </a:fld>
            <a:endParaRPr lang="fr-FR"/>
          </a:p>
        </p:txBody>
      </p:sp>
    </p:spTree>
    <p:extLst>
      <p:ext uri="{BB962C8B-B14F-4D97-AF65-F5344CB8AC3E}">
        <p14:creationId xmlns:p14="http://schemas.microsoft.com/office/powerpoint/2010/main" val="256346692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Numéro de diapositive"/>
          <p:cNvSpPr txBox="1">
            <a:spLocks noGrp="1"/>
          </p:cNvSpPr>
          <p:nvPr>
            <p:ph type="sldNum" sz="quarter" idx="2"/>
          </p:nvPr>
        </p:nvSpPr>
        <p:spPr>
          <a:xfrm>
            <a:off x="11550468" y="6266653"/>
            <a:ext cx="316230" cy="314198"/>
          </a:xfrm>
          <a:prstGeom prst="rect">
            <a:avLst/>
          </a:prstGeom>
          <a:ln w="12700">
            <a:miter lim="400000"/>
          </a:ln>
        </p:spPr>
        <p:txBody>
          <a:bodyPr wrap="none" lIns="50800" tIns="50800" rIns="50800" bIns="50800" anchor="ctr">
            <a:noAutofit/>
          </a:bodyPr>
          <a:lstStyle>
            <a:lvl1pPr algn="ctr" defTabSz="411677">
              <a:lnSpc>
                <a:spcPts val="1297"/>
              </a:lnSpc>
              <a:defRPr sz="598">
                <a:solidFill>
                  <a:srgbClr val="FFFFFF"/>
                </a:solidFill>
                <a:latin typeface="Arial"/>
                <a:ea typeface="Arial"/>
                <a:cs typeface="Arial"/>
                <a:sym typeface="Arial"/>
              </a:defRPr>
            </a:lvl1pPr>
          </a:lstStyle>
          <a:p>
            <a:fld id="{86CB4B4D-7CA3-9044-876B-883B54F8677D}" type="slidenum">
              <a:rPr lang="fr-FR" smtClean="0"/>
              <a:pPr/>
              <a:t>‹N°›</a:t>
            </a:fld>
            <a:endParaRPr lang="fr-FR"/>
          </a:p>
        </p:txBody>
      </p:sp>
      <p:sp>
        <p:nvSpPr>
          <p:cNvPr id="6" name="Texte du titre"/>
          <p:cNvSpPr txBox="1">
            <a:spLocks noGrp="1"/>
          </p:cNvSpPr>
          <p:nvPr>
            <p:ph type="title"/>
          </p:nvPr>
        </p:nvSpPr>
        <p:spPr>
          <a:xfrm>
            <a:off x="361406" y="233404"/>
            <a:ext cx="7228125" cy="538625"/>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Texte du </a:t>
            </a:r>
            <a:r>
              <a:rPr err="1"/>
              <a:t>titre</a:t>
            </a:r>
            <a:endParaRPr/>
          </a:p>
        </p:txBody>
      </p:sp>
      <p:sp>
        <p:nvSpPr>
          <p:cNvPr id="7" name="Texte niveau 1…"/>
          <p:cNvSpPr txBox="1">
            <a:spLocks noGrp="1"/>
          </p:cNvSpPr>
          <p:nvPr>
            <p:ph type="body" idx="1"/>
          </p:nvPr>
        </p:nvSpPr>
        <p:spPr>
          <a:xfrm>
            <a:off x="372927" y="1377619"/>
            <a:ext cx="11493773" cy="4925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a:t>
            </a:r>
            <a:r>
              <a:rPr err="1"/>
              <a:t>niveau</a:t>
            </a:r>
            <a:r>
              <a:t> 1</a:t>
            </a:r>
          </a:p>
          <a:p>
            <a:pPr lvl="1"/>
            <a:r>
              <a:t>Texte </a:t>
            </a:r>
            <a:r>
              <a:rPr err="1"/>
              <a:t>niveau</a:t>
            </a:r>
            <a:r>
              <a:t> 2</a:t>
            </a:r>
          </a:p>
          <a:p>
            <a:pPr lvl="2"/>
            <a:r>
              <a:t>Texte </a:t>
            </a:r>
            <a:r>
              <a:rPr err="1"/>
              <a:t>niveau</a:t>
            </a:r>
            <a:r>
              <a:t> 3</a:t>
            </a:r>
          </a:p>
          <a:p>
            <a:pPr lvl="3"/>
            <a:r>
              <a:t>Texte </a:t>
            </a:r>
            <a:r>
              <a:rPr err="1"/>
              <a:t>niveau</a:t>
            </a:r>
            <a:r>
              <a:t> 4</a:t>
            </a:r>
          </a:p>
          <a:p>
            <a:pPr lvl="4"/>
            <a:r>
              <a:t>Texte </a:t>
            </a:r>
            <a:r>
              <a:rPr err="1"/>
              <a:t>niveau</a:t>
            </a:r>
            <a:r>
              <a:t> 5</a:t>
            </a:r>
          </a:p>
        </p:txBody>
      </p:sp>
    </p:spTree>
    <p:extLst>
      <p:ext uri="{BB962C8B-B14F-4D97-AF65-F5344CB8AC3E}">
        <p14:creationId xmlns:p14="http://schemas.microsoft.com/office/powerpoint/2010/main" val="2140402239"/>
      </p:ext>
    </p:extLst>
  </p:cSld>
  <p:clrMap bg1="lt1" tx1="dk1" bg2="lt2" tx2="dk2" accent1="accent1" accent2="accent2" accent3="accent3" accent4="accent4" accent5="accent5" accent6="accent6" hlink="hlink" folHlink="folHlink"/>
  <p:sldLayoutIdLst>
    <p:sldLayoutId id="2147483979" r:id="rId1"/>
    <p:sldLayoutId id="2147483986" r:id="rId2"/>
    <p:sldLayoutId id="2147483976" r:id="rId3"/>
    <p:sldLayoutId id="2147483982" r:id="rId4"/>
    <p:sldLayoutId id="2147483978" r:id="rId5"/>
    <p:sldLayoutId id="2147483974" r:id="rId6"/>
  </p:sldLayoutIdLst>
  <p:transition spd="med"/>
  <p:hf hdr="0" ftr="0" dt="0"/>
  <p:txStyles>
    <p:titleStyle>
      <a:lvl1pPr marL="0" marR="0" indent="0" algn="l" defTabSz="2438337" rtl="0" latinLnBrk="0">
        <a:lnSpc>
          <a:spcPct val="80000"/>
        </a:lnSpc>
        <a:spcBef>
          <a:spcPts val="0"/>
        </a:spcBef>
        <a:spcAft>
          <a:spcPts val="0"/>
        </a:spcAft>
        <a:buClrTx/>
        <a:buSzTx/>
        <a:buFontTx/>
        <a:buNone/>
        <a:tabLst/>
        <a:defRPr sz="6000" b="1" i="0" u="none" strike="noStrike" cap="none" spc="0" baseline="0">
          <a:solidFill>
            <a:srgbClr val="FFFFFF"/>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p:titleStyle>
    <p:bodyStyle>
      <a:lvl1pPr marL="0" marR="0" indent="0" algn="l" defTabSz="2438337" rtl="0" latinLnBrk="0">
        <a:lnSpc>
          <a:spcPct val="150000"/>
        </a:lnSpc>
        <a:spcBef>
          <a:spcPts val="1500"/>
        </a:spcBef>
        <a:spcAft>
          <a:spcPts val="0"/>
        </a:spcAft>
        <a:buClr>
          <a:schemeClr val="tx2"/>
        </a:buClr>
        <a:buSzTx/>
        <a:buFontTx/>
        <a:buNone/>
        <a:tabLst/>
        <a:defRPr sz="2400" b="0" i="0" u="none" strike="noStrike" cap="none" spc="0" baseline="0">
          <a:solidFill>
            <a:schemeClr val="tx1"/>
          </a:solidFill>
          <a:uFillTx/>
          <a:latin typeface="Arial"/>
          <a:ea typeface="Arial"/>
          <a:cs typeface="Arial"/>
          <a:sym typeface="Arial"/>
        </a:defRPr>
      </a:lvl1pPr>
      <a:lvl2pPr marL="1219200" marR="0" indent="-609600" algn="l" defTabSz="2438337" rtl="0" latinLnBrk="0">
        <a:lnSpc>
          <a:spcPct val="150000"/>
        </a:lnSpc>
        <a:spcBef>
          <a:spcPts val="1500"/>
        </a:spcBef>
        <a:spcAft>
          <a:spcPts val="0"/>
        </a:spcAft>
        <a:buClr>
          <a:schemeClr val="tx2"/>
        </a:buClr>
        <a:buSzPct val="123000"/>
        <a:buFontTx/>
        <a:buChar char="•"/>
        <a:tabLst/>
        <a:defRPr sz="2000" b="0" i="0" u="none" strike="noStrike" cap="none" spc="0" baseline="0">
          <a:solidFill>
            <a:schemeClr val="tx1"/>
          </a:solidFill>
          <a:uFillTx/>
          <a:latin typeface="Arial"/>
          <a:ea typeface="Arial"/>
          <a:cs typeface="Arial"/>
          <a:sym typeface="Arial"/>
        </a:defRPr>
      </a:lvl2pPr>
      <a:lvl3pPr marL="1828800" marR="0" indent="-609600" algn="l" defTabSz="2438337" rtl="0" latinLnBrk="0">
        <a:lnSpc>
          <a:spcPct val="150000"/>
        </a:lnSpc>
        <a:spcBef>
          <a:spcPts val="1500"/>
        </a:spcBef>
        <a:spcAft>
          <a:spcPts val="0"/>
        </a:spcAft>
        <a:buClr>
          <a:schemeClr val="tx2"/>
        </a:buClr>
        <a:buSzPct val="123000"/>
        <a:buFontTx/>
        <a:buChar char="•"/>
        <a:tabLst/>
        <a:defRPr sz="1800" b="0" i="0" u="none" strike="noStrike" cap="none" spc="0" baseline="0">
          <a:solidFill>
            <a:schemeClr val="tx1"/>
          </a:solidFill>
          <a:uFillTx/>
          <a:latin typeface="Arial"/>
          <a:ea typeface="Arial"/>
          <a:cs typeface="Arial"/>
          <a:sym typeface="Arial"/>
        </a:defRPr>
      </a:lvl3pPr>
      <a:lvl4pPr marL="2438400" marR="0" indent="-609600" algn="l" defTabSz="2438337" rtl="0" latinLnBrk="0">
        <a:lnSpc>
          <a:spcPct val="150000"/>
        </a:lnSpc>
        <a:spcBef>
          <a:spcPts val="1500"/>
        </a:spcBef>
        <a:spcAft>
          <a:spcPts val="0"/>
        </a:spcAft>
        <a:buClr>
          <a:schemeClr val="tx2"/>
        </a:buClr>
        <a:buSzPct val="123000"/>
        <a:buFontTx/>
        <a:buChar char="•"/>
        <a:tabLst/>
        <a:defRPr sz="1600" b="0" i="0" u="none" strike="noStrike" cap="none" spc="0" baseline="0">
          <a:solidFill>
            <a:schemeClr val="tx1"/>
          </a:solidFill>
          <a:uFillTx/>
          <a:latin typeface="Arial"/>
          <a:ea typeface="Arial"/>
          <a:cs typeface="Arial"/>
          <a:sym typeface="Arial"/>
        </a:defRPr>
      </a:lvl4pPr>
      <a:lvl5pPr marL="3048000" marR="0" indent="-609600" algn="l" defTabSz="2438337" rtl="0" latinLnBrk="0">
        <a:lnSpc>
          <a:spcPct val="150000"/>
        </a:lnSpc>
        <a:spcBef>
          <a:spcPts val="1500"/>
        </a:spcBef>
        <a:spcAft>
          <a:spcPts val="0"/>
        </a:spcAft>
        <a:buClr>
          <a:schemeClr val="tx2"/>
        </a:buClr>
        <a:buSzPct val="123000"/>
        <a:buFontTx/>
        <a:buChar char="•"/>
        <a:tabLst/>
        <a:defRPr sz="1400" b="0" i="0" u="none" strike="noStrike" cap="none" spc="0" baseline="0">
          <a:solidFill>
            <a:schemeClr val="tx1"/>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p:bodyStyle>
    <p:otherStyle>
      <a:lvl1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4145" userDrawn="1">
          <p15:clr>
            <a:srgbClr val="F26B43"/>
          </p15:clr>
        </p15:guide>
        <p15:guide id="2" pos="7475" userDrawn="1">
          <p15:clr>
            <a:srgbClr val="F26B43"/>
          </p15:clr>
        </p15:guide>
        <p15:guide id="3" pos="235" userDrawn="1">
          <p15:clr>
            <a:srgbClr val="F26B43"/>
          </p15:clr>
        </p15:guide>
        <p15:guide id="4" orient="horz" pos="164" userDrawn="1">
          <p15:clr>
            <a:srgbClr val="F26B43"/>
          </p15:clr>
        </p15:guide>
        <p15:guide id="5" orient="horz" pos="54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31" y="371846"/>
            <a:ext cx="1393107" cy="260037"/>
          </a:xfrm>
          <a:prstGeom prst="rect">
            <a:avLst/>
          </a:prstGeom>
          <a:ln w="12700">
            <a:miter lim="400000"/>
          </a:ln>
        </p:spPr>
      </p:pic>
      <p:pic>
        <p:nvPicPr>
          <p:cNvPr id="3"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1890" y="521684"/>
            <a:ext cx="1995145" cy="110199"/>
          </a:xfrm>
          <a:prstGeom prst="rect">
            <a:avLst/>
          </a:prstGeom>
          <a:ln w="12700">
            <a:miter lim="400000"/>
          </a:ln>
        </p:spPr>
      </p:pic>
      <p:pic>
        <p:nvPicPr>
          <p:cNvPr id="4"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47012" y="6304571"/>
            <a:ext cx="492244" cy="340752"/>
          </a:xfrm>
          <a:prstGeom prst="rect">
            <a:avLst/>
          </a:prstGeom>
          <a:ln w="12700">
            <a:miter lim="400000"/>
          </a:ln>
        </p:spPr>
      </p:pic>
      <p:sp>
        <p:nvSpPr>
          <p:cNvPr id="5" name="Numéro de diapositive"/>
          <p:cNvSpPr txBox="1">
            <a:spLocks noGrp="1"/>
          </p:cNvSpPr>
          <p:nvPr>
            <p:ph type="sldNum" sz="quarter" idx="2"/>
          </p:nvPr>
        </p:nvSpPr>
        <p:spPr>
          <a:xfrm>
            <a:off x="11900630" y="6325030"/>
            <a:ext cx="310589" cy="253206"/>
          </a:xfrm>
          <a:prstGeom prst="rect">
            <a:avLst/>
          </a:prstGeom>
          <a:ln w="12700">
            <a:miter lim="400000"/>
          </a:ln>
        </p:spPr>
        <p:txBody>
          <a:bodyPr wrap="square" lIns="50800" tIns="50800" rIns="50800" bIns="50800" anchor="b">
            <a:spAutoFit/>
          </a:bodyPr>
          <a:lstStyle>
            <a:lvl1pPr algn="l" defTabSz="411718">
              <a:lnSpc>
                <a:spcPts val="1297"/>
              </a:lnSpc>
              <a:defRPr sz="898">
                <a:solidFill>
                  <a:srgbClr val="FFFFFF"/>
                </a:solidFill>
                <a:latin typeface="Arial"/>
                <a:ea typeface="Arial"/>
                <a:cs typeface="Arial"/>
                <a:sym typeface="Arial"/>
              </a:defRPr>
            </a:lvl1pPr>
          </a:lstStyle>
          <a:p>
            <a:fld id="{86CB4B4D-7CA3-9044-876B-883B54F8677D}" type="slidenum">
              <a:t>‹N°›</a:t>
            </a:fld>
            <a:endParaRPr/>
          </a:p>
        </p:txBody>
      </p:sp>
      <p:sp>
        <p:nvSpPr>
          <p:cNvPr id="6" name="Texte du titre"/>
          <p:cNvSpPr txBox="1">
            <a:spLocks noGrp="1"/>
          </p:cNvSpPr>
          <p:nvPr>
            <p:ph type="title"/>
          </p:nvPr>
        </p:nvSpPr>
        <p:spPr>
          <a:xfrm>
            <a:off x="1833819" y="1368107"/>
            <a:ext cx="9791701" cy="463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Texte du titre</a:t>
            </a:r>
          </a:p>
        </p:txBody>
      </p:sp>
      <p:sp>
        <p:nvSpPr>
          <p:cNvPr id="7" name="Texte niveau 1…"/>
          <p:cNvSpPr txBox="1">
            <a:spLocks noGrp="1"/>
          </p:cNvSpPr>
          <p:nvPr>
            <p:ph type="body" idx="1"/>
          </p:nvPr>
        </p:nvSpPr>
        <p:spPr>
          <a:xfrm>
            <a:off x="486610" y="1738814"/>
            <a:ext cx="11266407" cy="4564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533125427"/>
      </p:ext>
    </p:extLst>
  </p:cSld>
  <p:clrMap bg1="lt1" tx1="dk1" bg2="lt2" tx2="dk2" accent1="accent1" accent2="accent2" accent3="accent3" accent4="accent4" accent5="accent5" accent6="accent6" hlink="hlink" folHlink="folHlink"/>
  <p:sldLayoutIdLst>
    <p:sldLayoutId id="2147483730" r:id="rId1"/>
  </p:sldLayoutIdLst>
  <p:transition spd="med"/>
  <p:hf hdr="0" ftr="0" dt="0"/>
  <p:txStyles>
    <p:titleStyle>
      <a:lvl1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1pPr>
      <a:lvl2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2pPr>
      <a:lvl3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3pPr>
      <a:lvl4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4pPr>
      <a:lvl5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5pPr>
      <a:lvl6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6pPr>
      <a:lvl7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7pPr>
      <a:lvl8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8pPr>
      <a:lvl9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9pPr>
    </p:titleStyle>
    <p:bodyStyle>
      <a:lvl1pPr marL="0" marR="0" indent="0" algn="l" defTabSz="1219169" rtl="0" latinLnBrk="0">
        <a:lnSpc>
          <a:spcPct val="120000"/>
        </a:lnSpc>
        <a:spcBef>
          <a:spcPts val="2250"/>
        </a:spcBef>
        <a:spcAft>
          <a:spcPts val="0"/>
        </a:spcAft>
        <a:buClrTx/>
        <a:buSzTx/>
        <a:buFontTx/>
        <a:buNone/>
        <a:tabLst/>
        <a:defRPr sz="1500" b="0" i="0" u="none" strike="noStrike" cap="none" spc="0" baseline="0">
          <a:solidFill>
            <a:srgbClr val="000000"/>
          </a:solidFill>
          <a:uFillTx/>
          <a:latin typeface="Arial"/>
          <a:ea typeface="Arial"/>
          <a:cs typeface="Arial"/>
          <a:sym typeface="Arial"/>
        </a:defRPr>
      </a:lvl1pPr>
      <a:lvl2pPr marL="6096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2pPr>
      <a:lvl3pPr marL="9144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3pPr>
      <a:lvl4pPr marL="12192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4pPr>
      <a:lvl5pPr marL="15240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5pPr>
      <a:lvl6pPr marL="17145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6pPr>
      <a:lvl7pPr marL="20193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7pPr>
      <a:lvl8pPr marL="23241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8pPr>
      <a:lvl9pPr marL="26289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9pPr>
    </p:bodyStyle>
    <p:otherStyle>
      <a:lvl1pPr marL="0" marR="0" indent="0" algn="l" defTabSz="412750" rtl="0" latinLnBrk="0">
        <a:lnSpc>
          <a:spcPts val="13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0" algn="l" defTabSz="412750" rtl="0" latinLnBrk="0">
        <a:lnSpc>
          <a:spcPts val="13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0" algn="l" defTabSz="412750" rtl="0" latinLnBrk="0">
        <a:lnSpc>
          <a:spcPts val="13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0" algn="l" defTabSz="412750" rtl="0" latinLnBrk="0">
        <a:lnSpc>
          <a:spcPts val="13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0" algn="l" defTabSz="412750" rtl="0" latinLnBrk="0">
        <a:lnSpc>
          <a:spcPts val="13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0" algn="l" defTabSz="412750" rtl="0" latinLnBrk="0">
        <a:lnSpc>
          <a:spcPts val="13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0" algn="l" defTabSz="412750" rtl="0" latinLnBrk="0">
        <a:lnSpc>
          <a:spcPts val="13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0" algn="l" defTabSz="412750" rtl="0" latinLnBrk="0">
        <a:lnSpc>
          <a:spcPts val="13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0" algn="l" defTabSz="412750" rtl="0" latinLnBrk="0">
        <a:lnSpc>
          <a:spcPts val="13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1438F1E-BDDD-4316-BF3D-C0F51AECBC2F}"/>
              </a:ext>
            </a:extLst>
          </p:cNvPr>
          <p:cNvSpPr>
            <a:spLocks noGrp="1"/>
          </p:cNvSpPr>
          <p:nvPr>
            <p:ph type="title"/>
          </p:nvPr>
        </p:nvSpPr>
        <p:spPr>
          <a:xfrm>
            <a:off x="841375" y="363538"/>
            <a:ext cx="10556875" cy="1322387"/>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AB2EF0A-8B6B-420F-996E-87795AE3A069}"/>
              </a:ext>
            </a:extLst>
          </p:cNvPr>
          <p:cNvSpPr>
            <a:spLocks noGrp="1"/>
          </p:cNvSpPr>
          <p:nvPr>
            <p:ph type="body" idx="1"/>
          </p:nvPr>
        </p:nvSpPr>
        <p:spPr>
          <a:xfrm>
            <a:off x="841375" y="1820863"/>
            <a:ext cx="10556875" cy="43402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793D8C-7DD8-4CEA-961D-8172E9914FA7}"/>
              </a:ext>
            </a:extLst>
          </p:cNvPr>
          <p:cNvSpPr>
            <a:spLocks noGrp="1"/>
          </p:cNvSpPr>
          <p:nvPr>
            <p:ph type="dt" sz="half" idx="2"/>
          </p:nvPr>
        </p:nvSpPr>
        <p:spPr>
          <a:xfrm>
            <a:off x="841375" y="6340475"/>
            <a:ext cx="2754313"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29551046-98A3-4FD4-97C5-BD7C1F113970}" type="datetime1">
              <a:rPr lang="fr-FR" smtClean="0"/>
              <a:t>18/11/2025</a:t>
            </a:fld>
            <a:endParaRPr lang="fr-FR"/>
          </a:p>
        </p:txBody>
      </p:sp>
      <p:sp>
        <p:nvSpPr>
          <p:cNvPr id="5" name="Espace réservé du pied de page 4">
            <a:extLst>
              <a:ext uri="{FF2B5EF4-FFF2-40B4-BE49-F238E27FC236}">
                <a16:creationId xmlns:a16="http://schemas.microsoft.com/office/drawing/2014/main" id="{24B61D6C-F6EA-4176-800E-FFA1459903FD}"/>
              </a:ext>
            </a:extLst>
          </p:cNvPr>
          <p:cNvSpPr>
            <a:spLocks noGrp="1"/>
          </p:cNvSpPr>
          <p:nvPr>
            <p:ph type="ftr" sz="quarter" idx="3"/>
          </p:nvPr>
        </p:nvSpPr>
        <p:spPr>
          <a:xfrm>
            <a:off x="4054475" y="6340475"/>
            <a:ext cx="4130675" cy="3635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F34FDFB-EC84-4C78-ABC7-969F57AC6126}"/>
              </a:ext>
            </a:extLst>
          </p:cNvPr>
          <p:cNvSpPr>
            <a:spLocks noGrp="1"/>
          </p:cNvSpPr>
          <p:nvPr>
            <p:ph type="sldNum" sz="quarter" idx="4"/>
          </p:nvPr>
        </p:nvSpPr>
        <p:spPr>
          <a:xfrm>
            <a:off x="8643938" y="6340475"/>
            <a:ext cx="2754312" cy="363538"/>
          </a:xfrm>
          <a:prstGeom prst="rect">
            <a:avLst/>
          </a:prstGeom>
        </p:spPr>
        <p:txBody>
          <a:bodyPr vert="horz" lIns="91440" tIns="45720" rIns="91440" bIns="45720" rtlCol="0" anchor="ctr"/>
          <a:lstStyle>
            <a:lvl1pPr algn="r">
              <a:defRPr sz="1200">
                <a:solidFill>
                  <a:schemeClr val="tx1">
                    <a:tint val="75000"/>
                  </a:schemeClr>
                </a:solidFill>
              </a:defRPr>
            </a:lvl1pPr>
          </a:lstStyle>
          <a:p>
            <a:fld id="{6F7BC553-2520-4B5B-9A81-C01CF611B389}" type="slidenum">
              <a:rPr lang="fr-FR" smtClean="0"/>
              <a:t>‹N°›</a:t>
            </a:fld>
            <a:endParaRPr lang="fr-FR"/>
          </a:p>
        </p:txBody>
      </p:sp>
    </p:spTree>
    <p:extLst>
      <p:ext uri="{BB962C8B-B14F-4D97-AF65-F5344CB8AC3E}">
        <p14:creationId xmlns:p14="http://schemas.microsoft.com/office/powerpoint/2010/main" val="180668616"/>
      </p:ext>
    </p:extLst>
  </p:cSld>
  <p:clrMap bg1="lt1" tx1="dk1" bg2="lt2" tx2="dk2" accent1="accent1" accent2="accent2" accent3="accent3" accent4="accent4" accent5="accent5" accent6="accent6" hlink="hlink" folHlink="folHlink"/>
  <p:sldLayoutIdLst>
    <p:sldLayoutId id="2147483706"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A0E49"/>
        </a:solid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bwMode="gray">
          <a:xfrm>
            <a:off x="807183" y="6325743"/>
            <a:ext cx="7813771" cy="403782"/>
          </a:xfrm>
          <a:prstGeom prst="rect">
            <a:avLst/>
          </a:prstGeom>
        </p:spPr>
        <p:txBody>
          <a:bodyPr vert="horz" lIns="0" tIns="0" rIns="0" bIns="0" rtlCol="0" anchor="ctr" anchorCtr="0">
            <a:noAutofit/>
          </a:bodyPr>
          <a:lstStyle>
            <a:lvl1pPr algn="l">
              <a:defRPr sz="931" cap="all" baseline="0">
                <a:solidFill>
                  <a:schemeClr val="bg1"/>
                </a:solidFill>
                <a:latin typeface="+mj-lt"/>
              </a:defRPr>
            </a:lvl1pPr>
          </a:lstStyle>
          <a:p>
            <a:endParaRPr lang="fr-FR"/>
          </a:p>
        </p:txBody>
      </p:sp>
      <p:sp>
        <p:nvSpPr>
          <p:cNvPr id="6" name="Espace réservé du numéro de diapositive 5"/>
          <p:cNvSpPr>
            <a:spLocks noGrp="1"/>
          </p:cNvSpPr>
          <p:nvPr>
            <p:ph type="sldNum" sz="quarter" idx="4"/>
          </p:nvPr>
        </p:nvSpPr>
        <p:spPr bwMode="gray">
          <a:xfrm>
            <a:off x="126183" y="6319909"/>
            <a:ext cx="556080" cy="403781"/>
          </a:xfrm>
          <a:prstGeom prst="rect">
            <a:avLst/>
          </a:prstGeom>
        </p:spPr>
        <p:txBody>
          <a:bodyPr vert="horz" lIns="0" tIns="0" rIns="0" bIns="0" rtlCol="0" anchor="ctr" anchorCtr="0">
            <a:noAutofit/>
          </a:bodyPr>
          <a:lstStyle>
            <a:lvl1pPr algn="r">
              <a:defRPr sz="931" b="1" cap="all" baseline="0">
                <a:solidFill>
                  <a:schemeClr val="bg1"/>
                </a:solidFill>
                <a:latin typeface="Montserrat" panose="02000505000000020004" pitchFamily="2" charset="0"/>
              </a:defRPr>
            </a:lvl1pPr>
          </a:lstStyle>
          <a:p>
            <a:fld id="{862ECEB0-0D78-6047-96E8-CC9CCB82DE3F}" type="slidenum">
              <a:rPr lang="fr-FR" smtClean="0"/>
              <a:pPr/>
              <a:t>‹N°›</a:t>
            </a:fld>
            <a:endParaRPr lang="fr-FR"/>
          </a:p>
        </p:txBody>
      </p:sp>
      <p:pic>
        <p:nvPicPr>
          <p:cNvPr id="3" name="Image 2">
            <a:extLst>
              <a:ext uri="{FF2B5EF4-FFF2-40B4-BE49-F238E27FC236}">
                <a16:creationId xmlns:a16="http://schemas.microsoft.com/office/drawing/2014/main" id="{5F3751F2-D816-D2DC-9833-DEAE2682D05C}"/>
              </a:ext>
            </a:extLst>
          </p:cNvPr>
          <p:cNvPicPr>
            <a:picLocks noChangeAspect="1"/>
          </p:cNvPicPr>
          <p:nvPr userDrawn="1"/>
        </p:nvPicPr>
        <p:blipFill>
          <a:blip r:embed="rId4"/>
          <a:stretch>
            <a:fillRect/>
          </a:stretch>
        </p:blipFill>
        <p:spPr>
          <a:xfrm>
            <a:off x="10863308" y="6030595"/>
            <a:ext cx="1138268" cy="578627"/>
          </a:xfrm>
          <a:prstGeom prst="rect">
            <a:avLst/>
          </a:prstGeom>
        </p:spPr>
      </p:pic>
      <p:pic>
        <p:nvPicPr>
          <p:cNvPr id="10" name="Image 9" descr="Une image contenant texte, Graphique, Police, cercle&#10;&#10;Description générée automatiquement">
            <a:extLst>
              <a:ext uri="{FF2B5EF4-FFF2-40B4-BE49-F238E27FC236}">
                <a16:creationId xmlns:a16="http://schemas.microsoft.com/office/drawing/2014/main" id="{95133D80-4B4F-0E16-A247-FA07ED1398E4}"/>
              </a:ext>
            </a:extLst>
          </p:cNvPr>
          <p:cNvPicPr>
            <a:picLocks noChangeAspect="1"/>
          </p:cNvPicPr>
          <p:nvPr userDrawn="1"/>
        </p:nvPicPr>
        <p:blipFill>
          <a:blip r:embed="rId5"/>
          <a:stretch>
            <a:fillRect/>
          </a:stretch>
        </p:blipFill>
        <p:spPr>
          <a:xfrm>
            <a:off x="10675830" y="4576941"/>
            <a:ext cx="1454618" cy="1445269"/>
          </a:xfrm>
          <a:prstGeom prst="rect">
            <a:avLst/>
          </a:prstGeom>
        </p:spPr>
      </p:pic>
      <p:sp>
        <p:nvSpPr>
          <p:cNvPr id="13" name="Arc 12">
            <a:extLst>
              <a:ext uri="{FF2B5EF4-FFF2-40B4-BE49-F238E27FC236}">
                <a16:creationId xmlns:a16="http://schemas.microsoft.com/office/drawing/2014/main" id="{1CD822CC-7797-4022-210F-38CC376BEAAF}"/>
              </a:ext>
            </a:extLst>
          </p:cNvPr>
          <p:cNvSpPr/>
          <p:nvPr userDrawn="1"/>
        </p:nvSpPr>
        <p:spPr>
          <a:xfrm rot="10800000">
            <a:off x="10965544" y="250006"/>
            <a:ext cx="2548163" cy="2531785"/>
          </a:xfrm>
          <a:prstGeom prst="arc">
            <a:avLst>
              <a:gd name="adj1" fmla="val 16200000"/>
              <a:gd name="adj2" fmla="val 5538225"/>
            </a:avLst>
          </a:prstGeom>
          <a:ln w="25400">
            <a:solidFill>
              <a:srgbClr val="00F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95"/>
          </a:p>
        </p:txBody>
      </p:sp>
      <p:sp>
        <p:nvSpPr>
          <p:cNvPr id="14" name="Arc 13">
            <a:extLst>
              <a:ext uri="{FF2B5EF4-FFF2-40B4-BE49-F238E27FC236}">
                <a16:creationId xmlns:a16="http://schemas.microsoft.com/office/drawing/2014/main" id="{333A95E2-0EB8-A57F-02B7-F9753D177873}"/>
              </a:ext>
            </a:extLst>
          </p:cNvPr>
          <p:cNvSpPr/>
          <p:nvPr userDrawn="1"/>
        </p:nvSpPr>
        <p:spPr>
          <a:xfrm>
            <a:off x="-379499" y="582333"/>
            <a:ext cx="758996" cy="754118"/>
          </a:xfrm>
          <a:prstGeom prst="arc">
            <a:avLst>
              <a:gd name="adj1" fmla="val 16244206"/>
              <a:gd name="adj2" fmla="val 5314286"/>
            </a:avLst>
          </a:prstGeom>
          <a:ln w="25400">
            <a:solidFill>
              <a:srgbClr val="00F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95"/>
          </a:p>
        </p:txBody>
      </p:sp>
      <p:sp>
        <p:nvSpPr>
          <p:cNvPr id="15" name="Arc 14">
            <a:extLst>
              <a:ext uri="{FF2B5EF4-FFF2-40B4-BE49-F238E27FC236}">
                <a16:creationId xmlns:a16="http://schemas.microsoft.com/office/drawing/2014/main" id="{67476C59-05D5-BE58-82E6-255C318DDD12}"/>
              </a:ext>
            </a:extLst>
          </p:cNvPr>
          <p:cNvSpPr/>
          <p:nvPr userDrawn="1"/>
        </p:nvSpPr>
        <p:spPr>
          <a:xfrm>
            <a:off x="-741620" y="4030381"/>
            <a:ext cx="1483240" cy="1473707"/>
          </a:xfrm>
          <a:prstGeom prst="arc">
            <a:avLst>
              <a:gd name="adj1" fmla="val 16200000"/>
              <a:gd name="adj2" fmla="val 5538225"/>
            </a:avLst>
          </a:prstGeom>
          <a:ln w="25400">
            <a:solidFill>
              <a:srgbClr val="00F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95"/>
          </a:p>
        </p:txBody>
      </p:sp>
      <p:pic>
        <p:nvPicPr>
          <p:cNvPr id="16" name="Image 15" descr="Une image contenant texte, Police, cercle, logo&#10;&#10;Description générée automatiquement">
            <a:extLst>
              <a:ext uri="{FF2B5EF4-FFF2-40B4-BE49-F238E27FC236}">
                <a16:creationId xmlns:a16="http://schemas.microsoft.com/office/drawing/2014/main" id="{86509163-224E-A354-4AE9-6C6D756740E5}"/>
              </a:ext>
            </a:extLst>
          </p:cNvPr>
          <p:cNvPicPr>
            <a:picLocks noChangeAspect="1"/>
          </p:cNvPicPr>
          <p:nvPr userDrawn="1"/>
        </p:nvPicPr>
        <p:blipFill>
          <a:blip r:embed="rId6">
            <a:alphaModFix amt="10000"/>
          </a:blip>
          <a:stretch>
            <a:fillRect/>
          </a:stretch>
        </p:blipFill>
        <p:spPr>
          <a:xfrm>
            <a:off x="807183" y="728391"/>
            <a:ext cx="5418584" cy="5383757"/>
          </a:xfrm>
          <a:prstGeom prst="rect">
            <a:avLst/>
          </a:prstGeom>
        </p:spPr>
      </p:pic>
    </p:spTree>
    <p:extLst>
      <p:ext uri="{BB962C8B-B14F-4D97-AF65-F5344CB8AC3E}">
        <p14:creationId xmlns:p14="http://schemas.microsoft.com/office/powerpoint/2010/main" val="506146951"/>
      </p:ext>
    </p:extLst>
  </p:cSld>
  <p:clrMap bg1="lt1" tx1="dk1" bg2="lt2" tx2="dk2" accent1="accent1" accent2="accent2" accent3="accent3" accent4="accent4" accent5="accent5" accent6="accent6" hlink="hlink" folHlink="folHlink"/>
  <p:sldLayoutIdLst>
    <p:sldLayoutId id="2147483683" r:id="rId1"/>
    <p:sldLayoutId id="2147483690" r:id="rId2"/>
  </p:sldLayoutIdLst>
  <p:txStyles>
    <p:titleStyle>
      <a:lvl1pPr algn="l" defTabSz="1219170" rtl="0" eaLnBrk="1" latinLnBrk="0" hangingPunct="1">
        <a:lnSpc>
          <a:spcPct val="100000"/>
        </a:lnSpc>
        <a:spcBef>
          <a:spcPts val="0"/>
        </a:spcBef>
        <a:spcAft>
          <a:spcPts val="0"/>
        </a:spcAft>
        <a:buNone/>
        <a:defRPr sz="2600" b="0" kern="1200" cap="all" baseline="0">
          <a:solidFill>
            <a:schemeClr val="accent1"/>
          </a:solidFill>
          <a:latin typeface="Montserrat SemiBold" pitchFamily="50" charset="0"/>
          <a:ea typeface="+mj-ea"/>
          <a:cs typeface="+mj-cs"/>
        </a:defRPr>
      </a:lvl1pPr>
    </p:titleStyle>
    <p:bodyStyle>
      <a:lvl1pPr marL="237061" indent="-237061" algn="l" defTabSz="1219170" rtl="0" eaLnBrk="1" latinLnBrk="0" hangingPunct="1">
        <a:lnSpc>
          <a:spcPct val="105000"/>
        </a:lnSpc>
        <a:spcBef>
          <a:spcPts val="0"/>
        </a:spcBef>
        <a:spcAft>
          <a:spcPts val="0"/>
        </a:spcAft>
        <a:buClrTx/>
        <a:buSzPct val="100000"/>
        <a:buFont typeface="Arial" panose="020B0604020202020204" pitchFamily="34" charset="0"/>
        <a:buChar char="•"/>
        <a:defRPr sz="1867" kern="1200" cap="none" baseline="0">
          <a:solidFill>
            <a:schemeClr val="tx1"/>
          </a:solidFill>
          <a:latin typeface="+mn-lt"/>
          <a:ea typeface="+mn-ea"/>
          <a:cs typeface="+mn-cs"/>
        </a:defRPr>
      </a:lvl1pPr>
      <a:lvl2pPr marL="0" indent="0" algn="l" defTabSz="1219170" rtl="0" eaLnBrk="1" latinLnBrk="0" hangingPunct="1">
        <a:lnSpc>
          <a:spcPct val="105000"/>
        </a:lnSpc>
        <a:spcBef>
          <a:spcPts val="0"/>
        </a:spcBef>
        <a:spcAft>
          <a:spcPts val="0"/>
        </a:spcAft>
        <a:buSzPct val="25000"/>
        <a:buFontTx/>
        <a:buBlip>
          <a:blip r:embed="rId7"/>
        </a:buBlip>
        <a:defRPr sz="1867" kern="1200" cap="none">
          <a:solidFill>
            <a:schemeClr val="tx1"/>
          </a:solidFill>
          <a:latin typeface="+mn-lt"/>
          <a:ea typeface="+mn-ea"/>
          <a:cs typeface="+mn-cs"/>
        </a:defRPr>
      </a:lvl2pPr>
      <a:lvl3pPr marL="474121" indent="-237061" algn="l" defTabSz="1219170" rtl="0" eaLnBrk="1" latinLnBrk="0" hangingPunct="1">
        <a:lnSpc>
          <a:spcPct val="105000"/>
        </a:lnSpc>
        <a:spcBef>
          <a:spcPts val="0"/>
        </a:spcBef>
        <a:spcAft>
          <a:spcPts val="0"/>
        </a:spcAft>
        <a:buClrTx/>
        <a:buSzPct val="100000"/>
        <a:buFont typeface="Arial" panose="020B0604020202020204" pitchFamily="34" charset="0"/>
        <a:buChar char="•"/>
        <a:defRPr sz="1600" kern="1200" cap="none">
          <a:solidFill>
            <a:schemeClr val="tx1"/>
          </a:solidFill>
          <a:latin typeface="+mn-lt"/>
          <a:ea typeface="+mn-ea"/>
          <a:cs typeface="+mn-cs"/>
        </a:defRPr>
      </a:lvl3pPr>
      <a:lvl4pPr marL="474121" indent="0" algn="l" defTabSz="1219170" rtl="0" eaLnBrk="1" latinLnBrk="0" hangingPunct="1">
        <a:lnSpc>
          <a:spcPct val="105000"/>
        </a:lnSpc>
        <a:spcBef>
          <a:spcPts val="0"/>
        </a:spcBef>
        <a:spcAft>
          <a:spcPts val="0"/>
        </a:spcAft>
        <a:buSzPct val="25000"/>
        <a:buFontTx/>
        <a:buBlip>
          <a:blip r:embed="rId7"/>
        </a:buBlip>
        <a:defRPr sz="1600" kern="1200" cap="none">
          <a:solidFill>
            <a:schemeClr val="tx1"/>
          </a:solidFill>
          <a:latin typeface="+mn-lt"/>
          <a:ea typeface="+mn-ea"/>
          <a:cs typeface="+mn-cs"/>
        </a:defRPr>
      </a:lvl4pPr>
      <a:lvl5pPr marL="702716" indent="-228594" algn="l" defTabSz="1219170" rtl="0" eaLnBrk="1" latinLnBrk="0" hangingPunct="1">
        <a:lnSpc>
          <a:spcPct val="105000"/>
        </a:lnSpc>
        <a:spcBef>
          <a:spcPts val="0"/>
        </a:spcBef>
        <a:spcAft>
          <a:spcPts val="0"/>
        </a:spcAft>
        <a:buClrTx/>
        <a:buSzPct val="100000"/>
        <a:buFont typeface="Arial" panose="020B0604020202020204" pitchFamily="34" charset="0"/>
        <a:buChar char="•"/>
        <a:defRPr sz="1333" kern="1200" cap="none">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agefiph.fr/sites/default/files/medias/fichiers/2020-12/Attestation%20ETT%20GE%2019.11.2020.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1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hyperlink" Target="https://www.unea.fr/annuaire-des-entreprises-adaptees?sector=0&amp;section=0&amp;activity=0&amp;keyword=&amp;region=8&amp;lat=&amp;lng=&amp;autocomplete_selected=&amp;form_build_id=form-4srSIZThlg3j7vohNgxcCWvBz2F-Hcwty03miB5z0Wk&amp;form_id=ecedi_list_filter_form" TargetMode="External"/><Relationship Id="rId10" Type="http://schemas.openxmlformats.org/officeDocument/2006/relationships/image" Target="../media/image26.jpeg"/><Relationship Id="rId4" Type="http://schemas.openxmlformats.org/officeDocument/2006/relationships/image" Target="../media/image28.sv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travail-emploi.gouv.fr/arnaques-et-fraudes-lobligation-demploi-des-personnes-handicapees" TargetMode="External"/><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hyperlink" Target="https://www.agefiph.fr/contacter-l-agefip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hyperlink" Target="https://net-entreprises.custhelp.com/app/answers/detail_dsn/a_id/2988/p/2162" TargetMode="External"/><Relationship Id="rId13" Type="http://schemas.openxmlformats.org/officeDocument/2006/relationships/image" Target="../media/image31.png"/><Relationship Id="rId3" Type="http://schemas.openxmlformats.org/officeDocument/2006/relationships/hyperlink" Target="https://www.agefiph.fr/" TargetMode="External"/><Relationship Id="rId7" Type="http://schemas.openxmlformats.org/officeDocument/2006/relationships/hyperlink" Target="https://net-entreprises.custhelp.com/app/answers/detail_dsn/a_id/2989/p/2162" TargetMode="External"/><Relationship Id="rId12" Type="http://schemas.openxmlformats.org/officeDocument/2006/relationships/hyperlink" Target="https://www.urssaf.fr/accueil/se-connecter.html" TargetMode="External"/><Relationship Id="rId17" Type="http://schemas.openxmlformats.org/officeDocument/2006/relationships/image" Target="../media/image19.jpeg"/><Relationship Id="rId2" Type="http://schemas.openxmlformats.org/officeDocument/2006/relationships/notesSlide" Target="../notesSlides/notesSlide19.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net-entreprises.custhelp.com/app/answers/detail_dsn/a_id/3278/p/2162" TargetMode="External"/><Relationship Id="rId11" Type="http://schemas.openxmlformats.org/officeDocument/2006/relationships/hyperlink" Target="https://www.urssaf.fr/accueil/contacter-" TargetMode="External"/><Relationship Id="rId5" Type="http://schemas.openxmlformats.org/officeDocument/2006/relationships/hyperlink" Target="https://www.unea.fr/" TargetMode="External"/><Relationship Id="rId15" Type="http://schemas.openxmlformats.org/officeDocument/2006/relationships/image" Target="../media/image15.png"/><Relationship Id="rId10" Type="http://schemas.openxmlformats.org/officeDocument/2006/relationships/hyperlink" Target="tel:3957" TargetMode="External"/><Relationship Id="rId4" Type="http://schemas.openxmlformats.org/officeDocument/2006/relationships/hyperlink" Target="https://www.net-entreprises.fr/" TargetMode="External"/><Relationship Id="rId9" Type="http://schemas.openxmlformats.org/officeDocument/2006/relationships/hyperlink" Target="https://net-entreprises.custhelp.com/app/answers/detail_dsn/a_id/3275/p/2162" TargetMode="External"/><Relationship Id="rId14" Type="http://schemas.openxmlformats.org/officeDocument/2006/relationships/hyperlink" Target="mailto:podoux@unea.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bing.com/ck/a?!&amp;&amp;p=079fd10b9332670388f4d4798071e17bea20e600a58b0f2043121cf2df2758d2JmltdHM9MTc2MTc4MjQwMA&amp;ptn=3&amp;ver=2&amp;hsh=4&amp;fclid=385ce87e-826b-6684-3cb1-fc8883d26703&amp;psq=sur+contribution+DOETH&amp;u=a1aHR0cHM6Ly9jZW50cmVkZWdlc3Rpb25oYW5kaWNhcC5mci9mYXEvb2V0aC1jb250cmlidXRpb24vc3VyLWNvbnRyaWJ1dGlvbi1ldC1jb250cmlidXRpb24tb2V0aC8&amp;ntb=1" TargetMode="External"/><Relationship Id="rId5" Type="http://schemas.openxmlformats.org/officeDocument/2006/relationships/hyperlink" Target="https://www.bing.com/ck/a?!&amp;&amp;p=056ef6b7bd8168996ad1c8c7057d6adcf6551ab094f143016f8236cd33c9c20aJmltdHM9MTc2MTc4MjQwMA&amp;ptn=3&amp;ver=2&amp;hsh=4&amp;fclid=385ce87e-826b-6684-3cb1-fc8883d26703&amp;psq=sur+contribution+DOETH&amp;u=a1aHR0cHM6Ly93d3cuYWdlZmlwaC5mci9jZW50cmUtYWlkZS9zdXItY29udHJpYnV0aW9uLTE1MDA&amp;ntb=1" TargetMode="External"/><Relationship Id="rId4" Type="http://schemas.openxmlformats.org/officeDocument/2006/relationships/hyperlink" Target="https://www.agefiph.fr/employeur/simulateur_doeth" TargetMode="External"/><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hyperlink" Target="https://www.urssaf.fr/files/live/sites/urssaffr/files/outils-documentation/guides/Guide-OETH.pdf" TargetMode="External"/><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hyperlink" Target="https://www.agefiph.fr/employeur/simulateur_doet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hyperlink" Target="https://www.net-entreprises.fr/media/documentation/declarer-cotisations-urssaf-en-ds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1062A6C-729A-4679-6D6F-E8643C0DB77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D4E50C79-A96C-4C77-23BD-2084E3F82E4E}"/>
              </a:ext>
            </a:extLst>
          </p:cNvPr>
          <p:cNvSpPr>
            <a:spLocks noGrp="1"/>
          </p:cNvSpPr>
          <p:nvPr>
            <p:ph type="title"/>
          </p:nvPr>
        </p:nvSpPr>
        <p:spPr>
          <a:xfrm>
            <a:off x="7358331" y="2984740"/>
            <a:ext cx="4526062" cy="2394065"/>
          </a:xfrm>
          <a:solidFill>
            <a:schemeClr val="accent6"/>
          </a:solidFill>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r>
              <a:rPr lang="fr-FR" sz="3200" b="1" dirty="0">
                <a:solidFill>
                  <a:srgbClr val="002060"/>
                </a:solidFill>
                <a:latin typeface="Roboto" panose="02000000000000000000" pitchFamily="2" charset="0"/>
                <a:ea typeface="Roboto" panose="02000000000000000000" pitchFamily="2" charset="0"/>
                <a:cs typeface="Roboto" panose="02000000000000000000" pitchFamily="2" charset="0"/>
              </a:rPr>
              <a:t>« 45 minutes pour mieux comprendre l’OETH </a:t>
            </a:r>
            <a:r>
              <a:rPr lang="fr-FR" sz="4000" b="1" dirty="0">
                <a:solidFill>
                  <a:srgbClr val="002060"/>
                </a:solidFill>
                <a:latin typeface="Roboto" panose="02000000000000000000" pitchFamily="2" charset="0"/>
                <a:ea typeface="Roboto" panose="02000000000000000000" pitchFamily="2" charset="0"/>
                <a:cs typeface="Roboto" panose="02000000000000000000" pitchFamily="2" charset="0"/>
              </a:rPr>
              <a:t>» </a:t>
            </a:r>
            <a:endParaRPr lang="fr-FR" sz="14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5" name="Espace réservé du texte 4">
            <a:extLst>
              <a:ext uri="{FF2B5EF4-FFF2-40B4-BE49-F238E27FC236}">
                <a16:creationId xmlns:a16="http://schemas.microsoft.com/office/drawing/2014/main" id="{AD937216-0D06-A5B7-6808-00797EC32FE0}"/>
              </a:ext>
            </a:extLst>
          </p:cNvPr>
          <p:cNvSpPr>
            <a:spLocks noGrp="1"/>
          </p:cNvSpPr>
          <p:nvPr>
            <p:ph type="body" sz="quarter" idx="11"/>
          </p:nvPr>
        </p:nvSpPr>
        <p:spPr>
          <a:xfrm>
            <a:off x="8255500" y="5378805"/>
            <a:ext cx="3524814" cy="1177271"/>
          </a:xfrm>
          <a:solidFill>
            <a:schemeClr val="accent5">
              <a:lumMod val="75000"/>
            </a:schemeClr>
          </a:solidFill>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r>
              <a:rPr lang="fr-FR" sz="1800" b="1" dirty="0">
                <a:solidFill>
                  <a:srgbClr val="FFFFFF"/>
                </a:solidFill>
                <a:latin typeface="Roboto" panose="02000000000000000000" pitchFamily="2" charset="0"/>
                <a:ea typeface="Roboto" panose="02000000000000000000" pitchFamily="2" charset="0"/>
                <a:cs typeface="Roboto" panose="02000000000000000000" pitchFamily="2" charset="0"/>
              </a:rPr>
              <a:t>Webinaire – 20 novembre 2025 13 h 30 14 h 15</a:t>
            </a:r>
            <a:r>
              <a:rPr lang="fr-FR" sz="1800" dirty="0">
                <a:solidFill>
                  <a:srgbClr val="FFFFFF"/>
                </a:solidFill>
              </a:rPr>
              <a:t>	</a:t>
            </a:r>
          </a:p>
        </p:txBody>
      </p:sp>
      <p:sp>
        <p:nvSpPr>
          <p:cNvPr id="11" name="ZoneTexte 10">
            <a:extLst>
              <a:ext uri="{FF2B5EF4-FFF2-40B4-BE49-F238E27FC236}">
                <a16:creationId xmlns:a16="http://schemas.microsoft.com/office/drawing/2014/main" id="{18A07145-9F95-752A-2795-B0EB36FC18FE}"/>
              </a:ext>
            </a:extLst>
          </p:cNvPr>
          <p:cNvSpPr txBox="1"/>
          <p:nvPr/>
        </p:nvSpPr>
        <p:spPr>
          <a:xfrm>
            <a:off x="8872996" y="794342"/>
            <a:ext cx="2289822" cy="881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3" name="ZoneTexte 2">
            <a:extLst>
              <a:ext uri="{FF2B5EF4-FFF2-40B4-BE49-F238E27FC236}">
                <a16:creationId xmlns:a16="http://schemas.microsoft.com/office/drawing/2014/main" id="{96D410AB-561C-937F-3C77-82B6D9F3043A}"/>
              </a:ext>
            </a:extLst>
          </p:cNvPr>
          <p:cNvSpPr txBox="1"/>
          <p:nvPr/>
        </p:nvSpPr>
        <p:spPr>
          <a:xfrm>
            <a:off x="230406" y="1675767"/>
            <a:ext cx="6121908"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2700" marR="5080" algn="just">
              <a:spcBef>
                <a:spcPts val="305"/>
              </a:spcBef>
            </a:pPr>
            <a:r>
              <a:rPr lang="fr-FR" sz="2000" b="1" dirty="0">
                <a:solidFill>
                  <a:srgbClr val="002060"/>
                </a:solidFill>
                <a:latin typeface="Aptos" panose="020B0004020202020204" pitchFamily="34" charset="0"/>
                <a:cs typeface="Calibri"/>
              </a:rPr>
              <a:t>	</a:t>
            </a:r>
            <a:endParaRPr lang="fr-FR" sz="2000" dirty="0">
              <a:solidFill>
                <a:srgbClr val="002060"/>
              </a:solidFill>
              <a:latin typeface="Aptos" panose="020B0004020202020204" pitchFamily="34" charset="0"/>
              <a:cs typeface="Calibri"/>
            </a:endParaRPr>
          </a:p>
        </p:txBody>
      </p:sp>
      <p:pic>
        <p:nvPicPr>
          <p:cNvPr id="6" name="Image 5">
            <a:extLst>
              <a:ext uri="{FF2B5EF4-FFF2-40B4-BE49-F238E27FC236}">
                <a16:creationId xmlns:a16="http://schemas.microsoft.com/office/drawing/2014/main" id="{A203410F-8FC8-99D0-7FDD-BE8C4667B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843" y="221932"/>
            <a:ext cx="1086709" cy="582166"/>
          </a:xfrm>
          <a:prstGeom prst="rect">
            <a:avLst/>
          </a:prstGeom>
        </p:spPr>
      </p:pic>
      <p:pic>
        <p:nvPicPr>
          <p:cNvPr id="17" name="Image 16">
            <a:extLst>
              <a:ext uri="{FF2B5EF4-FFF2-40B4-BE49-F238E27FC236}">
                <a16:creationId xmlns:a16="http://schemas.microsoft.com/office/drawing/2014/main" id="{48B18B84-6CE0-4F21-3FCE-29A8CD34C90A}"/>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52698" y="212176"/>
            <a:ext cx="1859284" cy="582166"/>
          </a:xfrm>
          <a:prstGeom prst="rect">
            <a:avLst/>
          </a:prstGeom>
        </p:spPr>
      </p:pic>
      <p:sp>
        <p:nvSpPr>
          <p:cNvPr id="2" name="Rectangle 1">
            <a:extLst>
              <a:ext uri="{FF2B5EF4-FFF2-40B4-BE49-F238E27FC236}">
                <a16:creationId xmlns:a16="http://schemas.microsoft.com/office/drawing/2014/main" id="{7299947A-E4F5-6BF0-1AD7-977D23FC84B4}"/>
              </a:ext>
            </a:extLst>
          </p:cNvPr>
          <p:cNvSpPr>
            <a:spLocks noChangeArrowheads="1"/>
          </p:cNvSpPr>
          <p:nvPr/>
        </p:nvSpPr>
        <p:spPr bwMode="auto">
          <a:xfrm>
            <a:off x="727587" y="1604386"/>
            <a:ext cx="562472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2060"/>
              </a:solidFill>
              <a:effectLst/>
              <a:latin typeface="Aptos Black"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2060"/>
                </a:solidFill>
                <a:effectLst/>
                <a:latin typeface="Aptos Black" panose="020F0502020204030204" pitchFamily="34" charset="0"/>
              </a:rPr>
              <a:t>	</a:t>
            </a:r>
            <a:r>
              <a:rPr kumimoji="0" lang="fr-FR" altLang="fr-FR" sz="1600" b="1" i="0" u="none" strike="noStrike" cap="none" normalizeH="0" baseline="0" dirty="0">
                <a:ln>
                  <a:noFill/>
                </a:ln>
                <a:solidFill>
                  <a:srgbClr val="002060"/>
                </a:solidFill>
                <a:effectLst/>
                <a:latin typeface="Aptos" panose="020B0004020202020204" pitchFamily="34" charset="0"/>
              </a:rPr>
              <a:t>À l’occasion de la Semaine européenne pour l’emploi des personnes handicapées (SEEPH) 2025,</a:t>
            </a:r>
            <a:br>
              <a:rPr kumimoji="0" lang="fr-FR" altLang="fr-FR" sz="1600" b="1" i="0" u="none" strike="noStrike" cap="none" normalizeH="0" baseline="0" dirty="0">
                <a:ln>
                  <a:noFill/>
                </a:ln>
                <a:solidFill>
                  <a:srgbClr val="002060"/>
                </a:solidFill>
                <a:effectLst/>
                <a:latin typeface="Aptos" panose="020B0004020202020204" pitchFamily="34" charset="0"/>
              </a:rPr>
            </a:br>
            <a:r>
              <a:rPr kumimoji="0" lang="fr-FR" altLang="fr-FR" sz="1600" i="0" u="none" strike="noStrike" cap="none" normalizeH="0" baseline="0" dirty="0">
                <a:ln>
                  <a:noFill/>
                </a:ln>
                <a:solidFill>
                  <a:srgbClr val="002060"/>
                </a:solidFill>
                <a:effectLst/>
                <a:latin typeface="Aptos" panose="020B0004020202020204" pitchFamily="34" charset="0"/>
              </a:rPr>
              <a:t>vous êtes nombreux, en tant qu’entreprises engagées, à vouloir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i="0" u="none" strike="noStrike" cap="none" normalizeH="0" baseline="0" dirty="0">
              <a:ln>
                <a:noFill/>
              </a:ln>
              <a:solidFill>
                <a:srgbClr val="002060"/>
              </a:solidFill>
              <a:effectLst/>
              <a:latin typeface="Aptos" panose="020B00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ptos" panose="020B0004020202020204" pitchFamily="34" charset="0"/>
              <a:buChar char="–"/>
              <a:tabLst/>
            </a:pPr>
            <a:r>
              <a:rPr kumimoji="0" lang="fr-FR" altLang="fr-FR" sz="1600" i="0" u="none" strike="noStrike" cap="none" normalizeH="0" baseline="0" dirty="0">
                <a:ln>
                  <a:noFill/>
                </a:ln>
                <a:solidFill>
                  <a:srgbClr val="002060"/>
                </a:solidFill>
                <a:effectLst/>
                <a:latin typeface="Aptos" panose="020B0004020202020204" pitchFamily="34" charset="0"/>
              </a:rPr>
              <a:t>Mieux comprendre vos obligations d’emploi,</a:t>
            </a:r>
          </a:p>
          <a:p>
            <a:pPr marL="285750" marR="0" lvl="0" indent="-285750" algn="just" defTabSz="914400" rtl="0" eaLnBrk="0" fontAlgn="base" latinLnBrk="0" hangingPunct="0">
              <a:lnSpc>
                <a:spcPct val="100000"/>
              </a:lnSpc>
              <a:spcBef>
                <a:spcPct val="0"/>
              </a:spcBef>
              <a:spcAft>
                <a:spcPct val="0"/>
              </a:spcAft>
              <a:buClrTx/>
              <a:buSzTx/>
              <a:buFont typeface="Aptos" panose="020B0004020202020204" pitchFamily="34" charset="0"/>
              <a:buChar char="–"/>
              <a:tabLst/>
            </a:pPr>
            <a:r>
              <a:rPr kumimoji="0" lang="fr-FR" altLang="fr-FR" sz="1600" i="0" u="none" strike="noStrike" cap="none" normalizeH="0" baseline="0" dirty="0">
                <a:ln>
                  <a:noFill/>
                </a:ln>
                <a:solidFill>
                  <a:srgbClr val="002060"/>
                </a:solidFill>
                <a:effectLst/>
                <a:latin typeface="Aptos" panose="020B0004020202020204" pitchFamily="34" charset="0"/>
              </a:rPr>
              <a:t>Préparer sereinement votre déclaration OETH 2025,</a:t>
            </a:r>
          </a:p>
          <a:p>
            <a:pPr marL="285750" marR="0" lvl="0" indent="-285750" algn="just" defTabSz="914400" rtl="0" eaLnBrk="0" fontAlgn="base" latinLnBrk="0" hangingPunct="0">
              <a:lnSpc>
                <a:spcPct val="100000"/>
              </a:lnSpc>
              <a:spcBef>
                <a:spcPct val="0"/>
              </a:spcBef>
              <a:spcAft>
                <a:spcPct val="0"/>
              </a:spcAft>
              <a:buClrTx/>
              <a:buSzTx/>
              <a:buFont typeface="Aptos" panose="020B0004020202020204" pitchFamily="34" charset="0"/>
              <a:buChar char="–"/>
              <a:tabLst/>
            </a:pPr>
            <a:r>
              <a:rPr kumimoji="0" lang="fr-FR" altLang="fr-FR" sz="1600" i="0" u="none" strike="noStrike" cap="none" normalizeH="0" baseline="0" dirty="0">
                <a:ln>
                  <a:noFill/>
                </a:ln>
                <a:solidFill>
                  <a:srgbClr val="002060"/>
                </a:solidFill>
                <a:effectLst/>
                <a:latin typeface="Aptos" panose="020B0004020202020204" pitchFamily="34" charset="0"/>
              </a:rPr>
              <a:t>Ou encore clarifier certaines démarches reçues de prestataires</a:t>
            </a:r>
            <a:r>
              <a:rPr lang="fr-FR" altLang="fr-FR" sz="1600" dirty="0">
                <a:solidFill>
                  <a:srgbClr val="002060"/>
                </a:solidFill>
                <a:latin typeface="Aptos" panose="020B0004020202020204" pitchFamily="34" charset="0"/>
              </a:rPr>
              <a:t> pour optimiser votre OETH.</a:t>
            </a:r>
            <a:endParaRPr kumimoji="0" lang="fr-FR" altLang="fr-FR" sz="1600" i="0" u="none" strike="noStrike" cap="none" normalizeH="0" baseline="0" dirty="0">
              <a:ln>
                <a:noFill/>
              </a:ln>
              <a:solidFill>
                <a:srgbClr val="002060"/>
              </a:solidFill>
              <a:effectLst/>
              <a:latin typeface="Aptos" panose="020B00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ptos" panose="020B0004020202020204" pitchFamily="34" charset="0"/>
              <a:buChar char="–"/>
              <a:tabLst/>
            </a:pPr>
            <a:endParaRPr kumimoji="0" lang="fr-FR" altLang="fr-FR" sz="1600" i="0" u="none" strike="noStrike" cap="none" normalizeH="0" baseline="0" dirty="0">
              <a:ln>
                <a:noFill/>
              </a:ln>
              <a:solidFill>
                <a:srgbClr val="002060"/>
              </a:solidFill>
              <a:effectLst/>
              <a:latin typeface="Aptos" panose="020B0004020202020204" pitchFamily="34" charset="0"/>
            </a:endParaRPr>
          </a:p>
          <a:p>
            <a:pPr lvl="0" algn="just" defTabSz="914400" eaLnBrk="0" fontAlgn="base">
              <a:spcBef>
                <a:spcPct val="0"/>
              </a:spcBef>
              <a:spcAft>
                <a:spcPct val="0"/>
              </a:spcAft>
            </a:pPr>
            <a:r>
              <a:rPr kumimoji="0" lang="fr-FR" altLang="fr-FR" sz="1600" i="0" u="none" strike="noStrike" cap="none" normalizeH="0" baseline="0" dirty="0">
                <a:ln>
                  <a:noFill/>
                </a:ln>
                <a:solidFill>
                  <a:srgbClr val="002060"/>
                </a:solidFill>
                <a:effectLst/>
                <a:latin typeface="Aptos" panose="020B0004020202020204" pitchFamily="34" charset="0"/>
              </a:rPr>
              <a:t>	L’Urssaf Normandie, l’Agefiph Normandie et l’UNEA Normandie se mobilisent </a:t>
            </a:r>
            <a:r>
              <a:rPr lang="fr-FR" altLang="fr-FR" sz="1600" dirty="0">
                <a:solidFill>
                  <a:srgbClr val="002060"/>
                </a:solidFill>
                <a:latin typeface="Aptos" panose="020B0004020202020204" pitchFamily="34" charset="0"/>
              </a:rPr>
              <a:t>pour vous informer, vous accompagner et répondre à toutes vos questions.</a:t>
            </a:r>
            <a:endParaRPr kumimoji="0" lang="fr-FR" altLang="fr-FR" sz="1600" i="0" u="none" strike="noStrike" cap="none" normalizeH="0" baseline="0" dirty="0">
              <a:ln>
                <a:noFill/>
              </a:ln>
              <a:solidFill>
                <a:srgbClr val="002060"/>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i="0" u="none" strike="noStrike" cap="none" normalizeH="0" baseline="0" dirty="0">
              <a:ln>
                <a:noFill/>
              </a:ln>
              <a:solidFill>
                <a:srgbClr val="002060"/>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2060"/>
                </a:solidFill>
                <a:effectLst/>
                <a:latin typeface="Aptos" panose="020B0004020202020204" pitchFamily="34" charset="0"/>
              </a:rPr>
              <a:t>Cette présentation vise à vous aider à sécuriser vos démarches et à éviter les pratiques abusives.</a:t>
            </a:r>
          </a:p>
        </p:txBody>
      </p:sp>
    </p:spTree>
    <p:extLst>
      <p:ext uri="{BB962C8B-B14F-4D97-AF65-F5344CB8AC3E}">
        <p14:creationId xmlns:p14="http://schemas.microsoft.com/office/powerpoint/2010/main" val="46467207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2235836-FDF3-A35D-4E66-D3A4C3182F04}"/>
            </a:ext>
          </a:extLst>
        </p:cNvPr>
        <p:cNvGrpSpPr/>
        <p:nvPr/>
      </p:nvGrpSpPr>
      <p:grpSpPr>
        <a:xfrm>
          <a:off x="0" y="0"/>
          <a:ext cx="0" cy="0"/>
          <a:chOff x="0" y="0"/>
          <a:chExt cx="0" cy="0"/>
        </a:xfrm>
      </p:grpSpPr>
      <p:sp>
        <p:nvSpPr>
          <p:cNvPr id="8" name="Titre 6">
            <a:extLst>
              <a:ext uri="{FF2B5EF4-FFF2-40B4-BE49-F238E27FC236}">
                <a16:creationId xmlns:a16="http://schemas.microsoft.com/office/drawing/2014/main" id="{4FC19368-E64A-C3FA-A018-C7C5710229D1}"/>
              </a:ext>
            </a:extLst>
          </p:cNvPr>
          <p:cNvSpPr txBox="1">
            <a:spLocks/>
          </p:cNvSpPr>
          <p:nvPr/>
        </p:nvSpPr>
        <p:spPr>
          <a:xfrm>
            <a:off x="0" y="0"/>
            <a:ext cx="2249424" cy="6840538"/>
          </a:xfrm>
          <a:prstGeom prst="rect">
            <a:avLst/>
          </a:prstGeom>
          <a:solidFill>
            <a:srgbClr val="1DC8D1"/>
          </a:solidFill>
        </p:spPr>
        <p:txBody>
          <a:bodyPr anchor="ctr">
            <a:no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just"/>
            <a:r>
              <a:rPr lang="fr-FR" sz="3200" b="1" dirty="0">
                <a:solidFill>
                  <a:srgbClr val="FFFFFF"/>
                </a:solidFill>
                <a:latin typeface="Roboto" panose="02000000000000000000" pitchFamily="2" charset="0"/>
                <a:ea typeface="Roboto" panose="02000000000000000000" pitchFamily="2" charset="0"/>
                <a:cs typeface="Roboto" panose="02000000000000000000" pitchFamily="2" charset="0"/>
              </a:rPr>
              <a:t>En résumé</a:t>
            </a:r>
          </a:p>
        </p:txBody>
      </p:sp>
      <p:pic>
        <p:nvPicPr>
          <p:cNvPr id="2" name="Image 1">
            <a:extLst>
              <a:ext uri="{FF2B5EF4-FFF2-40B4-BE49-F238E27FC236}">
                <a16:creationId xmlns:a16="http://schemas.microsoft.com/office/drawing/2014/main" id="{616A407C-3D5E-8F0E-D85F-25FD8B24B48D}"/>
              </a:ext>
            </a:extLst>
          </p:cNvPr>
          <p:cNvPicPr>
            <a:picLocks noChangeAspect="1"/>
          </p:cNvPicPr>
          <p:nvPr/>
        </p:nvPicPr>
        <p:blipFill>
          <a:blip r:embed="rId3"/>
          <a:srcRect r="660"/>
          <a:stretch>
            <a:fillRect/>
          </a:stretch>
        </p:blipFill>
        <p:spPr>
          <a:xfrm>
            <a:off x="2752345" y="661320"/>
            <a:ext cx="8979212" cy="4718076"/>
          </a:xfrm>
          <a:prstGeom prst="rect">
            <a:avLst/>
          </a:prstGeom>
        </p:spPr>
      </p:pic>
      <p:sp>
        <p:nvSpPr>
          <p:cNvPr id="4" name="ZoneTexte 3">
            <a:extLst>
              <a:ext uri="{FF2B5EF4-FFF2-40B4-BE49-F238E27FC236}">
                <a16:creationId xmlns:a16="http://schemas.microsoft.com/office/drawing/2014/main" id="{95CA8227-6F1E-909D-3445-2B424FC25187}"/>
              </a:ext>
            </a:extLst>
          </p:cNvPr>
          <p:cNvSpPr txBox="1"/>
          <p:nvPr/>
        </p:nvSpPr>
        <p:spPr>
          <a:xfrm>
            <a:off x="8872483" y="4341092"/>
            <a:ext cx="2859074" cy="230832"/>
          </a:xfrm>
          <a:prstGeom prst="rect">
            <a:avLst/>
          </a:prstGeom>
          <a:solidFill>
            <a:schemeClr val="bg1"/>
          </a:solidFill>
        </p:spPr>
        <p:txBody>
          <a:bodyPr wrap="square" rtlCol="0">
            <a:spAutoFit/>
          </a:bodyPr>
          <a:lstStyle/>
          <a:p>
            <a:r>
              <a:rPr lang="fr-FR" sz="900" b="1" dirty="0">
                <a:solidFill>
                  <a:srgbClr val="7030A0"/>
                </a:solidFill>
                <a:latin typeface="Aptos" panose="020B0004020202020204" pitchFamily="34" charset="0"/>
              </a:rPr>
              <a:t>Entreprises.normandie@agefiph.asso.fr</a:t>
            </a:r>
          </a:p>
        </p:txBody>
      </p:sp>
      <p:pic>
        <p:nvPicPr>
          <p:cNvPr id="9" name="Image 8">
            <a:extLst>
              <a:ext uri="{FF2B5EF4-FFF2-40B4-BE49-F238E27FC236}">
                <a16:creationId xmlns:a16="http://schemas.microsoft.com/office/drawing/2014/main" id="{7F618DE6-E1B2-3F5A-1BDE-D3FFB336C3F7}"/>
              </a:ext>
            </a:extLst>
          </p:cNvPr>
          <p:cNvPicPr>
            <a:picLocks noChangeAspect="1"/>
          </p:cNvPicPr>
          <p:nvPr/>
        </p:nvPicPr>
        <p:blipFill>
          <a:blip r:embed="rId4"/>
          <a:stretch>
            <a:fillRect/>
          </a:stretch>
        </p:blipFill>
        <p:spPr>
          <a:xfrm>
            <a:off x="9487280" y="1430916"/>
            <a:ext cx="1955258" cy="1224735"/>
          </a:xfrm>
          <a:prstGeom prst="rect">
            <a:avLst/>
          </a:prstGeom>
        </p:spPr>
      </p:pic>
      <p:pic>
        <p:nvPicPr>
          <p:cNvPr id="11" name="Image 10">
            <a:extLst>
              <a:ext uri="{FF2B5EF4-FFF2-40B4-BE49-F238E27FC236}">
                <a16:creationId xmlns:a16="http://schemas.microsoft.com/office/drawing/2014/main" id="{08A11A3C-A41E-0A6C-4B1E-45B8018E52F8}"/>
              </a:ext>
            </a:extLst>
          </p:cNvPr>
          <p:cNvPicPr>
            <a:picLocks noChangeAspect="1"/>
          </p:cNvPicPr>
          <p:nvPr/>
        </p:nvPicPr>
        <p:blipFill>
          <a:blip r:embed="rId5"/>
          <a:stretch>
            <a:fillRect/>
          </a:stretch>
        </p:blipFill>
        <p:spPr>
          <a:xfrm>
            <a:off x="9487280" y="684489"/>
            <a:ext cx="1955258" cy="693480"/>
          </a:xfrm>
          <a:prstGeom prst="rect">
            <a:avLst/>
          </a:prstGeom>
        </p:spPr>
      </p:pic>
    </p:spTree>
    <p:extLst>
      <p:ext uri="{BB962C8B-B14F-4D97-AF65-F5344CB8AC3E}">
        <p14:creationId xmlns:p14="http://schemas.microsoft.com/office/powerpoint/2010/main" val="224937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23859-6A9A-A98F-4540-699907863107}"/>
              </a:ext>
            </a:extLst>
          </p:cNvPr>
          <p:cNvSpPr>
            <a:spLocks noGrp="1"/>
          </p:cNvSpPr>
          <p:nvPr>
            <p:ph type="title"/>
          </p:nvPr>
        </p:nvSpPr>
        <p:spPr>
          <a:xfrm>
            <a:off x="2327686" y="2551341"/>
            <a:ext cx="7247635" cy="2931390"/>
          </a:xfrm>
        </p:spPr>
        <p:txBody>
          <a:bodyPr anchor="ct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l"/>
            <a:r>
              <a:rPr lang="fr-FR" sz="3200" dirty="0">
                <a:solidFill>
                  <a:srgbClr val="002060"/>
                </a:solidFill>
                <a:latin typeface="Roboto" panose="02000000000000000000" pitchFamily="2" charset="0"/>
                <a:ea typeface="Roboto" panose="02000000000000000000" pitchFamily="2" charset="0"/>
                <a:cs typeface="Roboto" panose="02000000000000000000" pitchFamily="2" charset="0"/>
              </a:rPr>
              <a:t>Focus sur deux dépenses déductibles de la contribution et les démarchages frauduleux   </a:t>
            </a:r>
          </a:p>
        </p:txBody>
      </p:sp>
      <p:sp>
        <p:nvSpPr>
          <p:cNvPr id="3" name="Espace réservé du texte 2">
            <a:extLst>
              <a:ext uri="{FF2B5EF4-FFF2-40B4-BE49-F238E27FC236}">
                <a16:creationId xmlns:a16="http://schemas.microsoft.com/office/drawing/2014/main" id="{F192B3B1-96FF-32AD-0801-179E469E860F}"/>
              </a:ext>
            </a:extLst>
          </p:cNvPr>
          <p:cNvSpPr>
            <a:spLocks noGrp="1"/>
          </p:cNvSpPr>
          <p:nvPr>
            <p:ph type="body" sz="quarter" idx="21"/>
          </p:nvPr>
        </p:nvSpPr>
        <p:spPr>
          <a:xfrm>
            <a:off x="2021882" y="1844434"/>
            <a:ext cx="1488933" cy="979069"/>
          </a:xfrm>
          <a:solidFill>
            <a:schemeClr val="bg1"/>
          </a:solidFill>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ctr"/>
            <a:r>
              <a:rPr lang="fr-FR" sz="4000">
                <a:solidFill>
                  <a:srgbClr val="FFFFFF"/>
                </a:solidFill>
              </a:rPr>
              <a:t>02.</a:t>
            </a:r>
            <a:endParaRPr sz="4000">
              <a:solidFill>
                <a:srgbClr val="FFFFFF"/>
              </a:solidFill>
            </a:endParaRPr>
          </a:p>
        </p:txBody>
      </p:sp>
      <p:sp>
        <p:nvSpPr>
          <p:cNvPr id="4" name="Espace réservé du numéro de diapositive 3">
            <a:extLst>
              <a:ext uri="{FF2B5EF4-FFF2-40B4-BE49-F238E27FC236}">
                <a16:creationId xmlns:a16="http://schemas.microsoft.com/office/drawing/2014/main" id="{5618AC5D-D6A8-28B2-1177-D071624EB5A9}"/>
              </a:ext>
            </a:extLst>
          </p:cNvPr>
          <p:cNvSpPr>
            <a:spLocks noGrp="1"/>
          </p:cNvSpPr>
          <p:nvPr>
            <p:ph type="sldNum" sz="quarter" idx="22"/>
          </p:nvPr>
        </p:nvSpPr>
        <p:spPr/>
        <p:txBody>
          <a:bodyPr/>
          <a:lstStyle>
            <a:defPPr marL="0" marR="0" indent="0" algn="l" defTabSz="228325" rtl="0" fontAlgn="auto" latinLnBrk="1" hangingPunct="0">
              <a:lnSpc>
                <a:spcPct val="100000"/>
              </a:lnSpc>
              <a:spcBef>
                <a:spcPts val="0"/>
              </a:spcBef>
              <a:spcAft>
                <a:spcPts val="0"/>
              </a:spcAft>
              <a:buClrTx/>
              <a:buSzTx/>
              <a:buFontTx/>
              <a:buNone/>
              <a:tabLst/>
              <a:defRPr kumimoji="0" sz="449" b="0" i="0" u="none" strike="noStrike" cap="none" spc="0" normalizeH="0" baseline="0">
                <a:ln>
                  <a:noFill/>
                </a:ln>
                <a:solidFill>
                  <a:srgbClr val="000000"/>
                </a:solidFill>
                <a:effectLst/>
                <a:uFillTx/>
              </a:defRPr>
            </a:defPPr>
            <a:lvl1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9pPr>
          </a:lstStyle>
          <a:p>
            <a:fld id="{86CB4B4D-7CA3-9044-876B-883B54F8677D}" type="slidenum">
              <a:rPr lang="fr-FR" smtClean="0"/>
              <a:pPr/>
              <a:t>11</a:t>
            </a:fld>
            <a:endParaRPr lang="fr-FR"/>
          </a:p>
        </p:txBody>
      </p:sp>
      <p:sp>
        <p:nvSpPr>
          <p:cNvPr id="5" name="Espace réservé du numéro de diapositive 3">
            <a:extLst>
              <a:ext uri="{FF2B5EF4-FFF2-40B4-BE49-F238E27FC236}">
                <a16:creationId xmlns:a16="http://schemas.microsoft.com/office/drawing/2014/main" id="{4C6D261C-CB83-2E44-035A-827D63D832C7}"/>
              </a:ext>
            </a:extLst>
          </p:cNvPr>
          <p:cNvSpPr txBox="1">
            <a:spLocks/>
          </p:cNvSpPr>
          <p:nvPr/>
        </p:nvSpPr>
        <p:spPr>
          <a:xfrm>
            <a:off x="11592795" y="6389431"/>
            <a:ext cx="314198" cy="314198"/>
          </a:xfrm>
          <a:prstGeom prst="rect">
            <a:avLst/>
          </a:prstGeom>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r"/>
            <a:fld id="{86CB4B4D-7CA3-9044-876B-883B54F8677D}" type="slidenum">
              <a:rPr lang="fr-FR" sz="1596" smtClean="0">
                <a:solidFill>
                  <a:srgbClr val="FFFFFF"/>
                </a:solidFill>
              </a:rPr>
              <a:pPr algn="r"/>
              <a:t>11</a:t>
            </a:fld>
            <a:endParaRPr lang="fr-FR" sz="1596">
              <a:solidFill>
                <a:srgbClr val="FFFFFF"/>
              </a:solidFill>
            </a:endParaRPr>
          </a:p>
        </p:txBody>
      </p:sp>
      <p:pic>
        <p:nvPicPr>
          <p:cNvPr id="6" name="Image 5">
            <a:extLst>
              <a:ext uri="{FF2B5EF4-FFF2-40B4-BE49-F238E27FC236}">
                <a16:creationId xmlns:a16="http://schemas.microsoft.com/office/drawing/2014/main" id="{0BFBAC23-F177-D5AA-E913-6F909733CE97}"/>
              </a:ext>
            </a:extLst>
          </p:cNvPr>
          <p:cNvPicPr>
            <a:picLocks noChangeAspect="1"/>
          </p:cNvPicPr>
          <p:nvPr/>
        </p:nvPicPr>
        <p:blipFill>
          <a:blip r:embed="rId3">
            <a:clrChange>
              <a:clrFrom>
                <a:srgbClr val="63CFD7"/>
              </a:clrFrom>
              <a:clrTo>
                <a:srgbClr val="63CFD7">
                  <a:alpha val="0"/>
                </a:srgbClr>
              </a:clrTo>
            </a:clrChange>
          </a:blip>
          <a:stretch>
            <a:fillRect/>
          </a:stretch>
        </p:blipFill>
        <p:spPr>
          <a:xfrm>
            <a:off x="311013" y="113270"/>
            <a:ext cx="1989432" cy="703758"/>
          </a:xfrm>
          <a:prstGeom prst="rect">
            <a:avLst/>
          </a:prstGeom>
        </p:spPr>
      </p:pic>
      <p:pic>
        <p:nvPicPr>
          <p:cNvPr id="7" name="Image 6">
            <a:extLst>
              <a:ext uri="{FF2B5EF4-FFF2-40B4-BE49-F238E27FC236}">
                <a16:creationId xmlns:a16="http://schemas.microsoft.com/office/drawing/2014/main" id="{B6570041-90C9-11EE-D5F4-FF96CE3E8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835" y="127567"/>
            <a:ext cx="1178700" cy="612728"/>
          </a:xfrm>
          <a:prstGeom prst="rect">
            <a:avLst/>
          </a:prstGeom>
        </p:spPr>
      </p:pic>
      <p:pic>
        <p:nvPicPr>
          <p:cNvPr id="9" name="Image 8">
            <a:extLst>
              <a:ext uri="{FF2B5EF4-FFF2-40B4-BE49-F238E27FC236}">
                <a16:creationId xmlns:a16="http://schemas.microsoft.com/office/drawing/2014/main" id="{59FBF0C7-A599-6649-DA08-B18A1A2BF2A3}"/>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53026" y="113270"/>
            <a:ext cx="2016673" cy="612728"/>
          </a:xfrm>
          <a:prstGeom prst="rect">
            <a:avLst/>
          </a:prstGeom>
        </p:spPr>
      </p:pic>
    </p:spTree>
    <p:extLst>
      <p:ext uri="{BB962C8B-B14F-4D97-AF65-F5344CB8AC3E}">
        <p14:creationId xmlns:p14="http://schemas.microsoft.com/office/powerpoint/2010/main" val="695306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93F4C-E035-5F33-B643-95917F9E12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471D35-3A87-0F12-CF8F-2F87AAAB4B57}"/>
              </a:ext>
            </a:extLst>
          </p:cNvPr>
          <p:cNvSpPr/>
          <p:nvPr/>
        </p:nvSpPr>
        <p:spPr>
          <a:xfrm>
            <a:off x="-1" y="-251904"/>
            <a:ext cx="12239625" cy="813014"/>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2000" b="1" dirty="0">
                <a:solidFill>
                  <a:srgbClr val="002060"/>
                </a:solidFill>
                <a:latin typeface="Aptos" panose="020B0004020202020204" pitchFamily="34" charset="0"/>
              </a:rPr>
              <a:t>Déduction de dépenses directes  : actualités depuis le 1</a:t>
            </a:r>
            <a:r>
              <a:rPr lang="fr-FR" sz="2000" b="1" baseline="30000" dirty="0">
                <a:solidFill>
                  <a:srgbClr val="002060"/>
                </a:solidFill>
                <a:latin typeface="Aptos" panose="020B0004020202020204" pitchFamily="34" charset="0"/>
              </a:rPr>
              <a:t>er</a:t>
            </a:r>
            <a:r>
              <a:rPr lang="fr-FR" sz="2000" b="1" dirty="0">
                <a:solidFill>
                  <a:srgbClr val="002060"/>
                </a:solidFill>
                <a:latin typeface="Aptos" panose="020B0004020202020204" pitchFamily="34" charset="0"/>
              </a:rPr>
              <a:t> janvier 2025 </a:t>
            </a:r>
            <a:endParaRPr lang="fr-FR" sz="2000" b="1" dirty="0">
              <a:solidFill>
                <a:srgbClr val="002060"/>
              </a:solidFill>
            </a:endParaRPr>
          </a:p>
        </p:txBody>
      </p:sp>
      <p:sp>
        <p:nvSpPr>
          <p:cNvPr id="4" name="Espace réservé du texte 11">
            <a:extLst>
              <a:ext uri="{FF2B5EF4-FFF2-40B4-BE49-F238E27FC236}">
                <a16:creationId xmlns:a16="http://schemas.microsoft.com/office/drawing/2014/main" id="{3248D244-84E4-AB7A-900E-B0754B10779E}"/>
              </a:ext>
            </a:extLst>
          </p:cNvPr>
          <p:cNvSpPr txBox="1">
            <a:spLocks/>
          </p:cNvSpPr>
          <p:nvPr/>
        </p:nvSpPr>
        <p:spPr>
          <a:xfrm>
            <a:off x="237965" y="1960945"/>
            <a:ext cx="9960628" cy="4660836"/>
          </a:xfrm>
          <a:prstGeom prst="rect">
            <a:avLst/>
          </a:prstGeom>
        </p:spPr>
        <p:txBody>
          <a:bodyPr lIns="25335" tIns="25335" rIns="25335" bIns="25335" anchor="t">
            <a:norm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2pPr>
            <a:lvl3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3pPr>
            <a:lvl4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4pPr>
            <a:lvl5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5pPr>
            <a:lvl6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6pPr>
            <a:lvl7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7pPr>
            <a:lvl8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8pPr>
            <a:lvl9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9pPr>
          </a:lstStyle>
          <a:p>
            <a:pPr algn="just"/>
            <a:endParaRPr lang="en-GB" sz="1200" b="1" dirty="0"/>
          </a:p>
        </p:txBody>
      </p:sp>
      <p:sp>
        <p:nvSpPr>
          <p:cNvPr id="6" name="ZoneTexte 5">
            <a:extLst>
              <a:ext uri="{FF2B5EF4-FFF2-40B4-BE49-F238E27FC236}">
                <a16:creationId xmlns:a16="http://schemas.microsoft.com/office/drawing/2014/main" id="{D501561F-7E8B-385D-B9F6-F8446C5B4260}"/>
              </a:ext>
            </a:extLst>
          </p:cNvPr>
          <p:cNvSpPr txBox="1"/>
          <p:nvPr/>
        </p:nvSpPr>
        <p:spPr>
          <a:xfrm>
            <a:off x="170577" y="719328"/>
            <a:ext cx="11004025" cy="707886"/>
          </a:xfrm>
          <a:prstGeom prst="rect">
            <a:avLst/>
          </a:prstGeom>
          <a:noFill/>
        </p:spPr>
        <p:txBody>
          <a:bodyPr wrap="square">
            <a:spAutoFit/>
          </a:bodyPr>
          <a:lstStyle/>
          <a:p>
            <a:pPr algn="just"/>
            <a:r>
              <a:rPr lang="fr-FR" sz="2000" b="1" dirty="0">
                <a:solidFill>
                  <a:srgbClr val="002060"/>
                </a:solidFill>
                <a:latin typeface="Aptos" panose="020B0004020202020204" pitchFamily="34" charset="0"/>
              </a:rPr>
              <a:t>Dépenses déductibles : celles supportées directement par l'entreprise et destinées à favoriser l'accueil, l'insertion ou le maintien dans l'emploi des travailleurs handicapés</a:t>
            </a:r>
          </a:p>
        </p:txBody>
      </p:sp>
      <p:sp>
        <p:nvSpPr>
          <p:cNvPr id="5" name="ZoneTexte 4">
            <a:extLst>
              <a:ext uri="{FF2B5EF4-FFF2-40B4-BE49-F238E27FC236}">
                <a16:creationId xmlns:a16="http://schemas.microsoft.com/office/drawing/2014/main" id="{846609E7-6255-9801-5D10-339422E95821}"/>
              </a:ext>
            </a:extLst>
          </p:cNvPr>
          <p:cNvSpPr txBox="1"/>
          <p:nvPr/>
        </p:nvSpPr>
        <p:spPr>
          <a:xfrm>
            <a:off x="1784585" y="2019380"/>
            <a:ext cx="8670449" cy="1836400"/>
          </a:xfrm>
          <a:prstGeom prst="rect">
            <a:avLst/>
          </a:prstGeom>
          <a:noFill/>
        </p:spPr>
        <p:txBody>
          <a:bodyPr wrap="square">
            <a:spAutoFit/>
          </a:bodyPr>
          <a:lstStyle/>
          <a:p>
            <a:pPr marL="342900" lvl="0" indent="-342900" algn="just">
              <a:spcAft>
                <a:spcPts val="800"/>
              </a:spcAft>
              <a:buFont typeface="+mj-lt"/>
              <a:buAutoNum type="arabicPeriod"/>
              <a:tabLst>
                <a:tab pos="457200" algn="l"/>
              </a:tabLst>
            </a:pPr>
            <a:r>
              <a:rPr lang="fr-FR"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Accessibilité des locaux</a:t>
            </a: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 diagnostics, travaux d’aménagement.</a:t>
            </a:r>
          </a:p>
          <a:p>
            <a:pPr marL="342900" lvl="0" indent="-342900" algn="just">
              <a:spcAft>
                <a:spcPts val="800"/>
              </a:spcAft>
              <a:buFont typeface="+mj-lt"/>
              <a:buAutoNum type="arabicPeriod"/>
              <a:tabLst>
                <a:tab pos="457200" algn="l"/>
              </a:tabLst>
            </a:pPr>
            <a:r>
              <a:rPr lang="fr-FR"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Maintien dans l’emploi/reconversion</a:t>
            </a: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 actions de compensation technique, humaine ou organisationnelle.</a:t>
            </a:r>
          </a:p>
          <a:p>
            <a:pPr marL="342900" lvl="0" indent="-342900" algn="just">
              <a:spcAft>
                <a:spcPts val="800"/>
              </a:spcAft>
              <a:buFont typeface="+mj-lt"/>
              <a:buAutoNum type="arabicPeriod"/>
              <a:tabLst>
                <a:tab pos="457200" algn="l"/>
              </a:tabLst>
            </a:pPr>
            <a:r>
              <a:rPr lang="fr-FR"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Accompagnement/sensibilisation</a:t>
            </a: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 formations, actions favorisant la prise de poste ou le maintien en emploi.</a:t>
            </a:r>
            <a:endParaRPr lang="fr-FR" sz="200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4856F30C-D009-3F5C-4761-31F73E5D8AEB}"/>
              </a:ext>
            </a:extLst>
          </p:cNvPr>
          <p:cNvSpPr txBox="1"/>
          <p:nvPr/>
        </p:nvSpPr>
        <p:spPr>
          <a:xfrm>
            <a:off x="860548" y="1523242"/>
            <a:ext cx="10518525" cy="400110"/>
          </a:xfrm>
          <a:prstGeom prst="rect">
            <a:avLst/>
          </a:prstGeom>
          <a:noFill/>
        </p:spPr>
        <p:txBody>
          <a:bodyPr wrap="square">
            <a:spAutoFit/>
          </a:bodyPr>
          <a:lstStyle/>
          <a:p>
            <a:pPr algn="just"/>
            <a:r>
              <a:rPr lang="fr-FR" sz="2000" b="1" dirty="0">
                <a:solidFill>
                  <a:schemeClr val="tx1"/>
                </a:solidFill>
                <a:latin typeface="Aptos" panose="020B0004020202020204" pitchFamily="34" charset="0"/>
              </a:rPr>
              <a:t>A compter de 2025, seules 3 types de dépenses sont déductibles, dépenses  liées </a:t>
            </a:r>
            <a:r>
              <a:rPr lang="fr-FR" sz="1800" b="1" dirty="0">
                <a:solidFill>
                  <a:schemeClr val="tx1"/>
                </a:solidFill>
                <a:latin typeface="Aptos" panose="020B0004020202020204" pitchFamily="34" charset="0"/>
              </a:rPr>
              <a:t>:</a:t>
            </a:r>
          </a:p>
        </p:txBody>
      </p:sp>
      <p:sp>
        <p:nvSpPr>
          <p:cNvPr id="11" name="ZoneTexte 10">
            <a:extLst>
              <a:ext uri="{FF2B5EF4-FFF2-40B4-BE49-F238E27FC236}">
                <a16:creationId xmlns:a16="http://schemas.microsoft.com/office/drawing/2014/main" id="{52086211-96D0-0F59-6664-E55521A882D1}"/>
              </a:ext>
            </a:extLst>
          </p:cNvPr>
          <p:cNvSpPr txBox="1"/>
          <p:nvPr/>
        </p:nvSpPr>
        <p:spPr>
          <a:xfrm>
            <a:off x="-319931" y="6229864"/>
            <a:ext cx="8281176" cy="400110"/>
          </a:xfrm>
          <a:prstGeom prst="rect">
            <a:avLst/>
          </a:prstGeom>
          <a:noFill/>
        </p:spPr>
        <p:txBody>
          <a:bodyPr wrap="square">
            <a:spAutoFit/>
          </a:bodyPr>
          <a:lstStyle/>
          <a:p>
            <a:r>
              <a:rPr lang="fr-FR" sz="1400" dirty="0"/>
              <a:t>📚</a:t>
            </a:r>
            <a:r>
              <a:rPr lang="fr-FR" dirty="0"/>
              <a:t> </a:t>
            </a:r>
            <a:r>
              <a:rPr lang="fr-FR"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Des exemples concrets sont disponibles dans le Guide OETH</a:t>
            </a:r>
            <a:r>
              <a:rPr lang="fr-FR" sz="2000" b="1"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a:t>
            </a:r>
          </a:p>
        </p:txBody>
      </p:sp>
      <p:sp>
        <p:nvSpPr>
          <p:cNvPr id="15" name="ZoneTexte 14">
            <a:extLst>
              <a:ext uri="{FF2B5EF4-FFF2-40B4-BE49-F238E27FC236}">
                <a16:creationId xmlns:a16="http://schemas.microsoft.com/office/drawing/2014/main" id="{FEBF2706-589D-13E9-8A94-C499C6ABC58B}"/>
              </a:ext>
            </a:extLst>
          </p:cNvPr>
          <p:cNvSpPr txBox="1"/>
          <p:nvPr/>
        </p:nvSpPr>
        <p:spPr>
          <a:xfrm>
            <a:off x="205967" y="4618212"/>
            <a:ext cx="11710730" cy="1231106"/>
          </a:xfrm>
          <a:prstGeom prst="rect">
            <a:avLst/>
          </a:prstGeom>
          <a:noFill/>
        </p:spPr>
        <p:txBody>
          <a:bodyPr wrap="square">
            <a:spAutoFit/>
          </a:bodyPr>
          <a:lstStyle/>
          <a:p>
            <a:pPr algn="just">
              <a:spcAft>
                <a:spcPts val="800"/>
              </a:spcAft>
              <a:buNone/>
            </a:pPr>
            <a:r>
              <a:rPr lang="fr-FR" sz="1800" b="1" kern="100" dirty="0">
                <a:effectLst/>
                <a:latin typeface="Aptos" panose="020B0004020202020204" pitchFamily="34" charset="0"/>
                <a:ea typeface="Aptos" panose="020B0004020202020204" pitchFamily="34" charset="0"/>
                <a:cs typeface="Segoe UI Symbol" panose="020B0502040204020203" pitchFamily="34" charset="0"/>
              </a:rPr>
              <a:t>⚠️</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fr-FR"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Ne sont plus déductibles depuis janvier 2025 </a:t>
            </a:r>
            <a:r>
              <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dépenses liées à la participation à des événements de sensibilisation, à des partenariats associatifs sans lien direct avec l’emploi dans l’entreprise, à des actions professionnalisation des dirigeants ou </a:t>
            </a:r>
            <a:r>
              <a:rPr lang="fr-FR" sz="18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TH ou </a:t>
            </a:r>
            <a:r>
              <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EA/ESAT/TIH</a:t>
            </a:r>
            <a:r>
              <a:rPr lang="fr-FR" sz="18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ainsi </a:t>
            </a:r>
            <a:r>
              <a:rPr lang="fr-FR" sz="1800" b="1"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qu’au développement </a:t>
            </a:r>
            <a:r>
              <a:rPr lang="fr-FR" sz="18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des achats auprès de ces secteurs.</a:t>
            </a:r>
            <a:endPar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ZoneTexte 16">
            <a:extLst>
              <a:ext uri="{FF2B5EF4-FFF2-40B4-BE49-F238E27FC236}">
                <a16:creationId xmlns:a16="http://schemas.microsoft.com/office/drawing/2014/main" id="{BF6EA317-655D-F704-F3D6-A82810E0FD6E}"/>
              </a:ext>
            </a:extLst>
          </p:cNvPr>
          <p:cNvSpPr txBox="1"/>
          <p:nvPr/>
        </p:nvSpPr>
        <p:spPr>
          <a:xfrm>
            <a:off x="205967" y="5849318"/>
            <a:ext cx="10715171" cy="400110"/>
          </a:xfrm>
          <a:prstGeom prst="rect">
            <a:avLst/>
          </a:prstGeom>
          <a:noFill/>
        </p:spPr>
        <p:txBody>
          <a:bodyPr wrap="square">
            <a:spAutoFit/>
          </a:bodyPr>
          <a:lstStyle/>
          <a:p>
            <a:pPr algn="l"/>
            <a:endParaRPr lang="fr-FR" sz="2000" dirty="0">
              <a:solidFill>
                <a:srgbClr val="F74758"/>
              </a:solidFill>
              <a:highlight>
                <a:srgbClr val="FFFF00"/>
              </a:highlight>
            </a:endParaRPr>
          </a:p>
        </p:txBody>
      </p:sp>
      <p:sp>
        <p:nvSpPr>
          <p:cNvPr id="7" name="ZoneTexte 6">
            <a:extLst>
              <a:ext uri="{FF2B5EF4-FFF2-40B4-BE49-F238E27FC236}">
                <a16:creationId xmlns:a16="http://schemas.microsoft.com/office/drawing/2014/main" id="{D0BEF20D-9ABB-CB8D-93DA-8D836AD3AC41}"/>
              </a:ext>
            </a:extLst>
          </p:cNvPr>
          <p:cNvSpPr txBox="1"/>
          <p:nvPr/>
        </p:nvSpPr>
        <p:spPr>
          <a:xfrm>
            <a:off x="313017" y="3971881"/>
            <a:ext cx="10728610" cy="400110"/>
          </a:xfrm>
          <a:prstGeom prst="rect">
            <a:avLst/>
          </a:prstGeom>
          <a:noFill/>
        </p:spPr>
        <p:txBody>
          <a:bodyPr wrap="square">
            <a:spAutoFit/>
          </a:bodyPr>
          <a:lstStyle/>
          <a:p>
            <a:pPr lvl="0" algn="just">
              <a:spcAft>
                <a:spcPts val="800"/>
              </a:spcAft>
              <a:tabLst>
                <a:tab pos="457200" algn="l"/>
              </a:tabLst>
            </a:pPr>
            <a:r>
              <a:rPr lang="fr-FR" sz="1800" dirty="0"/>
              <a:t>📌 </a:t>
            </a: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Déduction limitée à </a:t>
            </a:r>
            <a:r>
              <a:rPr lang="fr-FR"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10 % de la contribution brute</a:t>
            </a: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(sur montant HT facturé et payé l’année N)</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D0BDE49E-FD56-2B80-3E55-3BBF8A9F91F2}"/>
              </a:ext>
            </a:extLst>
          </p:cNvPr>
          <p:cNvPicPr>
            <a:picLocks noChangeAspect="1"/>
          </p:cNvPicPr>
          <p:nvPr/>
        </p:nvPicPr>
        <p:blipFill>
          <a:blip r:embed="rId3"/>
          <a:stretch>
            <a:fillRect/>
          </a:stretch>
        </p:blipFill>
        <p:spPr>
          <a:xfrm>
            <a:off x="8597961" y="-16481"/>
            <a:ext cx="1215941" cy="450025"/>
          </a:xfrm>
          <a:prstGeom prst="rect">
            <a:avLst/>
          </a:prstGeom>
        </p:spPr>
      </p:pic>
      <p:pic>
        <p:nvPicPr>
          <p:cNvPr id="10" name="Image 9">
            <a:extLst>
              <a:ext uri="{FF2B5EF4-FFF2-40B4-BE49-F238E27FC236}">
                <a16:creationId xmlns:a16="http://schemas.microsoft.com/office/drawing/2014/main" id="{E06AB9B2-AA05-0669-84A4-C14C0AE72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1246" y="41994"/>
            <a:ext cx="785653" cy="408409"/>
          </a:xfrm>
          <a:prstGeom prst="rect">
            <a:avLst/>
          </a:prstGeom>
        </p:spPr>
      </p:pic>
      <p:pic>
        <p:nvPicPr>
          <p:cNvPr id="12" name="Image 11">
            <a:extLst>
              <a:ext uri="{FF2B5EF4-FFF2-40B4-BE49-F238E27FC236}">
                <a16:creationId xmlns:a16="http://schemas.microsoft.com/office/drawing/2014/main" id="{33E2DCEA-1578-90BF-2684-F5DF9A1F0775}"/>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59295" y="0"/>
            <a:ext cx="1344198" cy="408409"/>
          </a:xfrm>
          <a:prstGeom prst="rect">
            <a:avLst/>
          </a:prstGeom>
        </p:spPr>
      </p:pic>
    </p:spTree>
    <p:extLst>
      <p:ext uri="{BB962C8B-B14F-4D97-AF65-F5344CB8AC3E}">
        <p14:creationId xmlns:p14="http://schemas.microsoft.com/office/powerpoint/2010/main" val="292088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9B837-FF57-AFB6-C9B7-B3C66FCD9E3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C2BCF14-FF7C-E495-325D-9B42D05B9680}"/>
              </a:ext>
            </a:extLst>
          </p:cNvPr>
          <p:cNvSpPr/>
          <p:nvPr/>
        </p:nvSpPr>
        <p:spPr>
          <a:xfrm>
            <a:off x="0" y="0"/>
            <a:ext cx="12239625" cy="1091381"/>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2000" b="1" dirty="0">
                <a:solidFill>
                  <a:srgbClr val="002060"/>
                </a:solidFill>
                <a:latin typeface="Aptos" panose="020B0004020202020204" pitchFamily="34" charset="0"/>
              </a:rPr>
              <a:t>Déduction de dépenses relatives aux contrats de prestations/fournitures/sous-traitance </a:t>
            </a:r>
            <a:endParaRPr lang="fr-FR" sz="2000" b="1" dirty="0">
              <a:solidFill>
                <a:srgbClr val="002060"/>
              </a:solidFill>
            </a:endParaRPr>
          </a:p>
        </p:txBody>
      </p:sp>
      <p:sp>
        <p:nvSpPr>
          <p:cNvPr id="4" name="Espace réservé du texte 11">
            <a:extLst>
              <a:ext uri="{FF2B5EF4-FFF2-40B4-BE49-F238E27FC236}">
                <a16:creationId xmlns:a16="http://schemas.microsoft.com/office/drawing/2014/main" id="{1BFACCCE-E15A-9667-F8D3-C64430EF6214}"/>
              </a:ext>
            </a:extLst>
          </p:cNvPr>
          <p:cNvSpPr txBox="1">
            <a:spLocks/>
          </p:cNvSpPr>
          <p:nvPr/>
        </p:nvSpPr>
        <p:spPr>
          <a:xfrm>
            <a:off x="340790" y="1310076"/>
            <a:ext cx="11578968" cy="3309044"/>
          </a:xfrm>
          <a:prstGeom prst="rect">
            <a:avLst/>
          </a:prstGeom>
        </p:spPr>
        <p:txBody>
          <a:bodyPr lIns="25335" tIns="25335" rIns="25335" bIns="25335" anchor="t">
            <a:no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2pPr>
            <a:lvl3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3pPr>
            <a:lvl4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4pPr>
            <a:lvl5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5pPr>
            <a:lvl6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6pPr>
            <a:lvl7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7pPr>
            <a:lvl8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8pPr>
            <a:lvl9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9pPr>
          </a:lstStyle>
          <a:p>
            <a:pPr marL="342900" indent="-342900" algn="just">
              <a:buFont typeface="Aptos" panose="020B0004020202020204" pitchFamily="34" charset="0"/>
              <a:buChar char="–"/>
            </a:pPr>
            <a:r>
              <a:rPr lang="fr-FR" sz="2000" dirty="0">
                <a:solidFill>
                  <a:schemeClr val="tx1"/>
                </a:solidFill>
                <a:latin typeface="Aptos" panose="020B0004020202020204" pitchFamily="34" charset="0"/>
              </a:rPr>
              <a:t>Contrats passés avec des entreprises adaptées </a:t>
            </a:r>
            <a:r>
              <a:rPr lang="fr-FR" sz="2000" b="1" dirty="0">
                <a:solidFill>
                  <a:schemeClr val="tx1"/>
                </a:solidFill>
                <a:latin typeface="Aptos" panose="020B0004020202020204" pitchFamily="34" charset="0"/>
              </a:rPr>
              <a:t>(EA), </a:t>
            </a:r>
            <a:r>
              <a:rPr lang="fr-FR" sz="2000" dirty="0">
                <a:solidFill>
                  <a:schemeClr val="tx1"/>
                </a:solidFill>
                <a:latin typeface="Aptos" panose="020B0004020202020204" pitchFamily="34" charset="0"/>
              </a:rPr>
              <a:t>des établissements ou services d'accompagnement par le travail </a:t>
            </a:r>
            <a:r>
              <a:rPr lang="fr-FR" sz="2000" b="1" dirty="0">
                <a:solidFill>
                  <a:schemeClr val="tx1"/>
                </a:solidFill>
                <a:latin typeface="Aptos" panose="020B0004020202020204" pitchFamily="34" charset="0"/>
              </a:rPr>
              <a:t>(Esat), </a:t>
            </a:r>
            <a:r>
              <a:rPr lang="fr-FR" sz="2000" dirty="0">
                <a:solidFill>
                  <a:schemeClr val="tx1"/>
                </a:solidFill>
                <a:latin typeface="Aptos" panose="020B0004020202020204" pitchFamily="34" charset="0"/>
              </a:rPr>
              <a:t>des travailleurs indépendants handicapés </a:t>
            </a:r>
            <a:r>
              <a:rPr lang="fr-FR" sz="2000" b="1" dirty="0">
                <a:solidFill>
                  <a:schemeClr val="tx1"/>
                </a:solidFill>
                <a:latin typeface="Aptos" panose="020B0004020202020204" pitchFamily="34" charset="0"/>
              </a:rPr>
              <a:t>(TIH), </a:t>
            </a:r>
            <a:r>
              <a:rPr lang="fr-FR" sz="2000" dirty="0">
                <a:solidFill>
                  <a:schemeClr val="tx1"/>
                </a:solidFill>
                <a:latin typeface="Aptos" panose="020B0004020202020204" pitchFamily="34" charset="0"/>
              </a:rPr>
              <a:t>des entreprises de portage salarial </a:t>
            </a:r>
            <a:r>
              <a:rPr lang="fr-FR" sz="2000" b="1" dirty="0">
                <a:solidFill>
                  <a:schemeClr val="tx1"/>
                </a:solidFill>
                <a:latin typeface="Aptos" panose="020B0004020202020204" pitchFamily="34" charset="0"/>
              </a:rPr>
              <a:t>(EPS) </a:t>
            </a:r>
            <a:r>
              <a:rPr lang="fr-FR" sz="2000" dirty="0">
                <a:solidFill>
                  <a:schemeClr val="tx1"/>
                </a:solidFill>
                <a:latin typeface="Aptos" panose="020B0004020202020204" pitchFamily="34" charset="0"/>
              </a:rPr>
              <a:t>lorsque le salarié porté est reconnu travailleur handicapé.</a:t>
            </a:r>
          </a:p>
          <a:p>
            <a:pPr marL="342900" indent="-342900" algn="just">
              <a:buFont typeface="Aptos" panose="020B0004020202020204" pitchFamily="34" charset="0"/>
              <a:buChar char="–"/>
            </a:pPr>
            <a:endParaRPr lang="fr-FR" sz="2000" b="1" dirty="0">
              <a:solidFill>
                <a:srgbClr val="002060"/>
              </a:solidFill>
              <a:latin typeface="Aptos" panose="020B0004020202020204" pitchFamily="34" charset="0"/>
            </a:endParaRPr>
          </a:p>
          <a:p>
            <a:pPr marL="342900" indent="-342900" algn="just">
              <a:buFont typeface="Aptos" panose="020B0004020202020204" pitchFamily="34" charset="0"/>
              <a:buChar char="–"/>
            </a:pPr>
            <a:r>
              <a:rPr lang="fr-FR" sz="2000" dirty="0">
                <a:solidFill>
                  <a:schemeClr val="tx1"/>
                </a:solidFill>
                <a:latin typeface="Aptos" panose="020B0004020202020204" pitchFamily="34" charset="0"/>
              </a:rPr>
              <a:t>Dépenses </a:t>
            </a:r>
            <a:r>
              <a:rPr lang="fr-FR" sz="2000" b="1" dirty="0">
                <a:solidFill>
                  <a:schemeClr val="tx1"/>
                </a:solidFill>
                <a:latin typeface="Aptos" panose="020B0004020202020204" pitchFamily="34" charset="0"/>
              </a:rPr>
              <a:t>supportées directement par l'entreprise</a:t>
            </a:r>
            <a:r>
              <a:rPr lang="fr-FR" sz="2000" dirty="0">
                <a:solidFill>
                  <a:schemeClr val="tx1"/>
                </a:solidFill>
                <a:latin typeface="Aptos" panose="020B0004020202020204" pitchFamily="34" charset="0"/>
              </a:rPr>
              <a:t>, réglées au cours de l’année.</a:t>
            </a:r>
          </a:p>
          <a:p>
            <a:pPr marL="342900" indent="-342900" algn="just">
              <a:buFont typeface="Aptos" panose="020B0004020202020204" pitchFamily="34" charset="0"/>
              <a:buChar char="–"/>
            </a:pPr>
            <a:endParaRPr lang="fr-FR" sz="2000" dirty="0">
              <a:solidFill>
                <a:schemeClr val="tx1"/>
              </a:solidFill>
              <a:latin typeface="Aptos" panose="020B0004020202020204" pitchFamily="34" charset="0"/>
            </a:endParaRPr>
          </a:p>
          <a:p>
            <a:pPr marL="342900" indent="-342900" algn="just">
              <a:buFont typeface="Aptos" panose="020B0004020202020204" pitchFamily="34" charset="0"/>
              <a:buChar char="–"/>
            </a:pPr>
            <a:r>
              <a:rPr lang="fr-FR" sz="2000" b="1" dirty="0">
                <a:solidFill>
                  <a:schemeClr val="tx1"/>
                </a:solidFill>
                <a:latin typeface="Aptos" panose="020B0004020202020204" pitchFamily="34" charset="0"/>
              </a:rPr>
              <a:t>Attestation annuelle </a:t>
            </a:r>
            <a:r>
              <a:rPr lang="fr-FR" sz="2000" dirty="0">
                <a:solidFill>
                  <a:schemeClr val="tx1"/>
                </a:solidFill>
                <a:latin typeface="Aptos" panose="020B0004020202020204" pitchFamily="34" charset="0"/>
              </a:rPr>
              <a:t>adressée avant le 31 janvier par le prestataire avec des mentions obligatoires (Modèle officiel sur </a:t>
            </a:r>
            <a:r>
              <a:rPr lang="fr-FR" sz="2000" dirty="0">
                <a:latin typeface="Aptos" panose="020B0004020202020204" pitchFamily="34" charset="0"/>
                <a:hlinkClick r:id="rId3"/>
              </a:rPr>
              <a:t>Journal officiel de la République française - N° 289 du 29 novembre 2020</a:t>
            </a:r>
            <a:r>
              <a:rPr lang="fr-FR" sz="2000" dirty="0">
                <a:latin typeface="Aptos" panose="020B0004020202020204" pitchFamily="34" charset="0"/>
              </a:rPr>
              <a:t>)</a:t>
            </a:r>
            <a:endParaRPr lang="fr-FR" sz="2000" dirty="0">
              <a:solidFill>
                <a:schemeClr val="tx1"/>
              </a:solidFill>
              <a:latin typeface="Aptos" panose="020B0004020202020204" pitchFamily="34" charset="0"/>
              <a:cs typeface="Calibri" panose="020F0502020204030204" pitchFamily="34" charset="0"/>
            </a:endParaRPr>
          </a:p>
          <a:p>
            <a:pPr algn="just"/>
            <a:r>
              <a:rPr lang="fr-FR" sz="2000" dirty="0">
                <a:solidFill>
                  <a:schemeClr val="tx1"/>
                </a:solidFill>
                <a:latin typeface="Aptos" panose="020B0004020202020204" pitchFamily="34" charset="0"/>
              </a:rPr>
              <a:t> </a:t>
            </a:r>
          </a:p>
          <a:p>
            <a:pPr marL="342900" indent="-342900" algn="just">
              <a:buFont typeface="Aptos" panose="020B0004020202020204" pitchFamily="34" charset="0"/>
              <a:buChar char="–"/>
            </a:pPr>
            <a:r>
              <a:rPr lang="fr-FR" sz="2000" b="1" dirty="0">
                <a:solidFill>
                  <a:schemeClr val="tx1"/>
                </a:solidFill>
                <a:latin typeface="Aptos" panose="020B0004020202020204" pitchFamily="34" charset="0"/>
              </a:rPr>
              <a:t>Montant de la déduction calculée </a:t>
            </a:r>
            <a:r>
              <a:rPr lang="fr-FR" sz="2000" dirty="0">
                <a:solidFill>
                  <a:schemeClr val="tx1"/>
                </a:solidFill>
                <a:latin typeface="Aptos" panose="020B0004020202020204" pitchFamily="34" charset="0"/>
              </a:rPr>
              <a:t>: </a:t>
            </a:r>
            <a:r>
              <a:rPr lang="fr-FR" sz="2000" b="1" dirty="0">
                <a:solidFill>
                  <a:schemeClr val="tx1"/>
                </a:solidFill>
                <a:latin typeface="Aptos" panose="020B0004020202020204" pitchFamily="34" charset="0"/>
              </a:rPr>
              <a:t>30 % du prix hors taxes des fournitures, </a:t>
            </a:r>
            <a:r>
              <a:rPr lang="fr-FR" sz="2000" dirty="0">
                <a:solidFill>
                  <a:schemeClr val="tx1"/>
                </a:solidFill>
                <a:latin typeface="Aptos" panose="020B0004020202020204" pitchFamily="34" charset="0"/>
              </a:rPr>
              <a:t>travaux ou prestations figurant au contrat, duquel sont déduits les coûts des matières premières, des produits, des matériaux, de la sous-traitance, des consommations intermédiaires et des frais de vente et de commercialisation. </a:t>
            </a:r>
          </a:p>
          <a:p>
            <a:pPr algn="just"/>
            <a:endParaRPr lang="fr-FR" sz="2000" dirty="0">
              <a:solidFill>
                <a:schemeClr val="tx1"/>
              </a:solidFill>
              <a:latin typeface="Aptos" panose="020B0004020202020204" pitchFamily="34" charset="0"/>
            </a:endParaRPr>
          </a:p>
          <a:p>
            <a:pPr marL="342900" indent="-342900" algn="just">
              <a:buFont typeface="Aptos" panose="020B0004020202020204" pitchFamily="34" charset="0"/>
              <a:buChar char="–"/>
            </a:pPr>
            <a:r>
              <a:rPr lang="fr-FR" sz="2000" b="1" dirty="0">
                <a:solidFill>
                  <a:schemeClr val="tx1"/>
                </a:solidFill>
                <a:latin typeface="Aptos" panose="020B0004020202020204" pitchFamily="34" charset="0"/>
              </a:rPr>
              <a:t>Le recours à la sous-traitance déduit dans la limite  de 50 % </a:t>
            </a:r>
            <a:r>
              <a:rPr lang="fr-FR" sz="2000" dirty="0">
                <a:solidFill>
                  <a:schemeClr val="tx1"/>
                </a:solidFill>
                <a:latin typeface="Aptos" panose="020B0004020202020204" pitchFamily="34" charset="0"/>
              </a:rPr>
              <a:t>de la contribution brute avant déductions (si taux d’emploi TH de l’entreprise est inférieur à 3 %) </a:t>
            </a:r>
            <a:r>
              <a:rPr lang="fr-FR" sz="2000" b="1" dirty="0">
                <a:solidFill>
                  <a:schemeClr val="tx1"/>
                </a:solidFill>
                <a:latin typeface="Aptos" panose="020B0004020202020204" pitchFamily="34" charset="0"/>
              </a:rPr>
              <a:t>ou de 75 % de la contribution </a:t>
            </a:r>
            <a:r>
              <a:rPr lang="fr-FR" sz="2000" dirty="0">
                <a:solidFill>
                  <a:schemeClr val="tx1"/>
                </a:solidFill>
                <a:latin typeface="Aptos" panose="020B0004020202020204" pitchFamily="34" charset="0"/>
              </a:rPr>
              <a:t>brute avant déductions (si taux d’emploi TH de l’entreprise est égal ou supérieur à 3 %).</a:t>
            </a:r>
            <a:endParaRPr lang="en-GB" sz="2000" dirty="0"/>
          </a:p>
        </p:txBody>
      </p:sp>
      <p:sp>
        <p:nvSpPr>
          <p:cNvPr id="6" name="ZoneTexte 5">
            <a:extLst>
              <a:ext uri="{FF2B5EF4-FFF2-40B4-BE49-F238E27FC236}">
                <a16:creationId xmlns:a16="http://schemas.microsoft.com/office/drawing/2014/main" id="{89BE95C5-9D14-97A6-FED7-99F137F7C390}"/>
              </a:ext>
            </a:extLst>
          </p:cNvPr>
          <p:cNvSpPr txBox="1"/>
          <p:nvPr/>
        </p:nvSpPr>
        <p:spPr>
          <a:xfrm>
            <a:off x="8313998" y="6563539"/>
            <a:ext cx="827971" cy="276999"/>
          </a:xfrm>
          <a:prstGeom prst="rect">
            <a:avLst/>
          </a:prstGeom>
          <a:noFill/>
        </p:spPr>
        <p:txBody>
          <a:bodyPr wrap="square">
            <a:spAutoFit/>
          </a:bodyPr>
          <a:lstStyle/>
          <a:p>
            <a:r>
              <a:rPr lang="fr-FR" altLang="fr-FR" sz="1200" dirty="0">
                <a:solidFill>
                  <a:schemeClr val="tx1"/>
                </a:solidFill>
                <a:latin typeface="Aptos" panose="020B0004020202020204" pitchFamily="34" charset="0"/>
                <a:ea typeface="Aptos" panose="020B0004020202020204" pitchFamily="34" charset="0"/>
                <a:cs typeface="Segoe UI Emoji" panose="020B0502040204020203" pitchFamily="34" charset="0"/>
              </a:rPr>
              <a:t>🔗</a:t>
            </a:r>
            <a:endParaRPr lang="fr-FR" dirty="0"/>
          </a:p>
        </p:txBody>
      </p:sp>
      <p:sp>
        <p:nvSpPr>
          <p:cNvPr id="8" name="ZoneTexte 7">
            <a:extLst>
              <a:ext uri="{FF2B5EF4-FFF2-40B4-BE49-F238E27FC236}">
                <a16:creationId xmlns:a16="http://schemas.microsoft.com/office/drawing/2014/main" id="{EE6DC97E-37A7-BF22-F1EE-FB4E3A240FBA}"/>
              </a:ext>
            </a:extLst>
          </p:cNvPr>
          <p:cNvSpPr txBox="1"/>
          <p:nvPr/>
        </p:nvSpPr>
        <p:spPr>
          <a:xfrm>
            <a:off x="8727984" y="6501984"/>
            <a:ext cx="3191774" cy="338554"/>
          </a:xfrm>
          <a:prstGeom prst="rect">
            <a:avLst/>
          </a:prstGeom>
          <a:noFill/>
        </p:spPr>
        <p:txBody>
          <a:bodyPr wrap="square" rtlCol="0">
            <a:spAutoFit/>
          </a:bodyPr>
          <a:lstStyle/>
          <a:p>
            <a:r>
              <a:rPr lang="fr-FR" sz="1600" dirty="0">
                <a:solidFill>
                  <a:schemeClr val="tx1"/>
                </a:solidFill>
              </a:rPr>
              <a:t>En savoir plus sur Guide OETH  </a:t>
            </a:r>
          </a:p>
        </p:txBody>
      </p:sp>
      <p:pic>
        <p:nvPicPr>
          <p:cNvPr id="3" name="Image 2">
            <a:extLst>
              <a:ext uri="{FF2B5EF4-FFF2-40B4-BE49-F238E27FC236}">
                <a16:creationId xmlns:a16="http://schemas.microsoft.com/office/drawing/2014/main" id="{F9E598AB-77D7-21A7-B0B7-08411130E087}"/>
              </a:ext>
            </a:extLst>
          </p:cNvPr>
          <p:cNvPicPr>
            <a:picLocks noChangeAspect="1"/>
          </p:cNvPicPr>
          <p:nvPr/>
        </p:nvPicPr>
        <p:blipFill>
          <a:blip r:embed="rId4"/>
          <a:stretch>
            <a:fillRect/>
          </a:stretch>
        </p:blipFill>
        <p:spPr>
          <a:xfrm>
            <a:off x="10390832" y="665503"/>
            <a:ext cx="982004" cy="363444"/>
          </a:xfrm>
          <a:prstGeom prst="rect">
            <a:avLst/>
          </a:prstGeom>
        </p:spPr>
      </p:pic>
      <p:pic>
        <p:nvPicPr>
          <p:cNvPr id="7" name="Image 6">
            <a:extLst>
              <a:ext uri="{FF2B5EF4-FFF2-40B4-BE49-F238E27FC236}">
                <a16:creationId xmlns:a16="http://schemas.microsoft.com/office/drawing/2014/main" id="{055450EA-9C50-E577-9D12-88B430AD80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5037" y="309256"/>
            <a:ext cx="652233" cy="339053"/>
          </a:xfrm>
          <a:prstGeom prst="rect">
            <a:avLst/>
          </a:prstGeom>
        </p:spPr>
      </p:pic>
      <p:pic>
        <p:nvPicPr>
          <p:cNvPr id="9" name="Image 8">
            <a:extLst>
              <a:ext uri="{FF2B5EF4-FFF2-40B4-BE49-F238E27FC236}">
                <a16:creationId xmlns:a16="http://schemas.microsoft.com/office/drawing/2014/main" id="{61FBF648-E128-BD96-FB8E-7FA329F139CA}"/>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323871" y="264017"/>
            <a:ext cx="1115926" cy="339053"/>
          </a:xfrm>
          <a:prstGeom prst="rect">
            <a:avLst/>
          </a:prstGeom>
        </p:spPr>
      </p:pic>
    </p:spTree>
    <p:extLst>
      <p:ext uri="{BB962C8B-B14F-4D97-AF65-F5344CB8AC3E}">
        <p14:creationId xmlns:p14="http://schemas.microsoft.com/office/powerpoint/2010/main" val="304982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EDBEF-BB0B-7E10-9722-83DABFFF1C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ADD6168-7518-8AEF-B1BC-6A8B067D5F34}"/>
              </a:ext>
            </a:extLst>
          </p:cNvPr>
          <p:cNvSpPr/>
          <p:nvPr/>
        </p:nvSpPr>
        <p:spPr>
          <a:xfrm>
            <a:off x="0" y="0"/>
            <a:ext cx="12239625" cy="966033"/>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3200" b="1" dirty="0">
                <a:solidFill>
                  <a:srgbClr val="002060"/>
                </a:solidFill>
              </a:rPr>
              <a:t>Zoom sur l’ESAT, EA, TIH, Portage salarial :  </a:t>
            </a:r>
          </a:p>
        </p:txBody>
      </p:sp>
      <p:sp>
        <p:nvSpPr>
          <p:cNvPr id="4" name="Espace réservé du texte 11">
            <a:extLst>
              <a:ext uri="{FF2B5EF4-FFF2-40B4-BE49-F238E27FC236}">
                <a16:creationId xmlns:a16="http://schemas.microsoft.com/office/drawing/2014/main" id="{CB3B6B4C-F311-EBF1-AB30-ED8129AAA9E1}"/>
              </a:ext>
            </a:extLst>
          </p:cNvPr>
          <p:cNvSpPr txBox="1">
            <a:spLocks/>
          </p:cNvSpPr>
          <p:nvPr/>
        </p:nvSpPr>
        <p:spPr>
          <a:xfrm>
            <a:off x="128466" y="1035372"/>
            <a:ext cx="10133163" cy="5687667"/>
          </a:xfrm>
          <a:prstGeom prst="rect">
            <a:avLst/>
          </a:prstGeom>
        </p:spPr>
        <p:txBody>
          <a:bodyPr lIns="25335" tIns="25335" rIns="25335" bIns="25335" anchor="t">
            <a:norm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2pPr>
            <a:lvl3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3pPr>
            <a:lvl4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4pPr>
            <a:lvl5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5pPr>
            <a:lvl6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6pPr>
            <a:lvl7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7pPr>
            <a:lvl8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8pPr>
            <a:lvl9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9pPr>
          </a:lstStyle>
          <a:p>
            <a:pPr algn="just"/>
            <a:endParaRPr lang="fr-FR" b="1" dirty="0">
              <a:latin typeface="Aptos" panose="020B0004020202020204" pitchFamily="34" charset="0"/>
            </a:endParaRPr>
          </a:p>
          <a:p>
            <a:pPr algn="just"/>
            <a:endParaRPr lang="fr-FR" dirty="0">
              <a:latin typeface="Aptos" panose="020B0004020202020204" pitchFamily="34" charset="0"/>
            </a:endParaRPr>
          </a:p>
          <a:p>
            <a:pPr marL="435744" lvl="1"/>
            <a:endParaRPr lang="en-GB" dirty="0"/>
          </a:p>
        </p:txBody>
      </p:sp>
      <p:sp>
        <p:nvSpPr>
          <p:cNvPr id="9" name="object 10">
            <a:extLst>
              <a:ext uri="{FF2B5EF4-FFF2-40B4-BE49-F238E27FC236}">
                <a16:creationId xmlns:a16="http://schemas.microsoft.com/office/drawing/2014/main" id="{76293BDE-938A-FC6D-ADFB-72F31446BCF6}"/>
              </a:ext>
            </a:extLst>
          </p:cNvPr>
          <p:cNvSpPr/>
          <p:nvPr/>
        </p:nvSpPr>
        <p:spPr>
          <a:xfrm>
            <a:off x="774715" y="1415579"/>
            <a:ext cx="4356100" cy="4811067"/>
          </a:xfrm>
          <a:custGeom>
            <a:avLst/>
            <a:gdLst/>
            <a:ahLst/>
            <a:cxnLst/>
            <a:rect l="l" t="t" r="r" b="b"/>
            <a:pathLst>
              <a:path w="4356100" h="5262880">
                <a:moveTo>
                  <a:pt x="90004" y="0"/>
                </a:moveTo>
                <a:lnTo>
                  <a:pt x="54971" y="7071"/>
                </a:lnTo>
                <a:lnTo>
                  <a:pt x="26362" y="26355"/>
                </a:lnTo>
                <a:lnTo>
                  <a:pt x="7073" y="54960"/>
                </a:lnTo>
                <a:lnTo>
                  <a:pt x="0" y="89992"/>
                </a:lnTo>
                <a:lnTo>
                  <a:pt x="0" y="5172748"/>
                </a:lnTo>
                <a:lnTo>
                  <a:pt x="7073" y="5207781"/>
                </a:lnTo>
                <a:lnTo>
                  <a:pt x="26362" y="5236390"/>
                </a:lnTo>
                <a:lnTo>
                  <a:pt x="54971" y="5255679"/>
                </a:lnTo>
                <a:lnTo>
                  <a:pt x="90004" y="5262753"/>
                </a:lnTo>
                <a:lnTo>
                  <a:pt x="4266006" y="5262753"/>
                </a:lnTo>
                <a:lnTo>
                  <a:pt x="4301039" y="5255679"/>
                </a:lnTo>
                <a:lnTo>
                  <a:pt x="4329649" y="5236390"/>
                </a:lnTo>
                <a:lnTo>
                  <a:pt x="4348937" y="5207781"/>
                </a:lnTo>
                <a:lnTo>
                  <a:pt x="4356011" y="5172748"/>
                </a:lnTo>
                <a:lnTo>
                  <a:pt x="4356011" y="89992"/>
                </a:lnTo>
                <a:lnTo>
                  <a:pt x="4348937" y="54960"/>
                </a:lnTo>
                <a:lnTo>
                  <a:pt x="4329649" y="26355"/>
                </a:lnTo>
                <a:lnTo>
                  <a:pt x="4301039" y="7071"/>
                </a:lnTo>
                <a:lnTo>
                  <a:pt x="4266006" y="0"/>
                </a:lnTo>
                <a:lnTo>
                  <a:pt x="90004" y="0"/>
                </a:lnTo>
                <a:close/>
              </a:path>
            </a:pathLst>
          </a:custGeom>
          <a:solidFill>
            <a:srgbClr val="FFFFFF"/>
          </a:solidFill>
          <a:ln w="63500">
            <a:solidFill>
              <a:srgbClr val="00FF00"/>
            </a:solidFill>
          </a:ln>
        </p:spPr>
        <p:txBody>
          <a:bodyPr wrap="square" lIns="0" tIns="0" rIns="0" bIns="0" rtlCol="0"/>
          <a:lstStyle/>
          <a:p>
            <a:endParaRPr dirty="0"/>
          </a:p>
        </p:txBody>
      </p:sp>
      <p:sp>
        <p:nvSpPr>
          <p:cNvPr id="10" name="object 9">
            <a:extLst>
              <a:ext uri="{FF2B5EF4-FFF2-40B4-BE49-F238E27FC236}">
                <a16:creationId xmlns:a16="http://schemas.microsoft.com/office/drawing/2014/main" id="{410A515F-9889-10DC-7259-8E9F29527C48}"/>
              </a:ext>
            </a:extLst>
          </p:cNvPr>
          <p:cNvSpPr txBox="1"/>
          <p:nvPr/>
        </p:nvSpPr>
        <p:spPr>
          <a:xfrm>
            <a:off x="924911" y="1548091"/>
            <a:ext cx="4038562" cy="4106252"/>
          </a:xfrm>
          <a:prstGeom prst="rect">
            <a:avLst/>
          </a:prstGeom>
        </p:spPr>
        <p:txBody>
          <a:bodyPr vert="horz" wrap="square" lIns="0" tIns="12700" rIns="0" bIns="0" rtlCol="0">
            <a:spAutoFit/>
          </a:bodyPr>
          <a:lstStyle/>
          <a:p>
            <a:pPr marL="12700" algn="just">
              <a:lnSpc>
                <a:spcPct val="100000"/>
              </a:lnSpc>
              <a:spcBef>
                <a:spcPts val="100"/>
              </a:spcBef>
            </a:pPr>
            <a:r>
              <a:rPr sz="1800" b="1" dirty="0">
                <a:solidFill>
                  <a:srgbClr val="1B427D"/>
                </a:solidFill>
                <a:latin typeface="Poppins"/>
                <a:cs typeface="Poppins"/>
              </a:rPr>
              <a:t>EA</a:t>
            </a:r>
            <a:r>
              <a:rPr sz="1800" b="1" spc="-75" dirty="0">
                <a:solidFill>
                  <a:srgbClr val="1B427D"/>
                </a:solidFill>
                <a:latin typeface="Poppins"/>
                <a:cs typeface="Poppins"/>
              </a:rPr>
              <a:t> </a:t>
            </a:r>
            <a:r>
              <a:rPr sz="1800" b="1" spc="-120" dirty="0">
                <a:solidFill>
                  <a:srgbClr val="1B427D"/>
                </a:solidFill>
                <a:latin typeface="Poppins"/>
                <a:cs typeface="Poppins"/>
              </a:rPr>
              <a:t>/</a:t>
            </a:r>
            <a:r>
              <a:rPr sz="1800" b="1" spc="-25" dirty="0">
                <a:solidFill>
                  <a:srgbClr val="1B427D"/>
                </a:solidFill>
                <a:latin typeface="Poppins"/>
                <a:cs typeface="Poppins"/>
              </a:rPr>
              <a:t> </a:t>
            </a:r>
            <a:r>
              <a:rPr sz="1800" b="1" spc="-10" dirty="0">
                <a:solidFill>
                  <a:srgbClr val="1B427D"/>
                </a:solidFill>
                <a:latin typeface="Poppins"/>
                <a:cs typeface="Poppins"/>
              </a:rPr>
              <a:t>ESAT</a:t>
            </a:r>
            <a:r>
              <a:rPr sz="1800" b="1" spc="-50" dirty="0">
                <a:solidFill>
                  <a:srgbClr val="1B427D"/>
                </a:solidFill>
                <a:latin typeface="Poppins"/>
                <a:cs typeface="Poppins"/>
              </a:rPr>
              <a:t> </a:t>
            </a:r>
            <a:r>
              <a:rPr sz="1800" b="1" dirty="0">
                <a:solidFill>
                  <a:srgbClr val="1B427D"/>
                </a:solidFill>
                <a:latin typeface="Poppins"/>
                <a:cs typeface="Poppins"/>
              </a:rPr>
              <a:t>:</a:t>
            </a:r>
            <a:r>
              <a:rPr sz="1800" b="1" spc="-50" dirty="0">
                <a:solidFill>
                  <a:srgbClr val="1B427D"/>
                </a:solidFill>
                <a:latin typeface="Poppins"/>
                <a:cs typeface="Poppins"/>
              </a:rPr>
              <a:t> </a:t>
            </a:r>
            <a:r>
              <a:rPr sz="1800" b="1" dirty="0">
                <a:solidFill>
                  <a:srgbClr val="1B427D"/>
                </a:solidFill>
                <a:latin typeface="Poppins"/>
                <a:cs typeface="Poppins"/>
              </a:rPr>
              <a:t>quelles</a:t>
            </a:r>
            <a:r>
              <a:rPr sz="1800" b="1" spc="-50" dirty="0">
                <a:solidFill>
                  <a:srgbClr val="1B427D"/>
                </a:solidFill>
                <a:latin typeface="Poppins"/>
                <a:cs typeface="Poppins"/>
              </a:rPr>
              <a:t> </a:t>
            </a:r>
            <a:r>
              <a:rPr sz="1800" b="1" dirty="0">
                <a:solidFill>
                  <a:srgbClr val="1B427D"/>
                </a:solidFill>
                <a:latin typeface="Poppins"/>
                <a:cs typeface="Poppins"/>
              </a:rPr>
              <a:t>différences</a:t>
            </a:r>
            <a:r>
              <a:rPr sz="1800" b="1" spc="-50" dirty="0">
                <a:solidFill>
                  <a:srgbClr val="1B427D"/>
                </a:solidFill>
                <a:latin typeface="Poppins"/>
                <a:cs typeface="Poppins"/>
              </a:rPr>
              <a:t> ?</a:t>
            </a:r>
            <a:endParaRPr sz="1800" dirty="0">
              <a:solidFill>
                <a:srgbClr val="1B427D"/>
              </a:solidFill>
              <a:latin typeface="Poppins"/>
              <a:cs typeface="Poppins"/>
            </a:endParaRPr>
          </a:p>
          <a:p>
            <a:pPr marL="12700" marR="5080" algn="just">
              <a:lnSpc>
                <a:spcPct val="100000"/>
              </a:lnSpc>
              <a:spcBef>
                <a:spcPts val="600"/>
              </a:spcBef>
            </a:pPr>
            <a:r>
              <a:rPr sz="1100" spc="-45" dirty="0">
                <a:solidFill>
                  <a:srgbClr val="1B427D"/>
                </a:solidFill>
                <a:latin typeface="Poppins"/>
                <a:cs typeface="Poppins"/>
              </a:rPr>
              <a:t>Une</a:t>
            </a:r>
            <a:r>
              <a:rPr sz="1100" spc="-30" dirty="0">
                <a:solidFill>
                  <a:srgbClr val="1B427D"/>
                </a:solidFill>
                <a:latin typeface="Poppins"/>
                <a:cs typeface="Poppins"/>
              </a:rPr>
              <a:t> </a:t>
            </a:r>
            <a:r>
              <a:rPr sz="1100" b="1" spc="-20" dirty="0">
                <a:solidFill>
                  <a:srgbClr val="1B427D"/>
                </a:solidFill>
                <a:latin typeface="Poppins"/>
                <a:cs typeface="Poppins"/>
              </a:rPr>
              <a:t>Entreprise</a:t>
            </a:r>
            <a:r>
              <a:rPr sz="1100" b="1" spc="-15" dirty="0">
                <a:solidFill>
                  <a:srgbClr val="1B427D"/>
                </a:solidFill>
                <a:latin typeface="Poppins"/>
                <a:cs typeface="Poppins"/>
              </a:rPr>
              <a:t> </a:t>
            </a:r>
            <a:r>
              <a:rPr sz="1100" b="1" spc="-25" dirty="0">
                <a:solidFill>
                  <a:srgbClr val="1B427D"/>
                </a:solidFill>
                <a:latin typeface="Poppins"/>
                <a:cs typeface="Poppins"/>
              </a:rPr>
              <a:t>Adaptée</a:t>
            </a:r>
            <a:r>
              <a:rPr sz="1100" b="1" spc="-10" dirty="0">
                <a:solidFill>
                  <a:srgbClr val="1B427D"/>
                </a:solidFill>
                <a:latin typeface="Poppins"/>
                <a:cs typeface="Poppins"/>
              </a:rPr>
              <a:t> </a:t>
            </a:r>
            <a:r>
              <a:rPr sz="1100" b="1" spc="-85" dirty="0">
                <a:solidFill>
                  <a:srgbClr val="1B427D"/>
                </a:solidFill>
                <a:latin typeface="Poppins"/>
                <a:cs typeface="Poppins"/>
              </a:rPr>
              <a:t>(EA)</a:t>
            </a:r>
            <a:r>
              <a:rPr sz="1100" b="1" spc="10" dirty="0">
                <a:solidFill>
                  <a:srgbClr val="1B427D"/>
                </a:solidFill>
                <a:latin typeface="Poppins"/>
                <a:cs typeface="Poppins"/>
              </a:rPr>
              <a:t> </a:t>
            </a:r>
            <a:r>
              <a:rPr sz="1100" spc="-40" dirty="0">
                <a:solidFill>
                  <a:srgbClr val="1B427D"/>
                </a:solidFill>
                <a:latin typeface="Poppins"/>
                <a:cs typeface="Poppins"/>
              </a:rPr>
              <a:t>est</a:t>
            </a:r>
            <a:r>
              <a:rPr sz="1100" spc="-10" dirty="0">
                <a:solidFill>
                  <a:srgbClr val="1B427D"/>
                </a:solidFill>
                <a:latin typeface="Poppins"/>
                <a:cs typeface="Poppins"/>
              </a:rPr>
              <a:t> </a:t>
            </a:r>
            <a:r>
              <a:rPr sz="1100" spc="-45" dirty="0">
                <a:solidFill>
                  <a:srgbClr val="1B427D"/>
                </a:solidFill>
                <a:latin typeface="Poppins"/>
                <a:cs typeface="Poppins"/>
              </a:rPr>
              <a:t>une</a:t>
            </a:r>
            <a:r>
              <a:rPr sz="1100" spc="-10" dirty="0">
                <a:solidFill>
                  <a:srgbClr val="1B427D"/>
                </a:solidFill>
                <a:latin typeface="Poppins"/>
                <a:cs typeface="Poppins"/>
              </a:rPr>
              <a:t> </a:t>
            </a:r>
            <a:r>
              <a:rPr sz="1100" spc="-25" dirty="0">
                <a:solidFill>
                  <a:srgbClr val="1B427D"/>
                </a:solidFill>
                <a:latin typeface="Poppins"/>
                <a:cs typeface="Poppins"/>
              </a:rPr>
              <a:t>entreprise</a:t>
            </a:r>
            <a:r>
              <a:rPr sz="1100" spc="-10" dirty="0">
                <a:solidFill>
                  <a:srgbClr val="1B427D"/>
                </a:solidFill>
                <a:latin typeface="Poppins"/>
                <a:cs typeface="Poppins"/>
              </a:rPr>
              <a:t> </a:t>
            </a:r>
            <a:r>
              <a:rPr sz="1100" spc="-45" dirty="0">
                <a:solidFill>
                  <a:srgbClr val="1B427D"/>
                </a:solidFill>
                <a:latin typeface="Poppins"/>
                <a:cs typeface="Poppins"/>
              </a:rPr>
              <a:t>qui</a:t>
            </a:r>
            <a:r>
              <a:rPr sz="1100" spc="-10" dirty="0">
                <a:solidFill>
                  <a:srgbClr val="1B427D"/>
                </a:solidFill>
                <a:latin typeface="Poppins"/>
                <a:cs typeface="Poppins"/>
              </a:rPr>
              <a:t> emploie majoritairement</a:t>
            </a:r>
            <a:r>
              <a:rPr sz="1100" spc="-25" dirty="0">
                <a:solidFill>
                  <a:srgbClr val="1B427D"/>
                </a:solidFill>
                <a:latin typeface="Poppins"/>
                <a:cs typeface="Poppins"/>
              </a:rPr>
              <a:t> </a:t>
            </a:r>
            <a:r>
              <a:rPr sz="1100" spc="-35" dirty="0">
                <a:solidFill>
                  <a:srgbClr val="1B427D"/>
                </a:solidFill>
                <a:latin typeface="Poppins"/>
                <a:cs typeface="Poppins"/>
              </a:rPr>
              <a:t>des</a:t>
            </a:r>
            <a:r>
              <a:rPr sz="1100" spc="-20" dirty="0">
                <a:solidFill>
                  <a:srgbClr val="1B427D"/>
                </a:solidFill>
                <a:latin typeface="Poppins"/>
                <a:cs typeface="Poppins"/>
              </a:rPr>
              <a:t> </a:t>
            </a:r>
            <a:r>
              <a:rPr sz="1100" spc="-10" dirty="0">
                <a:solidFill>
                  <a:srgbClr val="1B427D"/>
                </a:solidFill>
                <a:latin typeface="Poppins"/>
                <a:cs typeface="Poppins"/>
              </a:rPr>
              <a:t>personnes</a:t>
            </a:r>
            <a:r>
              <a:rPr sz="1100" spc="-20" dirty="0">
                <a:solidFill>
                  <a:srgbClr val="1B427D"/>
                </a:solidFill>
                <a:latin typeface="Poppins"/>
                <a:cs typeface="Poppins"/>
              </a:rPr>
              <a:t> </a:t>
            </a:r>
            <a:r>
              <a:rPr sz="1100" spc="-35" dirty="0">
                <a:solidFill>
                  <a:srgbClr val="1B427D"/>
                </a:solidFill>
                <a:latin typeface="Poppins"/>
                <a:cs typeface="Poppins"/>
              </a:rPr>
              <a:t>en</a:t>
            </a:r>
            <a:r>
              <a:rPr sz="1100" spc="-20" dirty="0">
                <a:solidFill>
                  <a:srgbClr val="1B427D"/>
                </a:solidFill>
                <a:latin typeface="Poppins"/>
                <a:cs typeface="Poppins"/>
              </a:rPr>
              <a:t> situation </a:t>
            </a:r>
            <a:r>
              <a:rPr sz="1100" spc="-35" dirty="0">
                <a:solidFill>
                  <a:srgbClr val="1B427D"/>
                </a:solidFill>
                <a:latin typeface="Poppins"/>
                <a:cs typeface="Poppins"/>
              </a:rPr>
              <a:t>de</a:t>
            </a:r>
            <a:r>
              <a:rPr sz="1100" spc="-20" dirty="0">
                <a:solidFill>
                  <a:srgbClr val="1B427D"/>
                </a:solidFill>
                <a:latin typeface="Poppins"/>
                <a:cs typeface="Poppins"/>
              </a:rPr>
              <a:t> </a:t>
            </a:r>
            <a:r>
              <a:rPr sz="1100" spc="-10" dirty="0">
                <a:solidFill>
                  <a:srgbClr val="1B427D"/>
                </a:solidFill>
                <a:latin typeface="Poppins"/>
                <a:cs typeface="Poppins"/>
              </a:rPr>
              <a:t>handicap, </a:t>
            </a:r>
            <a:r>
              <a:rPr sz="1100" spc="-30" dirty="0">
                <a:solidFill>
                  <a:srgbClr val="1B427D"/>
                </a:solidFill>
                <a:latin typeface="Poppins"/>
                <a:cs typeface="Poppins"/>
              </a:rPr>
              <a:t>sous</a:t>
            </a:r>
            <a:r>
              <a:rPr sz="1100" spc="-45" dirty="0">
                <a:solidFill>
                  <a:srgbClr val="1B427D"/>
                </a:solidFill>
                <a:latin typeface="Poppins"/>
                <a:cs typeface="Poppins"/>
              </a:rPr>
              <a:t> </a:t>
            </a:r>
            <a:r>
              <a:rPr sz="1100" spc="-10" dirty="0">
                <a:solidFill>
                  <a:srgbClr val="1B427D"/>
                </a:solidFill>
                <a:latin typeface="Poppins"/>
                <a:cs typeface="Poppins"/>
              </a:rPr>
              <a:t>contrat</a:t>
            </a:r>
            <a:r>
              <a:rPr sz="1100" spc="-40" dirty="0">
                <a:solidFill>
                  <a:srgbClr val="1B427D"/>
                </a:solidFill>
                <a:latin typeface="Poppins"/>
                <a:cs typeface="Poppins"/>
              </a:rPr>
              <a:t> </a:t>
            </a:r>
            <a:r>
              <a:rPr sz="1100" spc="-75" dirty="0">
                <a:solidFill>
                  <a:srgbClr val="1B427D"/>
                </a:solidFill>
                <a:latin typeface="Poppins"/>
                <a:cs typeface="Poppins"/>
              </a:rPr>
              <a:t>de</a:t>
            </a:r>
            <a:r>
              <a:rPr sz="1100" spc="5" dirty="0">
                <a:solidFill>
                  <a:srgbClr val="1B427D"/>
                </a:solidFill>
                <a:latin typeface="Poppins"/>
                <a:cs typeface="Poppins"/>
              </a:rPr>
              <a:t> </a:t>
            </a:r>
            <a:r>
              <a:rPr sz="1100" spc="-25" dirty="0">
                <a:solidFill>
                  <a:srgbClr val="1B427D"/>
                </a:solidFill>
                <a:latin typeface="Poppins"/>
                <a:cs typeface="Poppins"/>
              </a:rPr>
              <a:t>travail.</a:t>
            </a:r>
            <a:r>
              <a:rPr sz="1100" spc="-15" dirty="0">
                <a:solidFill>
                  <a:srgbClr val="1B427D"/>
                </a:solidFill>
                <a:latin typeface="Poppins"/>
                <a:cs typeface="Poppins"/>
              </a:rPr>
              <a:t> </a:t>
            </a:r>
            <a:r>
              <a:rPr sz="1100" spc="-40" dirty="0">
                <a:solidFill>
                  <a:srgbClr val="1B427D"/>
                </a:solidFill>
                <a:latin typeface="Poppins"/>
                <a:cs typeface="Poppins"/>
              </a:rPr>
              <a:t>Les</a:t>
            </a:r>
            <a:r>
              <a:rPr sz="1100" spc="-20" dirty="0">
                <a:solidFill>
                  <a:srgbClr val="1B427D"/>
                </a:solidFill>
                <a:latin typeface="Poppins"/>
                <a:cs typeface="Poppins"/>
              </a:rPr>
              <a:t> </a:t>
            </a:r>
            <a:r>
              <a:rPr sz="1100" spc="-30" dirty="0">
                <a:solidFill>
                  <a:srgbClr val="1B427D"/>
                </a:solidFill>
                <a:latin typeface="Poppins"/>
                <a:cs typeface="Poppins"/>
              </a:rPr>
              <a:t>salariés</a:t>
            </a:r>
            <a:r>
              <a:rPr sz="1100" spc="-15" dirty="0">
                <a:solidFill>
                  <a:srgbClr val="1B427D"/>
                </a:solidFill>
                <a:latin typeface="Poppins"/>
                <a:cs typeface="Poppins"/>
              </a:rPr>
              <a:t> </a:t>
            </a:r>
            <a:r>
              <a:rPr sz="1100" spc="-35" dirty="0">
                <a:solidFill>
                  <a:srgbClr val="1B427D"/>
                </a:solidFill>
                <a:latin typeface="Poppins"/>
                <a:cs typeface="Poppins"/>
              </a:rPr>
              <a:t>d’une</a:t>
            </a:r>
            <a:r>
              <a:rPr sz="1100" spc="-15" dirty="0">
                <a:solidFill>
                  <a:srgbClr val="1B427D"/>
                </a:solidFill>
                <a:latin typeface="Poppins"/>
                <a:cs typeface="Poppins"/>
              </a:rPr>
              <a:t> </a:t>
            </a:r>
            <a:r>
              <a:rPr sz="1100" spc="-85" dirty="0">
                <a:solidFill>
                  <a:srgbClr val="1B427D"/>
                </a:solidFill>
                <a:latin typeface="Poppins"/>
                <a:cs typeface="Poppins"/>
              </a:rPr>
              <a:t>EA</a:t>
            </a:r>
            <a:r>
              <a:rPr sz="1100" spc="10" dirty="0">
                <a:solidFill>
                  <a:srgbClr val="1B427D"/>
                </a:solidFill>
                <a:latin typeface="Poppins"/>
                <a:cs typeface="Poppins"/>
              </a:rPr>
              <a:t> </a:t>
            </a:r>
            <a:r>
              <a:rPr sz="1100" spc="-35" dirty="0">
                <a:solidFill>
                  <a:srgbClr val="1B427D"/>
                </a:solidFill>
                <a:latin typeface="Poppins"/>
                <a:cs typeface="Poppins"/>
              </a:rPr>
              <a:t>ont</a:t>
            </a:r>
            <a:r>
              <a:rPr sz="1100" spc="-15" dirty="0">
                <a:solidFill>
                  <a:srgbClr val="1B427D"/>
                </a:solidFill>
                <a:latin typeface="Poppins"/>
                <a:cs typeface="Poppins"/>
              </a:rPr>
              <a:t> </a:t>
            </a:r>
            <a:r>
              <a:rPr sz="1100" spc="-45" dirty="0">
                <a:solidFill>
                  <a:srgbClr val="1B427D"/>
                </a:solidFill>
                <a:latin typeface="Poppins"/>
                <a:cs typeface="Poppins"/>
              </a:rPr>
              <a:t>les</a:t>
            </a:r>
            <a:r>
              <a:rPr sz="1100" spc="-15" dirty="0">
                <a:solidFill>
                  <a:srgbClr val="1B427D"/>
                </a:solidFill>
                <a:latin typeface="Poppins"/>
                <a:cs typeface="Poppins"/>
              </a:rPr>
              <a:t> </a:t>
            </a:r>
            <a:r>
              <a:rPr sz="1100" spc="-10" dirty="0">
                <a:solidFill>
                  <a:srgbClr val="1B427D"/>
                </a:solidFill>
                <a:latin typeface="Poppins"/>
                <a:cs typeface="Poppins"/>
              </a:rPr>
              <a:t>mêmes </a:t>
            </a:r>
            <a:r>
              <a:rPr sz="1100" dirty="0">
                <a:solidFill>
                  <a:srgbClr val="1B427D"/>
                </a:solidFill>
                <a:latin typeface="Poppins"/>
                <a:cs typeface="Poppins"/>
              </a:rPr>
              <a:t>droits</a:t>
            </a:r>
            <a:r>
              <a:rPr sz="1100" spc="-75" dirty="0">
                <a:solidFill>
                  <a:srgbClr val="1B427D"/>
                </a:solidFill>
                <a:latin typeface="Poppins"/>
                <a:cs typeface="Poppins"/>
              </a:rPr>
              <a:t> </a:t>
            </a:r>
            <a:r>
              <a:rPr sz="1100" dirty="0">
                <a:solidFill>
                  <a:srgbClr val="1B427D"/>
                </a:solidFill>
                <a:latin typeface="Poppins"/>
                <a:cs typeface="Poppins"/>
              </a:rPr>
              <a:t>et</a:t>
            </a:r>
            <a:r>
              <a:rPr sz="1100" spc="-65" dirty="0">
                <a:solidFill>
                  <a:srgbClr val="1B427D"/>
                </a:solidFill>
                <a:latin typeface="Poppins"/>
                <a:cs typeface="Poppins"/>
              </a:rPr>
              <a:t> </a:t>
            </a:r>
            <a:r>
              <a:rPr sz="1100" dirty="0">
                <a:solidFill>
                  <a:srgbClr val="1B427D"/>
                </a:solidFill>
                <a:latin typeface="Poppins"/>
                <a:cs typeface="Poppins"/>
              </a:rPr>
              <a:t>devoirs</a:t>
            </a:r>
            <a:r>
              <a:rPr sz="1100" spc="-65" dirty="0">
                <a:solidFill>
                  <a:srgbClr val="1B427D"/>
                </a:solidFill>
                <a:latin typeface="Poppins"/>
                <a:cs typeface="Poppins"/>
              </a:rPr>
              <a:t> </a:t>
            </a:r>
            <a:r>
              <a:rPr sz="1100" dirty="0">
                <a:solidFill>
                  <a:srgbClr val="1B427D"/>
                </a:solidFill>
                <a:latin typeface="Poppins"/>
                <a:cs typeface="Poppins"/>
              </a:rPr>
              <a:t>que</a:t>
            </a:r>
            <a:r>
              <a:rPr sz="1100" spc="-65" dirty="0">
                <a:solidFill>
                  <a:srgbClr val="1B427D"/>
                </a:solidFill>
                <a:latin typeface="Poppins"/>
                <a:cs typeface="Poppins"/>
              </a:rPr>
              <a:t> </a:t>
            </a:r>
            <a:r>
              <a:rPr sz="1100" dirty="0">
                <a:solidFill>
                  <a:srgbClr val="1B427D"/>
                </a:solidFill>
                <a:latin typeface="Poppins"/>
                <a:cs typeface="Poppins"/>
              </a:rPr>
              <a:t>dans</a:t>
            </a:r>
            <a:r>
              <a:rPr sz="1100" spc="-65" dirty="0">
                <a:solidFill>
                  <a:srgbClr val="1B427D"/>
                </a:solidFill>
                <a:latin typeface="Poppins"/>
                <a:cs typeface="Poppins"/>
              </a:rPr>
              <a:t> </a:t>
            </a:r>
            <a:r>
              <a:rPr sz="1100" dirty="0">
                <a:solidFill>
                  <a:srgbClr val="1B427D"/>
                </a:solidFill>
                <a:latin typeface="Poppins"/>
                <a:cs typeface="Poppins"/>
              </a:rPr>
              <a:t>toute</a:t>
            </a:r>
            <a:r>
              <a:rPr sz="1100" spc="-65" dirty="0">
                <a:solidFill>
                  <a:srgbClr val="1B427D"/>
                </a:solidFill>
                <a:latin typeface="Poppins"/>
                <a:cs typeface="Poppins"/>
              </a:rPr>
              <a:t> </a:t>
            </a:r>
            <a:r>
              <a:rPr sz="1100" dirty="0">
                <a:solidFill>
                  <a:srgbClr val="1B427D"/>
                </a:solidFill>
                <a:latin typeface="Poppins"/>
                <a:cs typeface="Poppins"/>
              </a:rPr>
              <a:t>autre</a:t>
            </a:r>
            <a:r>
              <a:rPr sz="1100" spc="-65" dirty="0">
                <a:solidFill>
                  <a:srgbClr val="1B427D"/>
                </a:solidFill>
                <a:latin typeface="Poppins"/>
                <a:cs typeface="Poppins"/>
              </a:rPr>
              <a:t> </a:t>
            </a:r>
            <a:r>
              <a:rPr sz="1100" spc="-10" dirty="0" err="1">
                <a:solidFill>
                  <a:srgbClr val="1B427D"/>
                </a:solidFill>
                <a:latin typeface="Poppins"/>
                <a:cs typeface="Poppins"/>
              </a:rPr>
              <a:t>entreprise</a:t>
            </a:r>
            <a:r>
              <a:rPr sz="1100" spc="-10" dirty="0">
                <a:solidFill>
                  <a:srgbClr val="1B427D"/>
                </a:solidFill>
                <a:latin typeface="Poppins"/>
                <a:cs typeface="Poppins"/>
              </a:rPr>
              <a:t>.</a:t>
            </a:r>
            <a:endParaRPr lang="fr-FR" sz="1100" spc="-10" dirty="0">
              <a:solidFill>
                <a:srgbClr val="1B427D"/>
              </a:solidFill>
              <a:latin typeface="Poppins"/>
              <a:cs typeface="Poppins"/>
            </a:endParaRPr>
          </a:p>
          <a:p>
            <a:pPr marL="12700" marR="5080" algn="just">
              <a:spcBef>
                <a:spcPts val="600"/>
              </a:spcBef>
              <a:spcAft>
                <a:spcPts val="1200"/>
              </a:spcAft>
            </a:pPr>
            <a:r>
              <a:rPr lang="fr-FR" sz="1100" spc="-10" dirty="0">
                <a:solidFill>
                  <a:srgbClr val="1B427D"/>
                </a:solidFill>
                <a:latin typeface="Poppins"/>
                <a:cs typeface="Poppins"/>
              </a:rPr>
              <a:t>Les entreprises adaptées sont agréées par le ministère du Travail (via les DREETS)</a:t>
            </a:r>
          </a:p>
          <a:p>
            <a:pPr marL="12700" marR="5080" algn="just">
              <a:spcBef>
                <a:spcPts val="600"/>
              </a:spcBef>
            </a:pPr>
            <a:r>
              <a:rPr sz="1100" dirty="0">
                <a:solidFill>
                  <a:srgbClr val="1B427D"/>
                </a:solidFill>
                <a:latin typeface="Poppins"/>
                <a:cs typeface="Poppins"/>
              </a:rPr>
              <a:t>Un</a:t>
            </a:r>
            <a:r>
              <a:rPr sz="1100" spc="70" dirty="0">
                <a:solidFill>
                  <a:srgbClr val="1B427D"/>
                </a:solidFill>
                <a:latin typeface="Poppins"/>
                <a:cs typeface="Poppins"/>
              </a:rPr>
              <a:t> </a:t>
            </a:r>
            <a:r>
              <a:rPr sz="1100" b="1" dirty="0">
                <a:solidFill>
                  <a:srgbClr val="1B427D"/>
                </a:solidFill>
                <a:latin typeface="Poppins"/>
                <a:cs typeface="Poppins"/>
              </a:rPr>
              <a:t>E</a:t>
            </a:r>
            <a:r>
              <a:rPr lang="fr-FR" sz="1100" b="1" dirty="0" err="1">
                <a:solidFill>
                  <a:srgbClr val="1B427D"/>
                </a:solidFill>
                <a:latin typeface="Poppins"/>
                <a:cs typeface="Poppins"/>
              </a:rPr>
              <a:t>tablissement</a:t>
            </a:r>
            <a:r>
              <a:rPr lang="fr-FR" sz="1100" b="1" dirty="0">
                <a:solidFill>
                  <a:srgbClr val="1B427D"/>
                </a:solidFill>
                <a:latin typeface="Poppins"/>
                <a:cs typeface="Poppins"/>
              </a:rPr>
              <a:t> et Service d’Accompagnement par le Travail (ESAT)</a:t>
            </a:r>
            <a:r>
              <a:rPr sz="1100" b="1" spc="75" dirty="0">
                <a:solidFill>
                  <a:srgbClr val="1B427D"/>
                </a:solidFill>
                <a:latin typeface="Poppins"/>
                <a:cs typeface="Poppins"/>
              </a:rPr>
              <a:t> </a:t>
            </a:r>
            <a:r>
              <a:rPr sz="1100" dirty="0">
                <a:solidFill>
                  <a:srgbClr val="1B427D"/>
                </a:solidFill>
                <a:latin typeface="Poppins"/>
                <a:cs typeface="Poppins"/>
              </a:rPr>
              <a:t>est</a:t>
            </a:r>
            <a:r>
              <a:rPr sz="1100" spc="75" dirty="0">
                <a:solidFill>
                  <a:srgbClr val="1B427D"/>
                </a:solidFill>
                <a:latin typeface="Poppins"/>
                <a:cs typeface="Poppins"/>
              </a:rPr>
              <a:t> </a:t>
            </a:r>
            <a:r>
              <a:rPr sz="1100" dirty="0">
                <a:solidFill>
                  <a:srgbClr val="1B427D"/>
                </a:solidFill>
                <a:latin typeface="Poppins"/>
                <a:cs typeface="Poppins"/>
              </a:rPr>
              <a:t>un</a:t>
            </a:r>
            <a:r>
              <a:rPr sz="1100" spc="75" dirty="0">
                <a:solidFill>
                  <a:srgbClr val="1B427D"/>
                </a:solidFill>
                <a:latin typeface="Poppins"/>
                <a:cs typeface="Poppins"/>
              </a:rPr>
              <a:t> </a:t>
            </a:r>
            <a:r>
              <a:rPr sz="1100" dirty="0">
                <a:solidFill>
                  <a:srgbClr val="1B427D"/>
                </a:solidFill>
                <a:latin typeface="Poppins"/>
                <a:cs typeface="Poppins"/>
              </a:rPr>
              <a:t>établissement</a:t>
            </a:r>
            <a:r>
              <a:rPr sz="1100" spc="75" dirty="0">
                <a:solidFill>
                  <a:srgbClr val="1B427D"/>
                </a:solidFill>
                <a:latin typeface="Poppins"/>
                <a:cs typeface="Poppins"/>
              </a:rPr>
              <a:t> </a:t>
            </a:r>
            <a:r>
              <a:rPr sz="1100" dirty="0">
                <a:solidFill>
                  <a:srgbClr val="1B427D"/>
                </a:solidFill>
                <a:latin typeface="Poppins"/>
                <a:cs typeface="Poppins"/>
              </a:rPr>
              <a:t>médico-social</a:t>
            </a:r>
            <a:r>
              <a:rPr sz="1100" spc="75" dirty="0">
                <a:solidFill>
                  <a:srgbClr val="1B427D"/>
                </a:solidFill>
                <a:latin typeface="Poppins"/>
                <a:cs typeface="Poppins"/>
              </a:rPr>
              <a:t> </a:t>
            </a:r>
            <a:r>
              <a:rPr sz="1100" dirty="0">
                <a:solidFill>
                  <a:srgbClr val="1B427D"/>
                </a:solidFill>
                <a:latin typeface="Poppins"/>
                <a:cs typeface="Poppins"/>
              </a:rPr>
              <a:t>dédié</a:t>
            </a:r>
            <a:r>
              <a:rPr sz="1100" spc="75" dirty="0">
                <a:solidFill>
                  <a:srgbClr val="1B427D"/>
                </a:solidFill>
                <a:latin typeface="Poppins"/>
                <a:cs typeface="Poppins"/>
              </a:rPr>
              <a:t> </a:t>
            </a:r>
            <a:r>
              <a:rPr sz="1100" spc="-25" dirty="0">
                <a:solidFill>
                  <a:srgbClr val="1B427D"/>
                </a:solidFill>
                <a:latin typeface="Poppins"/>
                <a:cs typeface="Poppins"/>
              </a:rPr>
              <a:t>aux </a:t>
            </a:r>
            <a:r>
              <a:rPr sz="1100" spc="-10" dirty="0">
                <a:solidFill>
                  <a:srgbClr val="1B427D"/>
                </a:solidFill>
                <a:latin typeface="Poppins"/>
                <a:cs typeface="Poppins"/>
              </a:rPr>
              <a:t>personnes</a:t>
            </a:r>
            <a:r>
              <a:rPr sz="1100" spc="-80" dirty="0">
                <a:solidFill>
                  <a:srgbClr val="1B427D"/>
                </a:solidFill>
                <a:latin typeface="Poppins"/>
                <a:cs typeface="Poppins"/>
              </a:rPr>
              <a:t> </a:t>
            </a:r>
            <a:r>
              <a:rPr sz="1100" spc="-10" dirty="0">
                <a:solidFill>
                  <a:srgbClr val="1B427D"/>
                </a:solidFill>
                <a:latin typeface="Poppins"/>
                <a:cs typeface="Poppins"/>
              </a:rPr>
              <a:t>ayant</a:t>
            </a:r>
            <a:r>
              <a:rPr sz="1100" spc="-80" dirty="0">
                <a:solidFill>
                  <a:srgbClr val="1B427D"/>
                </a:solidFill>
                <a:latin typeface="Poppins"/>
                <a:cs typeface="Poppins"/>
              </a:rPr>
              <a:t> </a:t>
            </a:r>
            <a:r>
              <a:rPr sz="1100" spc="-20" dirty="0">
                <a:solidFill>
                  <a:srgbClr val="1B427D"/>
                </a:solidFill>
                <a:latin typeface="Poppins"/>
                <a:cs typeface="Poppins"/>
              </a:rPr>
              <a:t>besoin</a:t>
            </a:r>
            <a:r>
              <a:rPr sz="1100" spc="-75" dirty="0">
                <a:solidFill>
                  <a:srgbClr val="1B427D"/>
                </a:solidFill>
                <a:latin typeface="Poppins"/>
                <a:cs typeface="Poppins"/>
              </a:rPr>
              <a:t> </a:t>
            </a:r>
            <a:r>
              <a:rPr sz="1100" spc="-25" dirty="0">
                <a:solidFill>
                  <a:srgbClr val="1B427D"/>
                </a:solidFill>
                <a:latin typeface="Poppins"/>
                <a:cs typeface="Poppins"/>
              </a:rPr>
              <a:t>d’un</a:t>
            </a:r>
            <a:r>
              <a:rPr sz="1100" spc="-80" dirty="0">
                <a:solidFill>
                  <a:srgbClr val="1B427D"/>
                </a:solidFill>
                <a:latin typeface="Poppins"/>
                <a:cs typeface="Poppins"/>
              </a:rPr>
              <a:t> </a:t>
            </a:r>
            <a:r>
              <a:rPr sz="1100" spc="-10" dirty="0">
                <a:solidFill>
                  <a:srgbClr val="1B427D"/>
                </a:solidFill>
                <a:latin typeface="Poppins"/>
                <a:cs typeface="Poppins"/>
              </a:rPr>
              <a:t>accompagnement</a:t>
            </a:r>
            <a:r>
              <a:rPr sz="1100" spc="-75" dirty="0">
                <a:solidFill>
                  <a:srgbClr val="1B427D"/>
                </a:solidFill>
                <a:latin typeface="Poppins"/>
                <a:cs typeface="Poppins"/>
              </a:rPr>
              <a:t> </a:t>
            </a:r>
            <a:r>
              <a:rPr sz="1100" spc="-10" dirty="0" err="1">
                <a:solidFill>
                  <a:srgbClr val="1B427D"/>
                </a:solidFill>
                <a:latin typeface="Poppins"/>
                <a:cs typeface="Poppins"/>
              </a:rPr>
              <a:t>renforcé</a:t>
            </a:r>
            <a:r>
              <a:rPr sz="1100" spc="-10" dirty="0">
                <a:solidFill>
                  <a:srgbClr val="1B427D"/>
                </a:solidFill>
                <a:latin typeface="Poppins"/>
                <a:cs typeface="Poppins"/>
              </a:rPr>
              <a:t>.</a:t>
            </a:r>
            <a:r>
              <a:rPr lang="fr-FR" sz="1100" spc="-10" dirty="0">
                <a:solidFill>
                  <a:srgbClr val="1B427D"/>
                </a:solidFill>
                <a:latin typeface="Poppins"/>
                <a:cs typeface="Poppins"/>
              </a:rPr>
              <a:t> </a:t>
            </a:r>
          </a:p>
          <a:p>
            <a:pPr marL="12700" marR="5080" algn="just">
              <a:spcBef>
                <a:spcPts val="600"/>
              </a:spcBef>
            </a:pPr>
            <a:r>
              <a:rPr lang="fr-FR" sz="1100" spc="-10" dirty="0">
                <a:solidFill>
                  <a:srgbClr val="1B427D"/>
                </a:solidFill>
                <a:latin typeface="Poppins"/>
                <a:cs typeface="Poppins"/>
              </a:rPr>
              <a:t>Les ESAT sont agréés par le ministère de la Santé (via les ARS)</a:t>
            </a:r>
          </a:p>
          <a:p>
            <a:pPr marL="12700" marR="5080" algn="just">
              <a:lnSpc>
                <a:spcPct val="100000"/>
              </a:lnSpc>
              <a:spcBef>
                <a:spcPts val="600"/>
              </a:spcBef>
            </a:pPr>
            <a:r>
              <a:rPr sz="1100" spc="-20" dirty="0" err="1">
                <a:solidFill>
                  <a:srgbClr val="1B427D"/>
                </a:solidFill>
                <a:latin typeface="Poppins"/>
                <a:cs typeface="Poppins"/>
              </a:rPr>
              <a:t>L’Entreprise</a:t>
            </a:r>
            <a:r>
              <a:rPr sz="1100" spc="-45" dirty="0">
                <a:solidFill>
                  <a:srgbClr val="1B427D"/>
                </a:solidFill>
                <a:latin typeface="Poppins"/>
                <a:cs typeface="Poppins"/>
              </a:rPr>
              <a:t> </a:t>
            </a:r>
            <a:r>
              <a:rPr sz="1100" spc="-25" dirty="0">
                <a:solidFill>
                  <a:srgbClr val="1B427D"/>
                </a:solidFill>
                <a:latin typeface="Poppins"/>
                <a:cs typeface="Poppins"/>
              </a:rPr>
              <a:t>Adaptée</a:t>
            </a:r>
            <a:r>
              <a:rPr sz="1100" spc="-20" dirty="0">
                <a:solidFill>
                  <a:srgbClr val="1B427D"/>
                </a:solidFill>
                <a:latin typeface="Poppins"/>
                <a:cs typeface="Poppins"/>
              </a:rPr>
              <a:t> </a:t>
            </a:r>
            <a:r>
              <a:rPr sz="1100" spc="-25" dirty="0">
                <a:solidFill>
                  <a:srgbClr val="1B427D"/>
                </a:solidFill>
                <a:latin typeface="Poppins"/>
                <a:cs typeface="Poppins"/>
              </a:rPr>
              <a:t>évolue</a:t>
            </a:r>
            <a:r>
              <a:rPr sz="1100" spc="-20" dirty="0">
                <a:solidFill>
                  <a:srgbClr val="1B427D"/>
                </a:solidFill>
                <a:latin typeface="Poppins"/>
                <a:cs typeface="Poppins"/>
              </a:rPr>
              <a:t> </a:t>
            </a:r>
            <a:r>
              <a:rPr sz="1100" spc="-25" dirty="0">
                <a:solidFill>
                  <a:srgbClr val="1B427D"/>
                </a:solidFill>
                <a:latin typeface="Poppins"/>
                <a:cs typeface="Poppins"/>
              </a:rPr>
              <a:t>dans</a:t>
            </a:r>
            <a:r>
              <a:rPr sz="1100" spc="-15" dirty="0">
                <a:solidFill>
                  <a:srgbClr val="1B427D"/>
                </a:solidFill>
                <a:latin typeface="Poppins"/>
                <a:cs typeface="Poppins"/>
              </a:rPr>
              <a:t> </a:t>
            </a:r>
            <a:r>
              <a:rPr sz="1100" spc="-75" dirty="0">
                <a:solidFill>
                  <a:srgbClr val="1B427D"/>
                </a:solidFill>
                <a:latin typeface="Poppins"/>
                <a:cs typeface="Poppins"/>
              </a:rPr>
              <a:t>le</a:t>
            </a:r>
            <a:r>
              <a:rPr sz="1100" dirty="0">
                <a:solidFill>
                  <a:srgbClr val="1B427D"/>
                </a:solidFill>
                <a:latin typeface="Poppins"/>
                <a:cs typeface="Poppins"/>
              </a:rPr>
              <a:t> </a:t>
            </a:r>
            <a:r>
              <a:rPr sz="1100" spc="-20" dirty="0" err="1">
                <a:solidFill>
                  <a:srgbClr val="1B427D"/>
                </a:solidFill>
                <a:latin typeface="Poppins"/>
                <a:cs typeface="Poppins"/>
              </a:rPr>
              <a:t>marché</a:t>
            </a:r>
            <a:r>
              <a:rPr sz="1100" spc="-20" dirty="0">
                <a:solidFill>
                  <a:srgbClr val="1B427D"/>
                </a:solidFill>
                <a:latin typeface="Poppins"/>
                <a:cs typeface="Poppins"/>
              </a:rPr>
              <a:t> </a:t>
            </a:r>
            <a:r>
              <a:rPr sz="1100" spc="-10" dirty="0" err="1">
                <a:solidFill>
                  <a:srgbClr val="1B427D"/>
                </a:solidFill>
                <a:latin typeface="Poppins"/>
                <a:cs typeface="Poppins"/>
              </a:rPr>
              <a:t>concurrentiel</a:t>
            </a:r>
            <a:r>
              <a:rPr lang="fr-FR" sz="1100" spc="-10" dirty="0">
                <a:solidFill>
                  <a:srgbClr val="1B427D"/>
                </a:solidFill>
                <a:latin typeface="Poppins"/>
                <a:cs typeface="Poppins"/>
              </a:rPr>
              <a:t> </a:t>
            </a:r>
            <a:r>
              <a:rPr sz="1100" spc="-10" dirty="0">
                <a:solidFill>
                  <a:srgbClr val="1B427D"/>
                </a:solidFill>
                <a:latin typeface="Poppins"/>
                <a:cs typeface="Poppins"/>
              </a:rPr>
              <a:t>; </a:t>
            </a:r>
            <a:r>
              <a:rPr sz="1100" spc="-25" dirty="0">
                <a:solidFill>
                  <a:srgbClr val="1B427D"/>
                </a:solidFill>
                <a:latin typeface="Poppins"/>
                <a:cs typeface="Poppins"/>
              </a:rPr>
              <a:t>l’ESAT</a:t>
            </a:r>
            <a:r>
              <a:rPr sz="1100" spc="-60" dirty="0">
                <a:solidFill>
                  <a:srgbClr val="1B427D"/>
                </a:solidFill>
                <a:latin typeface="Poppins"/>
                <a:cs typeface="Poppins"/>
              </a:rPr>
              <a:t> </a:t>
            </a:r>
            <a:r>
              <a:rPr sz="1100" dirty="0">
                <a:solidFill>
                  <a:srgbClr val="1B427D"/>
                </a:solidFill>
                <a:latin typeface="Poppins"/>
                <a:cs typeface="Poppins"/>
              </a:rPr>
              <a:t>relève</a:t>
            </a:r>
            <a:r>
              <a:rPr sz="1100" spc="-60" dirty="0">
                <a:solidFill>
                  <a:srgbClr val="1B427D"/>
                </a:solidFill>
                <a:latin typeface="Poppins"/>
                <a:cs typeface="Poppins"/>
              </a:rPr>
              <a:t> </a:t>
            </a:r>
            <a:r>
              <a:rPr sz="1100" dirty="0">
                <a:solidFill>
                  <a:srgbClr val="1B427D"/>
                </a:solidFill>
                <a:latin typeface="Poppins"/>
                <a:cs typeface="Poppins"/>
              </a:rPr>
              <a:t>du</a:t>
            </a:r>
            <a:r>
              <a:rPr sz="1100" spc="-55" dirty="0">
                <a:solidFill>
                  <a:srgbClr val="1B427D"/>
                </a:solidFill>
                <a:latin typeface="Poppins"/>
                <a:cs typeface="Poppins"/>
              </a:rPr>
              <a:t> </a:t>
            </a:r>
            <a:r>
              <a:rPr sz="1100" dirty="0">
                <a:solidFill>
                  <a:srgbClr val="1B427D"/>
                </a:solidFill>
                <a:latin typeface="Poppins"/>
                <a:cs typeface="Poppins"/>
              </a:rPr>
              <a:t>secteur</a:t>
            </a:r>
            <a:r>
              <a:rPr sz="1100" spc="-60" dirty="0">
                <a:solidFill>
                  <a:srgbClr val="1B427D"/>
                </a:solidFill>
                <a:latin typeface="Poppins"/>
                <a:cs typeface="Poppins"/>
              </a:rPr>
              <a:t> </a:t>
            </a:r>
            <a:r>
              <a:rPr sz="1100" spc="-10" dirty="0">
                <a:solidFill>
                  <a:srgbClr val="1B427D"/>
                </a:solidFill>
                <a:latin typeface="Poppins"/>
                <a:cs typeface="Poppins"/>
              </a:rPr>
              <a:t>protégé.</a:t>
            </a:r>
            <a:endParaRPr lang="fr-FR" sz="1100" spc="-10" dirty="0">
              <a:solidFill>
                <a:srgbClr val="1B427D"/>
              </a:solidFill>
              <a:latin typeface="Poppins"/>
              <a:cs typeface="Poppins"/>
            </a:endParaRPr>
          </a:p>
          <a:p>
            <a:pPr marL="12700" marR="5080" algn="just">
              <a:lnSpc>
                <a:spcPct val="100000"/>
              </a:lnSpc>
              <a:spcBef>
                <a:spcPts val="600"/>
              </a:spcBef>
              <a:spcAft>
                <a:spcPts val="1200"/>
              </a:spcAft>
            </a:pPr>
            <a:r>
              <a:rPr sz="1100" spc="-90" dirty="0">
                <a:solidFill>
                  <a:srgbClr val="1B427D"/>
                </a:solidFill>
                <a:latin typeface="Poppins"/>
                <a:cs typeface="Poppins"/>
              </a:rPr>
              <a:t>Les</a:t>
            </a:r>
            <a:r>
              <a:rPr sz="1100" spc="20" dirty="0">
                <a:solidFill>
                  <a:srgbClr val="1B427D"/>
                </a:solidFill>
                <a:latin typeface="Poppins"/>
                <a:cs typeface="Poppins"/>
              </a:rPr>
              <a:t> </a:t>
            </a:r>
            <a:r>
              <a:rPr sz="1100" spc="-50" dirty="0">
                <a:solidFill>
                  <a:srgbClr val="1B427D"/>
                </a:solidFill>
                <a:latin typeface="Poppins"/>
                <a:cs typeface="Poppins"/>
              </a:rPr>
              <a:t>deux</a:t>
            </a:r>
            <a:r>
              <a:rPr sz="1100" spc="20" dirty="0">
                <a:solidFill>
                  <a:srgbClr val="1B427D"/>
                </a:solidFill>
                <a:latin typeface="Poppins"/>
                <a:cs typeface="Poppins"/>
              </a:rPr>
              <a:t> </a:t>
            </a:r>
            <a:r>
              <a:rPr sz="1100" spc="-30" dirty="0">
                <a:solidFill>
                  <a:srgbClr val="1B427D"/>
                </a:solidFill>
                <a:latin typeface="Poppins"/>
                <a:cs typeface="Poppins"/>
              </a:rPr>
              <a:t>dispositifs</a:t>
            </a:r>
            <a:r>
              <a:rPr sz="1100" spc="20" dirty="0">
                <a:solidFill>
                  <a:srgbClr val="1B427D"/>
                </a:solidFill>
                <a:latin typeface="Poppins"/>
                <a:cs typeface="Poppins"/>
              </a:rPr>
              <a:t> </a:t>
            </a:r>
            <a:r>
              <a:rPr sz="1100" spc="-60" dirty="0">
                <a:solidFill>
                  <a:srgbClr val="1B427D"/>
                </a:solidFill>
                <a:latin typeface="Poppins"/>
                <a:cs typeface="Poppins"/>
              </a:rPr>
              <a:t>sont</a:t>
            </a:r>
            <a:r>
              <a:rPr sz="1100" spc="10" dirty="0">
                <a:solidFill>
                  <a:srgbClr val="1B427D"/>
                </a:solidFill>
                <a:latin typeface="Poppins"/>
                <a:cs typeface="Poppins"/>
              </a:rPr>
              <a:t> </a:t>
            </a:r>
            <a:r>
              <a:rPr sz="1100" spc="-30" dirty="0">
                <a:solidFill>
                  <a:srgbClr val="1B427D"/>
                </a:solidFill>
                <a:latin typeface="Poppins"/>
                <a:cs typeface="Poppins"/>
              </a:rPr>
              <a:t>complémentaires</a:t>
            </a:r>
            <a:r>
              <a:rPr sz="1100" spc="20" dirty="0">
                <a:solidFill>
                  <a:srgbClr val="1B427D"/>
                </a:solidFill>
                <a:latin typeface="Poppins"/>
                <a:cs typeface="Poppins"/>
              </a:rPr>
              <a:t> </a:t>
            </a:r>
            <a:r>
              <a:rPr sz="1100" spc="-55" dirty="0">
                <a:solidFill>
                  <a:srgbClr val="1B427D"/>
                </a:solidFill>
                <a:latin typeface="Poppins"/>
                <a:cs typeface="Poppins"/>
              </a:rPr>
              <a:t>selon</a:t>
            </a:r>
            <a:r>
              <a:rPr sz="1100" spc="20" dirty="0">
                <a:solidFill>
                  <a:srgbClr val="1B427D"/>
                </a:solidFill>
                <a:latin typeface="Poppins"/>
                <a:cs typeface="Poppins"/>
              </a:rPr>
              <a:t> </a:t>
            </a:r>
            <a:r>
              <a:rPr sz="1100" spc="-90" dirty="0">
                <a:solidFill>
                  <a:srgbClr val="1B427D"/>
                </a:solidFill>
                <a:latin typeface="Poppins"/>
                <a:cs typeface="Poppins"/>
              </a:rPr>
              <a:t>les</a:t>
            </a:r>
            <a:r>
              <a:rPr sz="1100" spc="20" dirty="0">
                <a:solidFill>
                  <a:srgbClr val="1B427D"/>
                </a:solidFill>
                <a:latin typeface="Poppins"/>
                <a:cs typeface="Poppins"/>
              </a:rPr>
              <a:t> </a:t>
            </a:r>
            <a:r>
              <a:rPr sz="1100" spc="-10" dirty="0">
                <a:solidFill>
                  <a:srgbClr val="1B427D"/>
                </a:solidFill>
                <a:latin typeface="Poppins"/>
                <a:cs typeface="Poppins"/>
              </a:rPr>
              <a:t>besoins </a:t>
            </a:r>
            <a:r>
              <a:rPr sz="1100" dirty="0">
                <a:solidFill>
                  <a:srgbClr val="1B427D"/>
                </a:solidFill>
                <a:latin typeface="Poppins"/>
                <a:cs typeface="Poppins"/>
              </a:rPr>
              <a:t>et</a:t>
            </a:r>
            <a:r>
              <a:rPr sz="1100" spc="-60" dirty="0">
                <a:solidFill>
                  <a:srgbClr val="1B427D"/>
                </a:solidFill>
                <a:latin typeface="Poppins"/>
                <a:cs typeface="Poppins"/>
              </a:rPr>
              <a:t> </a:t>
            </a:r>
            <a:r>
              <a:rPr sz="1100" spc="-10" dirty="0">
                <a:solidFill>
                  <a:srgbClr val="1B427D"/>
                </a:solidFill>
                <a:latin typeface="Poppins"/>
                <a:cs typeface="Poppins"/>
              </a:rPr>
              <a:t>le</a:t>
            </a:r>
            <a:r>
              <a:rPr sz="1100" spc="-55" dirty="0">
                <a:solidFill>
                  <a:srgbClr val="1B427D"/>
                </a:solidFill>
                <a:latin typeface="Poppins"/>
                <a:cs typeface="Poppins"/>
              </a:rPr>
              <a:t> </a:t>
            </a:r>
            <a:r>
              <a:rPr sz="1100" dirty="0">
                <a:solidFill>
                  <a:srgbClr val="1B427D"/>
                </a:solidFill>
                <a:latin typeface="Poppins"/>
                <a:cs typeface="Poppins"/>
              </a:rPr>
              <a:t>niveau</a:t>
            </a:r>
            <a:r>
              <a:rPr sz="1100" spc="-55" dirty="0">
                <a:solidFill>
                  <a:srgbClr val="1B427D"/>
                </a:solidFill>
                <a:latin typeface="Poppins"/>
                <a:cs typeface="Poppins"/>
              </a:rPr>
              <a:t> </a:t>
            </a:r>
            <a:r>
              <a:rPr sz="1100" spc="-10" dirty="0">
                <a:solidFill>
                  <a:srgbClr val="1B427D"/>
                </a:solidFill>
                <a:latin typeface="Poppins"/>
                <a:cs typeface="Poppins"/>
              </a:rPr>
              <a:t>d’autonomie</a:t>
            </a:r>
            <a:r>
              <a:rPr sz="1100" spc="-60" dirty="0">
                <a:solidFill>
                  <a:srgbClr val="1B427D"/>
                </a:solidFill>
                <a:latin typeface="Poppins"/>
                <a:cs typeface="Poppins"/>
              </a:rPr>
              <a:t> </a:t>
            </a:r>
            <a:r>
              <a:rPr sz="1100" spc="-10" dirty="0">
                <a:solidFill>
                  <a:srgbClr val="1B427D"/>
                </a:solidFill>
                <a:latin typeface="Poppins"/>
                <a:cs typeface="Poppins"/>
              </a:rPr>
              <a:t>des</a:t>
            </a:r>
            <a:r>
              <a:rPr sz="1100" spc="-55" dirty="0">
                <a:solidFill>
                  <a:srgbClr val="1B427D"/>
                </a:solidFill>
                <a:latin typeface="Poppins"/>
                <a:cs typeface="Poppins"/>
              </a:rPr>
              <a:t> </a:t>
            </a:r>
            <a:r>
              <a:rPr sz="1100" dirty="0">
                <a:solidFill>
                  <a:srgbClr val="1B427D"/>
                </a:solidFill>
                <a:latin typeface="Poppins"/>
                <a:cs typeface="Poppins"/>
              </a:rPr>
              <a:t>personnes</a:t>
            </a:r>
            <a:r>
              <a:rPr sz="1100" spc="-55" dirty="0">
                <a:solidFill>
                  <a:srgbClr val="1B427D"/>
                </a:solidFill>
                <a:latin typeface="Poppins"/>
                <a:cs typeface="Poppins"/>
              </a:rPr>
              <a:t> </a:t>
            </a:r>
            <a:r>
              <a:rPr sz="1100" spc="-10" dirty="0" err="1">
                <a:solidFill>
                  <a:srgbClr val="1B427D"/>
                </a:solidFill>
                <a:latin typeface="Poppins"/>
                <a:cs typeface="Poppins"/>
              </a:rPr>
              <a:t>accompagnées</a:t>
            </a:r>
            <a:r>
              <a:rPr sz="1100" spc="-10" dirty="0">
                <a:solidFill>
                  <a:srgbClr val="1B427D"/>
                </a:solidFill>
                <a:latin typeface="Poppins"/>
                <a:cs typeface="Poppins"/>
              </a:rPr>
              <a:t>.</a:t>
            </a:r>
            <a:endParaRPr lang="fr-FR" sz="1100" spc="-10" dirty="0">
              <a:solidFill>
                <a:srgbClr val="1B427D"/>
              </a:solidFill>
              <a:latin typeface="Poppins"/>
              <a:cs typeface="Poppins"/>
            </a:endParaRPr>
          </a:p>
          <a:p>
            <a:pPr marL="12700" marR="5080" algn="just">
              <a:lnSpc>
                <a:spcPct val="100000"/>
              </a:lnSpc>
            </a:pPr>
            <a:r>
              <a:rPr lang="fr-FR" sz="1100" b="1" spc="-10" dirty="0">
                <a:solidFill>
                  <a:srgbClr val="1B427D"/>
                </a:solidFill>
                <a:latin typeface="Poppins"/>
                <a:cs typeface="Poppins"/>
              </a:rPr>
              <a:t>→ Réseau national des EA : UNEA</a:t>
            </a:r>
          </a:p>
          <a:p>
            <a:pPr marL="12700" marR="5080" algn="just">
              <a:lnSpc>
                <a:spcPct val="100000"/>
              </a:lnSpc>
            </a:pPr>
            <a:r>
              <a:rPr lang="fr-FR" sz="1100" b="1" spc="-10" dirty="0">
                <a:solidFill>
                  <a:srgbClr val="1B427D"/>
                </a:solidFill>
                <a:latin typeface="Poppins"/>
                <a:cs typeface="Poppins"/>
              </a:rPr>
              <a:t>→ Réseau national des ESAT : </a:t>
            </a:r>
            <a:r>
              <a:rPr lang="fr-FR" sz="1100" b="1" spc="-10" dirty="0" err="1">
                <a:solidFill>
                  <a:srgbClr val="1B427D"/>
                </a:solidFill>
                <a:latin typeface="Poppins"/>
                <a:cs typeface="Poppins"/>
              </a:rPr>
              <a:t>Handicat</a:t>
            </a:r>
            <a:r>
              <a:rPr lang="fr-FR" sz="1100" b="1" spc="-10" dirty="0">
                <a:solidFill>
                  <a:srgbClr val="1B427D"/>
                </a:solidFill>
                <a:latin typeface="Poppins"/>
                <a:cs typeface="Poppins"/>
              </a:rPr>
              <a:t> </a:t>
            </a:r>
          </a:p>
        </p:txBody>
      </p:sp>
      <p:sp>
        <p:nvSpPr>
          <p:cNvPr id="13" name="object 10">
            <a:extLst>
              <a:ext uri="{FF2B5EF4-FFF2-40B4-BE49-F238E27FC236}">
                <a16:creationId xmlns:a16="http://schemas.microsoft.com/office/drawing/2014/main" id="{380E0660-90EB-F445-9FE9-C8AD8E980AB6}"/>
              </a:ext>
            </a:extLst>
          </p:cNvPr>
          <p:cNvSpPr/>
          <p:nvPr/>
        </p:nvSpPr>
        <p:spPr>
          <a:xfrm>
            <a:off x="5989200" y="1415579"/>
            <a:ext cx="3788543" cy="2151486"/>
          </a:xfrm>
          <a:custGeom>
            <a:avLst/>
            <a:gdLst/>
            <a:ahLst/>
            <a:cxnLst/>
            <a:rect l="l" t="t" r="r" b="b"/>
            <a:pathLst>
              <a:path w="4356100" h="5262880">
                <a:moveTo>
                  <a:pt x="90004" y="0"/>
                </a:moveTo>
                <a:lnTo>
                  <a:pt x="54971" y="7071"/>
                </a:lnTo>
                <a:lnTo>
                  <a:pt x="26362" y="26355"/>
                </a:lnTo>
                <a:lnTo>
                  <a:pt x="7073" y="54960"/>
                </a:lnTo>
                <a:lnTo>
                  <a:pt x="0" y="89992"/>
                </a:lnTo>
                <a:lnTo>
                  <a:pt x="0" y="5172748"/>
                </a:lnTo>
                <a:lnTo>
                  <a:pt x="7073" y="5207781"/>
                </a:lnTo>
                <a:lnTo>
                  <a:pt x="26362" y="5236390"/>
                </a:lnTo>
                <a:lnTo>
                  <a:pt x="54971" y="5255679"/>
                </a:lnTo>
                <a:lnTo>
                  <a:pt x="90004" y="5262753"/>
                </a:lnTo>
                <a:lnTo>
                  <a:pt x="4266006" y="5262753"/>
                </a:lnTo>
                <a:lnTo>
                  <a:pt x="4301039" y="5255679"/>
                </a:lnTo>
                <a:lnTo>
                  <a:pt x="4329649" y="5236390"/>
                </a:lnTo>
                <a:lnTo>
                  <a:pt x="4348937" y="5207781"/>
                </a:lnTo>
                <a:lnTo>
                  <a:pt x="4356011" y="5172748"/>
                </a:lnTo>
                <a:lnTo>
                  <a:pt x="4356011" y="89992"/>
                </a:lnTo>
                <a:lnTo>
                  <a:pt x="4348937" y="54960"/>
                </a:lnTo>
                <a:lnTo>
                  <a:pt x="4329649" y="26355"/>
                </a:lnTo>
                <a:lnTo>
                  <a:pt x="4301039" y="7071"/>
                </a:lnTo>
                <a:lnTo>
                  <a:pt x="4266006" y="0"/>
                </a:lnTo>
                <a:lnTo>
                  <a:pt x="90004" y="0"/>
                </a:lnTo>
                <a:close/>
              </a:path>
            </a:pathLst>
          </a:custGeom>
          <a:solidFill>
            <a:srgbClr val="FFFFFF"/>
          </a:solidFill>
          <a:ln w="63500">
            <a:solidFill>
              <a:srgbClr val="00FF00"/>
            </a:solidFill>
          </a:ln>
        </p:spPr>
        <p:txBody>
          <a:bodyPr wrap="square" lIns="0" tIns="0" rIns="0" bIns="0" rtlCol="0"/>
          <a:lstStyle/>
          <a:p>
            <a:endParaRPr/>
          </a:p>
        </p:txBody>
      </p:sp>
      <p:sp>
        <p:nvSpPr>
          <p:cNvPr id="14" name="object 9">
            <a:extLst>
              <a:ext uri="{FF2B5EF4-FFF2-40B4-BE49-F238E27FC236}">
                <a16:creationId xmlns:a16="http://schemas.microsoft.com/office/drawing/2014/main" id="{4F7915AD-EFF8-2C39-CCBF-11750038DCE3}"/>
              </a:ext>
            </a:extLst>
          </p:cNvPr>
          <p:cNvSpPr txBox="1"/>
          <p:nvPr/>
        </p:nvSpPr>
        <p:spPr>
          <a:xfrm>
            <a:off x="6214494" y="1755601"/>
            <a:ext cx="3382179" cy="1797928"/>
          </a:xfrm>
          <a:prstGeom prst="rect">
            <a:avLst/>
          </a:prstGeom>
        </p:spPr>
        <p:txBody>
          <a:bodyPr vert="horz" wrap="square" lIns="0" tIns="12700" rIns="0" bIns="0" rtlCol="0">
            <a:spAutoFit/>
          </a:bodyPr>
          <a:lstStyle/>
          <a:p>
            <a:pPr marL="12700" algn="just">
              <a:lnSpc>
                <a:spcPct val="100000"/>
              </a:lnSpc>
              <a:spcBef>
                <a:spcPts val="100"/>
              </a:spcBef>
              <a:spcAft>
                <a:spcPts val="600"/>
              </a:spcAft>
            </a:pPr>
            <a:r>
              <a:rPr lang="fr-FR" sz="1800" b="1" spc="-50" dirty="0">
                <a:solidFill>
                  <a:srgbClr val="1B427D"/>
                </a:solidFill>
                <a:latin typeface="Poppins"/>
                <a:cs typeface="Poppins"/>
              </a:rPr>
              <a:t>Qu’est-ce qu’un TIH</a:t>
            </a:r>
            <a:r>
              <a:rPr sz="1800" b="1" spc="-50" dirty="0">
                <a:solidFill>
                  <a:srgbClr val="1B427D"/>
                </a:solidFill>
                <a:latin typeface="Poppins"/>
                <a:cs typeface="Poppins"/>
              </a:rPr>
              <a:t> ?</a:t>
            </a:r>
            <a:endParaRPr sz="1800" dirty="0">
              <a:solidFill>
                <a:srgbClr val="1B427D"/>
              </a:solidFill>
              <a:latin typeface="Poppins"/>
              <a:cs typeface="Poppins"/>
            </a:endParaRPr>
          </a:p>
          <a:p>
            <a:pPr algn="l"/>
            <a:r>
              <a:rPr lang="fr-FR" sz="1100" spc="-65" dirty="0">
                <a:solidFill>
                  <a:srgbClr val="1B427D"/>
                </a:solidFill>
                <a:latin typeface="Poppins"/>
                <a:cs typeface="Poppins"/>
              </a:rPr>
              <a:t>Le statut de Travailleur Indépendant Handicapé (TIH) concerne tous les entrepreneurs en nom propre ou dirigeants de société, disposant d'une reconnaissance de handicap. </a:t>
            </a:r>
          </a:p>
          <a:p>
            <a:pPr algn="l"/>
            <a:endParaRPr lang="fr-FR" sz="1100" spc="-65" dirty="0">
              <a:solidFill>
                <a:srgbClr val="1B427D"/>
              </a:solidFill>
              <a:latin typeface="Poppins"/>
              <a:cs typeface="Poppins"/>
            </a:endParaRPr>
          </a:p>
          <a:p>
            <a:pPr algn="l"/>
            <a:r>
              <a:rPr lang="fr-FR" sz="1100" spc="-65" dirty="0">
                <a:solidFill>
                  <a:srgbClr val="1B427D"/>
                </a:solidFill>
                <a:latin typeface="Poppins"/>
                <a:cs typeface="Poppins"/>
              </a:rPr>
              <a:t>C'est un statut de fait, ne nécessitant pas d'agrément</a:t>
            </a:r>
          </a:p>
          <a:p>
            <a:pPr algn="l"/>
            <a:endParaRPr lang="fr-FR" sz="1100" spc="-65" dirty="0">
              <a:solidFill>
                <a:srgbClr val="1B427D"/>
              </a:solidFill>
              <a:latin typeface="Poppins"/>
              <a:cs typeface="Poppins"/>
            </a:endParaRPr>
          </a:p>
          <a:p>
            <a:pPr algn="l"/>
            <a:r>
              <a:rPr lang="fr-FR" sz="1100" b="1" spc="-65" dirty="0">
                <a:solidFill>
                  <a:srgbClr val="1B427D"/>
                </a:solidFill>
                <a:latin typeface="Poppins"/>
                <a:cs typeface="Poppins"/>
              </a:rPr>
              <a:t>→ </a:t>
            </a:r>
            <a:r>
              <a:rPr lang="fr-FR" sz="1600" b="1" spc="-65" dirty="0">
                <a:solidFill>
                  <a:srgbClr val="1B427D"/>
                </a:solidFill>
                <a:latin typeface="Poppins"/>
                <a:cs typeface="Poppins"/>
              </a:rPr>
              <a:t>Réseau des TIH : </a:t>
            </a:r>
            <a:r>
              <a:rPr lang="fr-FR" sz="1600" b="1" spc="-65" dirty="0" err="1">
                <a:solidFill>
                  <a:srgbClr val="1B427D"/>
                </a:solidFill>
                <a:latin typeface="Poppins"/>
                <a:cs typeface="Poppins"/>
              </a:rPr>
              <a:t>Linklusion</a:t>
            </a:r>
            <a:endParaRPr lang="fr-FR" sz="1600" b="1" spc="-65" dirty="0">
              <a:solidFill>
                <a:srgbClr val="1B427D"/>
              </a:solidFill>
              <a:latin typeface="Poppins"/>
              <a:cs typeface="Poppins"/>
            </a:endParaRPr>
          </a:p>
        </p:txBody>
      </p:sp>
      <p:sp>
        <p:nvSpPr>
          <p:cNvPr id="15" name="object 10">
            <a:extLst>
              <a:ext uri="{FF2B5EF4-FFF2-40B4-BE49-F238E27FC236}">
                <a16:creationId xmlns:a16="http://schemas.microsoft.com/office/drawing/2014/main" id="{9CD02732-AB7E-5405-026C-C3C4D2001BF4}"/>
              </a:ext>
            </a:extLst>
          </p:cNvPr>
          <p:cNvSpPr/>
          <p:nvPr/>
        </p:nvSpPr>
        <p:spPr>
          <a:xfrm>
            <a:off x="5989201" y="3907087"/>
            <a:ext cx="3725167" cy="2319559"/>
          </a:xfrm>
          <a:custGeom>
            <a:avLst/>
            <a:gdLst/>
            <a:ahLst/>
            <a:cxnLst/>
            <a:rect l="l" t="t" r="r" b="b"/>
            <a:pathLst>
              <a:path w="4356100" h="5262880">
                <a:moveTo>
                  <a:pt x="90004" y="0"/>
                </a:moveTo>
                <a:lnTo>
                  <a:pt x="54971" y="7071"/>
                </a:lnTo>
                <a:lnTo>
                  <a:pt x="26362" y="26355"/>
                </a:lnTo>
                <a:lnTo>
                  <a:pt x="7073" y="54960"/>
                </a:lnTo>
                <a:lnTo>
                  <a:pt x="0" y="89992"/>
                </a:lnTo>
                <a:lnTo>
                  <a:pt x="0" y="5172748"/>
                </a:lnTo>
                <a:lnTo>
                  <a:pt x="7073" y="5207781"/>
                </a:lnTo>
                <a:lnTo>
                  <a:pt x="26362" y="5236390"/>
                </a:lnTo>
                <a:lnTo>
                  <a:pt x="54971" y="5255679"/>
                </a:lnTo>
                <a:lnTo>
                  <a:pt x="90004" y="5262753"/>
                </a:lnTo>
                <a:lnTo>
                  <a:pt x="4266006" y="5262753"/>
                </a:lnTo>
                <a:lnTo>
                  <a:pt x="4301039" y="5255679"/>
                </a:lnTo>
                <a:lnTo>
                  <a:pt x="4329649" y="5236390"/>
                </a:lnTo>
                <a:lnTo>
                  <a:pt x="4348937" y="5207781"/>
                </a:lnTo>
                <a:lnTo>
                  <a:pt x="4356011" y="5172748"/>
                </a:lnTo>
                <a:lnTo>
                  <a:pt x="4356011" y="89992"/>
                </a:lnTo>
                <a:lnTo>
                  <a:pt x="4348937" y="54960"/>
                </a:lnTo>
                <a:lnTo>
                  <a:pt x="4329649" y="26355"/>
                </a:lnTo>
                <a:lnTo>
                  <a:pt x="4301039" y="7071"/>
                </a:lnTo>
                <a:lnTo>
                  <a:pt x="4266006" y="0"/>
                </a:lnTo>
                <a:lnTo>
                  <a:pt x="90004" y="0"/>
                </a:lnTo>
                <a:close/>
              </a:path>
            </a:pathLst>
          </a:custGeom>
          <a:solidFill>
            <a:srgbClr val="FFFFFF"/>
          </a:solidFill>
          <a:ln w="63500">
            <a:solidFill>
              <a:srgbClr val="00FF00"/>
            </a:solidFill>
          </a:ln>
        </p:spPr>
        <p:txBody>
          <a:bodyPr wrap="square" lIns="0" tIns="0" rIns="0" bIns="0" rtlCol="0"/>
          <a:lstStyle/>
          <a:p>
            <a:endParaRPr/>
          </a:p>
        </p:txBody>
      </p:sp>
      <p:sp>
        <p:nvSpPr>
          <p:cNvPr id="16" name="object 9">
            <a:extLst>
              <a:ext uri="{FF2B5EF4-FFF2-40B4-BE49-F238E27FC236}">
                <a16:creationId xmlns:a16="http://schemas.microsoft.com/office/drawing/2014/main" id="{0572A06E-853A-7C9C-C001-4FDD1FEBE367}"/>
              </a:ext>
            </a:extLst>
          </p:cNvPr>
          <p:cNvSpPr txBox="1"/>
          <p:nvPr/>
        </p:nvSpPr>
        <p:spPr>
          <a:xfrm>
            <a:off x="6216811" y="4199921"/>
            <a:ext cx="3333319" cy="1890261"/>
          </a:xfrm>
          <a:prstGeom prst="rect">
            <a:avLst/>
          </a:prstGeom>
          <a:solidFill>
            <a:srgbClr val="FFFFFF"/>
          </a:solidFill>
        </p:spPr>
        <p:txBody>
          <a:bodyPr vert="horz" wrap="square" lIns="0" tIns="12700" rIns="0" bIns="0" rtlCol="0">
            <a:spAutoFit/>
          </a:bodyPr>
          <a:lstStyle/>
          <a:p>
            <a:pPr marL="12700" algn="just">
              <a:lnSpc>
                <a:spcPct val="100000"/>
              </a:lnSpc>
              <a:spcBef>
                <a:spcPts val="100"/>
              </a:spcBef>
              <a:spcAft>
                <a:spcPts val="600"/>
              </a:spcAft>
            </a:pPr>
            <a:r>
              <a:rPr lang="fr-FR" sz="1800" b="1" spc="-50" dirty="0">
                <a:solidFill>
                  <a:srgbClr val="1B427D"/>
                </a:solidFill>
                <a:latin typeface="Poppins"/>
                <a:cs typeface="Poppins"/>
              </a:rPr>
              <a:t>Et le Portage salarial </a:t>
            </a:r>
            <a:r>
              <a:rPr sz="1800" b="1" spc="-50" dirty="0">
                <a:solidFill>
                  <a:srgbClr val="1B427D"/>
                </a:solidFill>
                <a:latin typeface="Poppins"/>
                <a:cs typeface="Poppins"/>
              </a:rPr>
              <a:t>?</a:t>
            </a:r>
            <a:endParaRPr sz="1800" dirty="0">
              <a:solidFill>
                <a:srgbClr val="1B427D"/>
              </a:solidFill>
              <a:latin typeface="Poppins"/>
              <a:cs typeface="Poppins"/>
            </a:endParaRPr>
          </a:p>
          <a:p>
            <a:pPr algn="just"/>
            <a:r>
              <a:rPr lang="fr-FR" sz="1100" dirty="0">
                <a:solidFill>
                  <a:srgbClr val="1B427D"/>
                </a:solidFill>
                <a:latin typeface="Poppins"/>
                <a:cs typeface="Poppins"/>
              </a:rPr>
              <a:t>Il s’agit d’une relation contractuelle tripartite entre une société de portage salarial, un entrepreneur porté, et l’entreprise cliente pour laquelle la prestation de l’entrepreneur est réalisée.</a:t>
            </a:r>
          </a:p>
          <a:p>
            <a:pPr algn="just"/>
            <a:endParaRPr lang="fr-FR" sz="1100" dirty="0">
              <a:solidFill>
                <a:srgbClr val="1B427D"/>
              </a:solidFill>
              <a:latin typeface="Poppins"/>
              <a:cs typeface="Poppins"/>
            </a:endParaRPr>
          </a:p>
          <a:p>
            <a:pPr algn="just"/>
            <a:r>
              <a:rPr lang="fr-FR" sz="1100" dirty="0">
                <a:solidFill>
                  <a:srgbClr val="1B427D"/>
                </a:solidFill>
                <a:latin typeface="Poppins"/>
                <a:cs typeface="Poppins"/>
              </a:rPr>
              <a:t>Depuis le 1er janvier 2020, le portage salarial est reconnu comme statut équivalent TIH.</a:t>
            </a:r>
          </a:p>
          <a:p>
            <a:endParaRPr lang="fr-FR" sz="1100" dirty="0">
              <a:solidFill>
                <a:srgbClr val="1B427D"/>
              </a:solidFill>
              <a:latin typeface="Poppins"/>
              <a:cs typeface="Poppins"/>
            </a:endParaRPr>
          </a:p>
        </p:txBody>
      </p:sp>
      <p:pic>
        <p:nvPicPr>
          <p:cNvPr id="5" name="Image 4">
            <a:extLst>
              <a:ext uri="{FF2B5EF4-FFF2-40B4-BE49-F238E27FC236}">
                <a16:creationId xmlns:a16="http://schemas.microsoft.com/office/drawing/2014/main" id="{3A300348-F965-CF3A-C907-697F4007663D}"/>
              </a:ext>
            </a:extLst>
          </p:cNvPr>
          <p:cNvPicPr>
            <a:picLocks noChangeAspect="1"/>
          </p:cNvPicPr>
          <p:nvPr/>
        </p:nvPicPr>
        <p:blipFill>
          <a:blip r:embed="rId3"/>
          <a:stretch>
            <a:fillRect/>
          </a:stretch>
        </p:blipFill>
        <p:spPr>
          <a:xfrm>
            <a:off x="9341867" y="284865"/>
            <a:ext cx="982004" cy="363444"/>
          </a:xfrm>
          <a:prstGeom prst="rect">
            <a:avLst/>
          </a:prstGeom>
        </p:spPr>
      </p:pic>
      <p:pic>
        <p:nvPicPr>
          <p:cNvPr id="6" name="Image 5">
            <a:extLst>
              <a:ext uri="{FF2B5EF4-FFF2-40B4-BE49-F238E27FC236}">
                <a16:creationId xmlns:a16="http://schemas.microsoft.com/office/drawing/2014/main" id="{9A13922F-F157-F43D-F403-0516C3D1E1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5037" y="309256"/>
            <a:ext cx="652233" cy="339053"/>
          </a:xfrm>
          <a:prstGeom prst="rect">
            <a:avLst/>
          </a:prstGeom>
        </p:spPr>
      </p:pic>
      <p:pic>
        <p:nvPicPr>
          <p:cNvPr id="7" name="Image 6">
            <a:extLst>
              <a:ext uri="{FF2B5EF4-FFF2-40B4-BE49-F238E27FC236}">
                <a16:creationId xmlns:a16="http://schemas.microsoft.com/office/drawing/2014/main" id="{36D1352C-9110-5711-D623-11D558CBAC38}"/>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323871" y="264017"/>
            <a:ext cx="1115926" cy="339053"/>
          </a:xfrm>
          <a:prstGeom prst="rect">
            <a:avLst/>
          </a:prstGeom>
        </p:spPr>
      </p:pic>
    </p:spTree>
    <p:extLst>
      <p:ext uri="{BB962C8B-B14F-4D97-AF65-F5344CB8AC3E}">
        <p14:creationId xmlns:p14="http://schemas.microsoft.com/office/powerpoint/2010/main" val="126964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CEF6-645D-A8E9-CBCA-003654BB81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D0C4DC-0303-85F3-0F15-7C1C168BF382}"/>
              </a:ext>
            </a:extLst>
          </p:cNvPr>
          <p:cNvSpPr/>
          <p:nvPr/>
        </p:nvSpPr>
        <p:spPr>
          <a:xfrm>
            <a:off x="0" y="278826"/>
            <a:ext cx="12239625" cy="698379"/>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2800" b="1" dirty="0">
                <a:solidFill>
                  <a:srgbClr val="002060"/>
                </a:solidFill>
              </a:rPr>
              <a:t>Zoom sur les entreprises adaptées de Normandie</a:t>
            </a:r>
          </a:p>
        </p:txBody>
      </p:sp>
      <p:sp>
        <p:nvSpPr>
          <p:cNvPr id="4" name="Espace réservé du texte 11">
            <a:extLst>
              <a:ext uri="{FF2B5EF4-FFF2-40B4-BE49-F238E27FC236}">
                <a16:creationId xmlns:a16="http://schemas.microsoft.com/office/drawing/2014/main" id="{37D38222-26BF-1E2F-FDC7-D03C12E4AE5B}"/>
              </a:ext>
            </a:extLst>
          </p:cNvPr>
          <p:cNvSpPr txBox="1">
            <a:spLocks/>
          </p:cNvSpPr>
          <p:nvPr/>
        </p:nvSpPr>
        <p:spPr>
          <a:xfrm>
            <a:off x="128466" y="1035372"/>
            <a:ext cx="10133163" cy="5687667"/>
          </a:xfrm>
          <a:prstGeom prst="rect">
            <a:avLst/>
          </a:prstGeom>
        </p:spPr>
        <p:txBody>
          <a:bodyPr lIns="25335" tIns="25335" rIns="25335" bIns="25335" anchor="t">
            <a:norm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2pPr>
            <a:lvl3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3pPr>
            <a:lvl4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4pPr>
            <a:lvl5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5pPr>
            <a:lvl6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6pPr>
            <a:lvl7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7pPr>
            <a:lvl8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8pPr>
            <a:lvl9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9pPr>
          </a:lstStyle>
          <a:p>
            <a:pPr algn="just"/>
            <a:endParaRPr lang="fr-FR" sz="1600" baseline="30000" dirty="0">
              <a:latin typeface="Aptos" panose="020B0004020202020204" pitchFamily="34" charset="0"/>
            </a:endParaRPr>
          </a:p>
          <a:p>
            <a:pPr algn="just"/>
            <a:endParaRPr lang="fr-FR" b="1" dirty="0">
              <a:latin typeface="Aptos" panose="020B0004020202020204" pitchFamily="34" charset="0"/>
            </a:endParaRPr>
          </a:p>
          <a:p>
            <a:pPr algn="just"/>
            <a:endParaRPr lang="fr-FR" dirty="0">
              <a:latin typeface="Aptos" panose="020B0004020202020204" pitchFamily="34" charset="0"/>
            </a:endParaRPr>
          </a:p>
          <a:p>
            <a:pPr marL="435744" lvl="1"/>
            <a:endParaRPr lang="en-GB" dirty="0"/>
          </a:p>
        </p:txBody>
      </p:sp>
      <p:pic>
        <p:nvPicPr>
          <p:cNvPr id="6" name="Espace réservé d’image 82" descr="Graphique à barres">
            <a:extLst>
              <a:ext uri="{FF2B5EF4-FFF2-40B4-BE49-F238E27FC236}">
                <a16:creationId xmlns:a16="http://schemas.microsoft.com/office/drawing/2014/main" id="{73E10CD9-3E32-574C-9FC3-90D6F91AA1C2}"/>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158" b="158"/>
          <a:stretch/>
        </p:blipFill>
        <p:spPr>
          <a:xfrm>
            <a:off x="3793928" y="2471817"/>
            <a:ext cx="502873" cy="502873"/>
          </a:xfrm>
          <a:prstGeom prst="rect">
            <a:avLst/>
          </a:prstGeom>
        </p:spPr>
      </p:pic>
      <p:sp>
        <p:nvSpPr>
          <p:cNvPr id="7" name="Rectangle : coins arrondis 6">
            <a:extLst>
              <a:ext uri="{FF2B5EF4-FFF2-40B4-BE49-F238E27FC236}">
                <a16:creationId xmlns:a16="http://schemas.microsoft.com/office/drawing/2014/main" id="{468D64DE-C7FA-7FDB-5A63-60D3972BC954}"/>
              </a:ext>
            </a:extLst>
          </p:cNvPr>
          <p:cNvSpPr/>
          <p:nvPr/>
        </p:nvSpPr>
        <p:spPr>
          <a:xfrm>
            <a:off x="6944909" y="3747210"/>
            <a:ext cx="1384118" cy="2893786"/>
          </a:xfrm>
          <a:prstGeom prst="roundRect">
            <a:avLst>
              <a:gd name="adj" fmla="val 10194"/>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hangingPunct="0">
              <a:spcAft>
                <a:spcPts val="600"/>
              </a:spcAft>
            </a:pPr>
            <a:r>
              <a:rPr lang="fr-FR" sz="1400" b="1" kern="1400" dirty="0">
                <a:solidFill>
                  <a:srgbClr val="0A0E49"/>
                </a:solidFill>
                <a:latin typeface="Poppins" pitchFamily="2" charset="77"/>
                <a:ea typeface="Times New Roman" panose="02020603050405020304" pitchFamily="18" charset="0"/>
                <a:cs typeface="Poppins" pitchFamily="2" charset="77"/>
              </a:rPr>
              <a:t>52</a:t>
            </a:r>
            <a:r>
              <a:rPr lang="fr-FR" sz="1400" b="1" kern="1400" dirty="0">
                <a:solidFill>
                  <a:srgbClr val="0A0E49"/>
                </a:solidFill>
                <a:effectLst/>
                <a:latin typeface="Poppins" pitchFamily="2" charset="77"/>
                <a:ea typeface="Times New Roman" panose="02020603050405020304" pitchFamily="18" charset="0"/>
                <a:cs typeface="Poppins" pitchFamily="2" charset="77"/>
              </a:rPr>
              <a:t> </a:t>
            </a:r>
          </a:p>
          <a:p>
            <a:pPr hangingPunct="0">
              <a:spcAft>
                <a:spcPts val="600"/>
              </a:spcAft>
            </a:pPr>
            <a:r>
              <a:rPr lang="fr-FR" sz="1100" b="1" kern="1400" dirty="0">
                <a:solidFill>
                  <a:srgbClr val="0A0E49"/>
                </a:solidFill>
                <a:effectLst/>
                <a:latin typeface="Poppins" pitchFamily="2" charset="77"/>
                <a:ea typeface="Times New Roman" panose="02020603050405020304" pitchFamily="18" charset="0"/>
                <a:cs typeface="Poppins" pitchFamily="2" charset="77"/>
              </a:rPr>
              <a:t>E</a:t>
            </a:r>
            <a:r>
              <a:rPr lang="fr-FR" sz="1100" kern="1400" dirty="0">
                <a:solidFill>
                  <a:srgbClr val="0A0E49"/>
                </a:solidFill>
                <a:effectLst/>
                <a:latin typeface="Poppins" pitchFamily="2" charset="77"/>
                <a:ea typeface="Times New Roman" panose="02020603050405020304" pitchFamily="18" charset="0"/>
                <a:cs typeface="Poppins" pitchFamily="2" charset="77"/>
              </a:rPr>
              <a:t>ntreprises</a:t>
            </a:r>
            <a:r>
              <a:rPr lang="fr-FR" sz="1100" b="1" kern="1400" dirty="0">
                <a:solidFill>
                  <a:srgbClr val="0A0E49"/>
                </a:solidFill>
                <a:effectLst/>
                <a:latin typeface="Poppins" pitchFamily="2" charset="77"/>
                <a:ea typeface="Times New Roman" panose="02020603050405020304" pitchFamily="18" charset="0"/>
                <a:cs typeface="Poppins" pitchFamily="2" charset="77"/>
              </a:rPr>
              <a:t> A</a:t>
            </a:r>
            <a:r>
              <a:rPr lang="fr-FR" sz="1100" kern="1400" dirty="0">
                <a:solidFill>
                  <a:srgbClr val="0A0E49"/>
                </a:solidFill>
                <a:effectLst/>
                <a:latin typeface="Poppins" pitchFamily="2" charset="77"/>
                <a:ea typeface="Times New Roman" panose="02020603050405020304" pitchFamily="18" charset="0"/>
                <a:cs typeface="Poppins" pitchFamily="2" charset="77"/>
              </a:rPr>
              <a:t>daptées</a:t>
            </a:r>
            <a:r>
              <a:rPr lang="fr-FR" sz="1100" b="1" kern="1400" dirty="0">
                <a:solidFill>
                  <a:srgbClr val="0A0E49"/>
                </a:solidFill>
                <a:effectLst/>
                <a:latin typeface="Poppins" pitchFamily="2" charset="77"/>
                <a:ea typeface="Times New Roman" panose="02020603050405020304" pitchFamily="18" charset="0"/>
                <a:cs typeface="Poppins" pitchFamily="2" charset="77"/>
              </a:rPr>
              <a:t> </a:t>
            </a:r>
          </a:p>
          <a:p>
            <a:pPr hangingPunct="0">
              <a:spcAft>
                <a:spcPts val="600"/>
              </a:spcAft>
            </a:pPr>
            <a:r>
              <a:rPr lang="fr-FR" sz="1100" kern="1400" dirty="0">
                <a:solidFill>
                  <a:srgbClr val="0A0E49"/>
                </a:solidFill>
                <a:latin typeface="Poppins Light"/>
                <a:ea typeface="Times New Roman" panose="02020603050405020304" pitchFamily="18" charset="0"/>
                <a:cs typeface="Poppins Light"/>
              </a:rPr>
              <a:t>69 </a:t>
            </a:r>
          </a:p>
          <a:p>
            <a:pPr>
              <a:spcAft>
                <a:spcPts val="600"/>
              </a:spcAft>
            </a:pPr>
            <a:r>
              <a:rPr lang="fr-FR" sz="1100" kern="1400" dirty="0">
                <a:solidFill>
                  <a:srgbClr val="0A0E49"/>
                </a:solidFill>
                <a:latin typeface="Poppins Light"/>
                <a:cs typeface="Poppins Light"/>
              </a:rPr>
              <a:t>Établissements</a:t>
            </a:r>
            <a:endParaRPr lang="fr-FR" dirty="0"/>
          </a:p>
          <a:p>
            <a:pPr>
              <a:spcAft>
                <a:spcPts val="600"/>
              </a:spcAft>
            </a:pPr>
            <a:endParaRPr lang="fr-FR" sz="800" b="1" kern="1400" dirty="0">
              <a:solidFill>
                <a:srgbClr val="0A0E49"/>
              </a:solidFill>
              <a:latin typeface="Poppins Light"/>
              <a:ea typeface="Times New Roman" panose="02020603050405020304" pitchFamily="18" charset="0"/>
              <a:cs typeface="Poppins Light"/>
            </a:endParaRPr>
          </a:p>
          <a:p>
            <a:pPr hangingPunct="0">
              <a:spcAft>
                <a:spcPts val="600"/>
              </a:spcAft>
            </a:pPr>
            <a:r>
              <a:rPr lang="fr-FR" sz="1100" b="1" kern="1400" dirty="0">
                <a:solidFill>
                  <a:srgbClr val="0A0E49"/>
                </a:solidFill>
                <a:latin typeface="Poppins"/>
                <a:ea typeface="Times New Roman" panose="02020603050405020304" pitchFamily="18" charset="0"/>
                <a:cs typeface="Poppins"/>
              </a:rPr>
              <a:t>3250 salariés</a:t>
            </a:r>
            <a:endParaRPr lang="fr-FR" sz="1100" b="1" kern="1400" dirty="0">
              <a:solidFill>
                <a:srgbClr val="0A0E49"/>
              </a:solidFill>
              <a:effectLst/>
              <a:latin typeface="Poppins" pitchFamily="2" charset="77"/>
              <a:ea typeface="Times New Roman" panose="02020603050405020304" pitchFamily="18" charset="0"/>
              <a:cs typeface="Poppins" pitchFamily="2" charset="77"/>
            </a:endParaRPr>
          </a:p>
          <a:p>
            <a:pPr hangingPunct="0">
              <a:spcAft>
                <a:spcPts val="600"/>
              </a:spcAft>
            </a:pPr>
            <a:r>
              <a:rPr lang="fr-FR" sz="1100" kern="1400" dirty="0">
                <a:solidFill>
                  <a:srgbClr val="0A0E49"/>
                </a:solidFill>
                <a:latin typeface="Poppins Light"/>
                <a:ea typeface="Times New Roman" panose="02020603050405020304" pitchFamily="18" charset="0"/>
                <a:cs typeface="Poppins Light"/>
              </a:rPr>
              <a:t>D</a:t>
            </a:r>
            <a:r>
              <a:rPr lang="fr-FR" sz="1100" kern="1400" dirty="0">
                <a:solidFill>
                  <a:srgbClr val="0A0E49"/>
                </a:solidFill>
                <a:effectLst/>
                <a:latin typeface="Poppins Light"/>
                <a:ea typeface="Times New Roman" panose="02020603050405020304" pitchFamily="18" charset="0"/>
                <a:cs typeface="Poppins Light"/>
              </a:rPr>
              <a:t>ont </a:t>
            </a:r>
            <a:r>
              <a:rPr lang="fr-FR" sz="1100" kern="1400" dirty="0">
                <a:solidFill>
                  <a:srgbClr val="0A0E49"/>
                </a:solidFill>
                <a:latin typeface="Poppins Light"/>
                <a:ea typeface="Times New Roman" panose="02020603050405020304" pitchFamily="18" charset="0"/>
                <a:cs typeface="Poppins Light"/>
              </a:rPr>
              <a:t>2500 en</a:t>
            </a:r>
            <a:r>
              <a:rPr lang="fr-FR" sz="1100" kern="1400" dirty="0">
                <a:solidFill>
                  <a:srgbClr val="0A0E49"/>
                </a:solidFill>
                <a:effectLst/>
                <a:latin typeface="Poppins Light"/>
                <a:ea typeface="Times New Roman" panose="02020603050405020304" pitchFamily="18" charset="0"/>
                <a:cs typeface="Poppins Light"/>
              </a:rPr>
              <a:t> situation de handicap</a:t>
            </a:r>
          </a:p>
          <a:p>
            <a:pPr hangingPunct="0">
              <a:spcAft>
                <a:spcPts val="600"/>
              </a:spcAft>
            </a:pPr>
            <a:endParaRPr lang="fr-FR" sz="800" kern="1400" dirty="0">
              <a:solidFill>
                <a:srgbClr val="0A0E49"/>
              </a:solidFill>
              <a:latin typeface="Poppins Light" pitchFamily="2" charset="77"/>
              <a:ea typeface="Times New Roman" panose="02020603050405020304" pitchFamily="18" charset="0"/>
              <a:cs typeface="Poppins Light" pitchFamily="2" charset="77"/>
            </a:endParaRPr>
          </a:p>
          <a:p>
            <a:pPr hangingPunct="0">
              <a:spcAft>
                <a:spcPts val="600"/>
              </a:spcAft>
            </a:pPr>
            <a:r>
              <a:rPr lang="fr-FR" sz="1100" b="1" kern="1400" dirty="0">
                <a:solidFill>
                  <a:srgbClr val="0A0E49"/>
                </a:solidFill>
                <a:effectLst/>
                <a:latin typeface="Poppins" pitchFamily="2" charset="77"/>
                <a:ea typeface="Times New Roman" panose="02020603050405020304" pitchFamily="18" charset="0"/>
                <a:cs typeface="Poppins" pitchFamily="2" charset="77"/>
              </a:rPr>
              <a:t>19 secteurs </a:t>
            </a:r>
            <a:r>
              <a:rPr lang="fr-FR" sz="1100" kern="1400" dirty="0">
                <a:solidFill>
                  <a:srgbClr val="0A0E49"/>
                </a:solidFill>
                <a:effectLst/>
                <a:latin typeface="Poppins Light" pitchFamily="2" charset="77"/>
                <a:ea typeface="Times New Roman" panose="02020603050405020304" pitchFamily="18" charset="0"/>
                <a:cs typeface="Poppins Light" pitchFamily="2" charset="77"/>
              </a:rPr>
              <a:t>d’activités</a:t>
            </a:r>
          </a:p>
        </p:txBody>
      </p:sp>
      <p:graphicFrame>
        <p:nvGraphicFramePr>
          <p:cNvPr id="8" name="Tableau 7">
            <a:extLst>
              <a:ext uri="{FF2B5EF4-FFF2-40B4-BE49-F238E27FC236}">
                <a16:creationId xmlns:a16="http://schemas.microsoft.com/office/drawing/2014/main" id="{89E60171-8074-B663-D9B6-C5E5D0B300CD}"/>
              </a:ext>
            </a:extLst>
          </p:cNvPr>
          <p:cNvGraphicFramePr>
            <a:graphicFrameLocks noGrp="1"/>
          </p:cNvGraphicFramePr>
          <p:nvPr/>
        </p:nvGraphicFramePr>
        <p:xfrm>
          <a:off x="807680" y="1446339"/>
          <a:ext cx="5094440" cy="4339386"/>
        </p:xfrm>
        <a:graphic>
          <a:graphicData uri="http://schemas.openxmlformats.org/drawingml/2006/table">
            <a:tbl>
              <a:tblPr firstRow="1" bandRow="1">
                <a:tableStyleId>{5C22544A-7EE6-4342-B048-85BDC9FD1C3A}</a:tableStyleId>
              </a:tblPr>
              <a:tblGrid>
                <a:gridCol w="3354929">
                  <a:extLst>
                    <a:ext uri="{9D8B030D-6E8A-4147-A177-3AD203B41FA5}">
                      <a16:colId xmlns:a16="http://schemas.microsoft.com/office/drawing/2014/main" val="3300381689"/>
                    </a:ext>
                  </a:extLst>
                </a:gridCol>
                <a:gridCol w="1739511">
                  <a:extLst>
                    <a:ext uri="{9D8B030D-6E8A-4147-A177-3AD203B41FA5}">
                      <a16:colId xmlns:a16="http://schemas.microsoft.com/office/drawing/2014/main" val="257373059"/>
                    </a:ext>
                  </a:extLst>
                </a:gridCol>
              </a:tblGrid>
              <a:tr h="469900">
                <a:tc>
                  <a:txBody>
                    <a:bodyPr/>
                    <a:lstStyle/>
                    <a:p>
                      <a:pPr algn="ctr" rtl="0" fontAlgn="ctr"/>
                      <a:r>
                        <a:rPr lang="fr-FR" sz="1000" u="none" strike="noStrike">
                          <a:effectLst/>
                        </a:rPr>
                        <a:t>ACTIVITÉ</a:t>
                      </a:r>
                      <a:endParaRPr lang="fr-FR" sz="1000" b="0" i="0" u="none" strike="noStrike">
                        <a:solidFill>
                          <a:srgbClr val="000000"/>
                        </a:solidFill>
                        <a:effectLst/>
                        <a:latin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lnT w="12700" cap="flat" cmpd="sng" algn="ctr">
                      <a:solidFill>
                        <a:srgbClr val="00FA00"/>
                      </a:solidFill>
                      <a:prstDash val="solid"/>
                      <a:round/>
                      <a:headEnd type="none" w="med" len="med"/>
                      <a:tailEnd type="none" w="med" len="med"/>
                    </a:lnT>
                  </a:tcPr>
                </a:tc>
                <a:tc>
                  <a:txBody>
                    <a:bodyPr/>
                    <a:lstStyle/>
                    <a:p>
                      <a:pPr algn="ctr" rtl="0" fontAlgn="ctr"/>
                      <a:r>
                        <a:rPr lang="fr-FR" sz="1000" u="none" strike="noStrike" dirty="0">
                          <a:effectLst/>
                        </a:rPr>
                        <a:t>NB D'EA PROPOSANT CETTE ACTIVITÉ</a:t>
                      </a:r>
                      <a:endParaRPr lang="fr-FR" sz="1000" b="0" i="0" u="none" strike="noStrike" dirty="0">
                        <a:solidFill>
                          <a:srgbClr val="000000"/>
                        </a:solidFill>
                        <a:effectLst/>
                        <a:latin typeface="Tahoma" panose="020B0604030504040204" pitchFamily="34" charset="0"/>
                      </a:endParaRPr>
                    </a:p>
                  </a:txBody>
                  <a:tcPr marL="9525" marR="9525" marT="9525" marB="0" anchor="ctr">
                    <a:lnR w="12700" cap="flat" cmpd="sng" algn="ctr">
                      <a:solidFill>
                        <a:srgbClr val="00FA00"/>
                      </a:solidFill>
                      <a:prstDash val="solid"/>
                      <a:round/>
                      <a:headEnd type="none" w="med" len="med"/>
                      <a:tailEnd type="none" w="med" len="med"/>
                    </a:lnR>
                    <a:lnT w="12700" cap="flat" cmpd="sng" algn="ctr">
                      <a:solidFill>
                        <a:srgbClr val="00FA00"/>
                      </a:solidFill>
                      <a:prstDash val="solid"/>
                      <a:round/>
                      <a:headEnd type="none" w="med" len="med"/>
                      <a:tailEnd type="none" w="med" len="med"/>
                    </a:lnT>
                  </a:tcPr>
                </a:tc>
                <a:extLst>
                  <a:ext uri="{0D108BD9-81ED-4DB2-BD59-A6C34878D82A}">
                    <a16:rowId xmlns:a16="http://schemas.microsoft.com/office/drawing/2014/main" val="1625109222"/>
                  </a:ext>
                </a:extLst>
              </a:tr>
              <a:tr h="203200">
                <a:tc>
                  <a:txBody>
                    <a:bodyPr/>
                    <a:lstStyle/>
                    <a:p>
                      <a:pPr algn="l" rtl="0" fontAlgn="ctr"/>
                      <a:r>
                        <a:rPr lang="fr-FR" sz="1050" u="none" strike="noStrike" dirty="0">
                          <a:effectLst/>
                          <a:latin typeface="+mj-lt"/>
                          <a:ea typeface="Tahoma" panose="020B0604030504040204" pitchFamily="34" charset="0"/>
                          <a:cs typeface="Tahoma" panose="020B0604030504040204" pitchFamily="34" charset="0"/>
                        </a:rPr>
                        <a:t>Agriculture, Environnements, Espaces verts</a:t>
                      </a:r>
                      <a:endParaRPr lang="fr-FR" sz="1050" b="0" i="0" u="none" strike="noStrike" dirty="0">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26</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2808539657"/>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Transport, logistique, conditionnement</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21</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968966348"/>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Production et sous-traitance industrielle</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a:solidFill>
                            <a:srgbClr val="000000"/>
                          </a:solidFill>
                          <a:effectLst/>
                          <a:latin typeface="Montserrat Light"/>
                        </a:rPr>
                        <a:t>19</a:t>
                      </a:r>
                      <a:endParaRPr lang="fr-FR" sz="1050" b="0" i="0" u="none" strike="noStrike">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561826871"/>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Nettoyage et Hygiène des locaux</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13</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625652241"/>
                  </a:ext>
                </a:extLst>
              </a:tr>
              <a:tr h="203200">
                <a:tc>
                  <a:txBody>
                    <a:bodyPr/>
                    <a:lstStyle/>
                    <a:p>
                      <a:pPr algn="l" rtl="0" fontAlgn="ctr"/>
                      <a:r>
                        <a:rPr lang="fr-FR" sz="1050" u="none" strike="noStrike" dirty="0">
                          <a:effectLst/>
                          <a:latin typeface="+mj-lt"/>
                          <a:ea typeface="Tahoma" panose="020B0604030504040204" pitchFamily="34" charset="0"/>
                          <a:cs typeface="Tahoma" panose="020B0604030504040204" pitchFamily="34" charset="0"/>
                        </a:rPr>
                        <a:t>Collecte, traitement et recyclage des déchets</a:t>
                      </a: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13</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1927613946"/>
                  </a:ext>
                </a:extLst>
              </a:tr>
              <a:tr h="203200">
                <a:tc>
                  <a:txBody>
                    <a:bodyPr/>
                    <a:lstStyle/>
                    <a:p>
                      <a:pPr algn="l" rtl="0" fontAlgn="ctr"/>
                      <a:r>
                        <a:rPr lang="fr-FR" sz="1050" u="none" strike="noStrike" dirty="0">
                          <a:effectLst/>
                          <a:latin typeface="+mj-lt"/>
                          <a:ea typeface="Tahoma" panose="020B0604030504040204" pitchFamily="34" charset="0"/>
                          <a:cs typeface="Tahoma" panose="020B0604030504040204" pitchFamily="34" charset="0"/>
                        </a:rPr>
                        <a:t>Gestion, administration, informatique</a:t>
                      </a:r>
                      <a:endParaRPr lang="fr-FR" sz="1050" b="0" i="0" u="none" strike="noStrike" dirty="0">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12</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3246252439"/>
                  </a:ext>
                </a:extLst>
              </a:tr>
              <a:tr h="197803">
                <a:tc>
                  <a:txBody>
                    <a:bodyPr/>
                    <a:lstStyle/>
                    <a:p>
                      <a:pPr algn="l" rtl="0" fontAlgn="ctr"/>
                      <a:r>
                        <a:rPr lang="fr-FR" sz="1050" u="none" strike="noStrike" dirty="0">
                          <a:effectLst/>
                          <a:latin typeface="+mj-lt"/>
                          <a:ea typeface="Tahoma" panose="020B0604030504040204" pitchFamily="34" charset="0"/>
                          <a:cs typeface="Tahoma" panose="020B0604030504040204" pitchFamily="34" charset="0"/>
                        </a:rPr>
                        <a:t>Impression, communication, évènementiel</a:t>
                      </a: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pitchFamily="2" charset="77"/>
                        </a:rPr>
                        <a:t>12</a:t>
                      </a: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2583490445"/>
                  </a:ext>
                </a:extLst>
              </a:tr>
              <a:tr h="217283">
                <a:tc>
                  <a:txBody>
                    <a:bodyPr/>
                    <a:lstStyle/>
                    <a:p>
                      <a:pPr algn="l" rtl="0" fontAlgn="ctr"/>
                      <a:r>
                        <a:rPr lang="fr-FR" sz="1050" u="none" strike="noStrike" dirty="0">
                          <a:effectLst/>
                          <a:latin typeface="+mj-lt"/>
                          <a:ea typeface="Tahoma" panose="020B0604030504040204" pitchFamily="34" charset="0"/>
                          <a:cs typeface="Tahoma" panose="020B0604030504040204" pitchFamily="34" charset="0"/>
                        </a:rPr>
                        <a:t>Blanchisserie</a:t>
                      </a:r>
                      <a:endParaRPr lang="fr-FR" sz="1050" b="0" i="0" u="none" strike="noStrike" dirty="0">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pitchFamily="2" charset="77"/>
                        </a:rPr>
                        <a:t>10</a:t>
                      </a: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3111643633"/>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Mise à disposition de personnel</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10</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3642477492"/>
                  </a:ext>
                </a:extLst>
              </a:tr>
              <a:tr h="203200">
                <a:tc>
                  <a:txBody>
                    <a:bodyPr/>
                    <a:lstStyle/>
                    <a:p>
                      <a:pPr algn="l" rtl="0" fontAlgn="ctr"/>
                      <a:r>
                        <a:rPr lang="fr-FR" sz="1050" u="none" strike="noStrike" dirty="0">
                          <a:effectLst/>
                          <a:latin typeface="+mj-lt"/>
                          <a:ea typeface="Tahoma" panose="020B0604030504040204" pitchFamily="34" charset="0"/>
                          <a:cs typeface="Tahoma" panose="020B0604030504040204" pitchFamily="34" charset="0"/>
                        </a:rPr>
                        <a:t>Restauration</a:t>
                      </a:r>
                      <a:endParaRPr lang="fr-FR" sz="1050" b="0" i="0" u="none" strike="noStrike" dirty="0">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8</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3775190598"/>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Bâtiment et travaux publics</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7</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2568188407"/>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Commerce, distribution</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a:solidFill>
                            <a:srgbClr val="000000"/>
                          </a:solidFill>
                          <a:effectLst/>
                          <a:latin typeface="Montserrat Light"/>
                        </a:rPr>
                        <a:t>7</a:t>
                      </a:r>
                      <a:endParaRPr lang="fr-FR" sz="1050" b="0" i="0" u="none" strike="noStrike">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3781040070"/>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Menuiserie</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7</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2710275843"/>
                  </a:ext>
                </a:extLst>
              </a:tr>
              <a:tr h="203200">
                <a:tc>
                  <a:txBody>
                    <a:bodyPr/>
                    <a:lstStyle/>
                    <a:p>
                      <a:pPr algn="l" rtl="0" fontAlgn="ctr"/>
                      <a:r>
                        <a:rPr lang="fr-FR" sz="1050" b="0" i="0" u="none" strike="noStrike" dirty="0">
                          <a:solidFill>
                            <a:srgbClr val="000000"/>
                          </a:solidFill>
                          <a:effectLst/>
                          <a:latin typeface="+mj-lt"/>
                          <a:ea typeface="Tahoma" panose="020B0604030504040204" pitchFamily="34" charset="0"/>
                          <a:cs typeface="Tahoma" panose="020B0604030504040204" pitchFamily="34" charset="0"/>
                        </a:rPr>
                        <a:t>Textile, artisanat, ameublement d’art</a:t>
                      </a: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pitchFamily="2" charset="77"/>
                        </a:rPr>
                        <a:t>5</a:t>
                      </a: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2819283345"/>
                  </a:ext>
                </a:extLst>
              </a:tr>
              <a:tr h="203200">
                <a:tc>
                  <a:txBody>
                    <a:bodyPr/>
                    <a:lstStyle/>
                    <a:p>
                      <a:pPr algn="l" rtl="0" fontAlgn="ctr"/>
                      <a:r>
                        <a:rPr lang="fr-FR" sz="1050" u="none" strike="noStrike" dirty="0">
                          <a:effectLst/>
                          <a:latin typeface="+mj-lt"/>
                          <a:ea typeface="Tahoma" panose="020B0604030504040204" pitchFamily="34" charset="0"/>
                          <a:cs typeface="Tahoma" panose="020B0604030504040204" pitchFamily="34" charset="0"/>
                        </a:rPr>
                        <a:t>Réparation, dépannage, SAV</a:t>
                      </a:r>
                      <a:endParaRPr lang="fr-FR" sz="1050" b="0" i="0" u="none" strike="noStrike" dirty="0">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pitchFamily="2" charset="77"/>
                        </a:rPr>
                        <a:t>4</a:t>
                      </a: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4226379137"/>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Alimentation, production alimentaire</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a:solidFill>
                            <a:srgbClr val="000000"/>
                          </a:solidFill>
                          <a:effectLst/>
                          <a:latin typeface="Montserrat Light"/>
                        </a:rPr>
                        <a:t>2</a:t>
                      </a:r>
                      <a:endParaRPr lang="fr-FR" sz="1050" b="0" i="0" u="none" strike="noStrike">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3027736774"/>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Conciergerie</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dirty="0">
                          <a:solidFill>
                            <a:srgbClr val="000000"/>
                          </a:solidFill>
                          <a:effectLst/>
                          <a:latin typeface="Montserrat Light"/>
                        </a:rPr>
                        <a:t>3</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1258021116"/>
                  </a:ext>
                </a:extLst>
              </a:tr>
              <a:tr h="203200">
                <a:tc>
                  <a:txBody>
                    <a:bodyPr/>
                    <a:lstStyle/>
                    <a:p>
                      <a:pPr algn="l" rtl="0" fontAlgn="ctr"/>
                      <a:r>
                        <a:rPr lang="fr-FR" sz="1050" u="none" strike="noStrike">
                          <a:effectLst/>
                          <a:latin typeface="+mj-lt"/>
                          <a:ea typeface="Tahoma" panose="020B0604030504040204" pitchFamily="34" charset="0"/>
                          <a:cs typeface="Tahoma" panose="020B0604030504040204" pitchFamily="34" charset="0"/>
                        </a:rPr>
                        <a:t>Prestations Intellectuelles</a:t>
                      </a:r>
                      <a:endParaRPr lang="fr-FR" sz="1050" b="0" i="0" u="none" strike="noStrike">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tcPr>
                </a:tc>
                <a:tc>
                  <a:txBody>
                    <a:bodyPr/>
                    <a:lstStyle/>
                    <a:p>
                      <a:pPr algn="ctr" rtl="0" fontAlgn="ctr"/>
                      <a:r>
                        <a:rPr lang="fr-FR" sz="1050" b="0" i="0" u="none" strike="noStrike">
                          <a:solidFill>
                            <a:srgbClr val="000000"/>
                          </a:solidFill>
                          <a:effectLst/>
                          <a:latin typeface="Montserrat Light"/>
                        </a:rPr>
                        <a:t>2</a:t>
                      </a:r>
                      <a:endParaRPr lang="fr-FR" sz="1050" b="0" i="0" u="none" strike="noStrike">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tcPr>
                </a:tc>
                <a:extLst>
                  <a:ext uri="{0D108BD9-81ED-4DB2-BD59-A6C34878D82A}">
                    <a16:rowId xmlns:a16="http://schemas.microsoft.com/office/drawing/2014/main" val="589483990"/>
                  </a:ext>
                </a:extLst>
              </a:tr>
              <a:tr h="203200">
                <a:tc>
                  <a:txBody>
                    <a:bodyPr/>
                    <a:lstStyle/>
                    <a:p>
                      <a:pPr algn="l" rtl="0" fontAlgn="ctr"/>
                      <a:r>
                        <a:rPr lang="fr-FR" sz="1050" u="none" strike="noStrike" dirty="0">
                          <a:effectLst/>
                          <a:latin typeface="+mj-lt"/>
                          <a:ea typeface="Tahoma" panose="020B0604030504040204" pitchFamily="34" charset="0"/>
                          <a:cs typeface="Tahoma" panose="020B0604030504040204" pitchFamily="34" charset="0"/>
                        </a:rPr>
                        <a:t>Eco-bâtiment / énergies / énergies renouvelables</a:t>
                      </a:r>
                      <a:endParaRPr lang="fr-FR" sz="1050" b="0" i="0" u="none" strike="noStrike" dirty="0">
                        <a:solidFill>
                          <a:srgbClr val="000000"/>
                        </a:solidFill>
                        <a:effectLst/>
                        <a:latin typeface="+mj-lt"/>
                        <a:ea typeface="Tahoma" panose="020B0604030504040204" pitchFamily="34" charset="0"/>
                        <a:cs typeface="Tahoma" panose="020B0604030504040204" pitchFamily="34" charset="0"/>
                      </a:endParaRPr>
                    </a:p>
                  </a:txBody>
                  <a:tcPr marL="9525" marR="9525" marT="9525" marB="0" anchor="ctr">
                    <a:lnL w="12700" cap="flat" cmpd="sng" algn="ctr">
                      <a:solidFill>
                        <a:srgbClr val="00FA00"/>
                      </a:solidFill>
                      <a:prstDash val="solid"/>
                      <a:round/>
                      <a:headEnd type="none" w="med" len="med"/>
                      <a:tailEnd type="none" w="med" len="med"/>
                    </a:lnL>
                    <a:lnB w="12700" cap="flat" cmpd="sng" algn="ctr">
                      <a:solidFill>
                        <a:srgbClr val="00FA00"/>
                      </a:solidFill>
                      <a:prstDash val="solid"/>
                      <a:round/>
                      <a:headEnd type="none" w="med" len="med"/>
                      <a:tailEnd type="none" w="med" len="med"/>
                    </a:lnB>
                  </a:tcPr>
                </a:tc>
                <a:tc>
                  <a:txBody>
                    <a:bodyPr/>
                    <a:lstStyle/>
                    <a:p>
                      <a:pPr algn="ctr" rtl="0" fontAlgn="ctr"/>
                      <a:r>
                        <a:rPr lang="fr-FR" sz="1050" b="0" i="0" u="none" strike="noStrike" dirty="0">
                          <a:solidFill>
                            <a:srgbClr val="000000"/>
                          </a:solidFill>
                          <a:effectLst/>
                          <a:latin typeface="Montserrat Light"/>
                        </a:rPr>
                        <a:t>1</a:t>
                      </a:r>
                      <a:endParaRPr lang="fr-FR" sz="1050" b="0" i="0" u="none" strike="noStrike" dirty="0">
                        <a:solidFill>
                          <a:srgbClr val="000000"/>
                        </a:solidFill>
                        <a:effectLst/>
                        <a:latin typeface="Montserrat Light" pitchFamily="2" charset="77"/>
                      </a:endParaRPr>
                    </a:p>
                  </a:txBody>
                  <a:tcPr marL="9525" marR="9525" marT="9525" marB="0" anchor="ctr">
                    <a:lnR w="12700" cap="flat" cmpd="sng" algn="ctr">
                      <a:solidFill>
                        <a:srgbClr val="00FA00"/>
                      </a:solidFill>
                      <a:prstDash val="solid"/>
                      <a:round/>
                      <a:headEnd type="none" w="med" len="med"/>
                      <a:tailEnd type="none" w="med" len="med"/>
                    </a:lnR>
                    <a:lnB w="12700" cap="flat" cmpd="sng" algn="ctr">
                      <a:solidFill>
                        <a:srgbClr val="00FA00"/>
                      </a:solidFill>
                      <a:prstDash val="solid"/>
                      <a:round/>
                      <a:headEnd type="none" w="med" len="med"/>
                      <a:tailEnd type="none" w="med" len="med"/>
                    </a:lnB>
                  </a:tcPr>
                </a:tc>
                <a:extLst>
                  <a:ext uri="{0D108BD9-81ED-4DB2-BD59-A6C34878D82A}">
                    <a16:rowId xmlns:a16="http://schemas.microsoft.com/office/drawing/2014/main" val="4080984373"/>
                  </a:ext>
                </a:extLst>
              </a:tr>
            </a:tbl>
          </a:graphicData>
        </a:graphic>
      </p:graphicFrame>
      <p:sp>
        <p:nvSpPr>
          <p:cNvPr id="9" name="Rectangle : coins arrondis 8">
            <a:extLst>
              <a:ext uri="{FF2B5EF4-FFF2-40B4-BE49-F238E27FC236}">
                <a16:creationId xmlns:a16="http://schemas.microsoft.com/office/drawing/2014/main" id="{802E58A6-F9EC-0320-2D37-2CB4415AC976}"/>
              </a:ext>
            </a:extLst>
          </p:cNvPr>
          <p:cNvSpPr/>
          <p:nvPr/>
        </p:nvSpPr>
        <p:spPr>
          <a:xfrm>
            <a:off x="785863" y="5831713"/>
            <a:ext cx="5138074" cy="729999"/>
          </a:xfrm>
          <a:prstGeom prst="roundRect">
            <a:avLst>
              <a:gd name="adj" fmla="val 17217"/>
            </a:avLst>
          </a:prstGeom>
          <a:solidFill>
            <a:srgbClr val="00FA00">
              <a:alpha val="78000"/>
            </a:srgbClr>
          </a:solidFill>
          <a:ln>
            <a:noFill/>
          </a:ln>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hangingPunct="0"/>
            <a:r>
              <a:rPr lang="fr-FR" sz="1000" i="1" dirty="0">
                <a:solidFill>
                  <a:srgbClr val="0A0E49"/>
                </a:solidFill>
                <a:effectLst/>
                <a:latin typeface="Poppins Light" pitchFamily="2" charset="77"/>
                <a:cs typeface="Poppins Light" pitchFamily="2" charset="77"/>
              </a:rPr>
              <a:t>Pour découvrir les activités proposées </a:t>
            </a:r>
          </a:p>
          <a:p>
            <a:pPr hangingPunct="0"/>
            <a:r>
              <a:rPr lang="fr-FR" sz="1000" i="1" dirty="0">
                <a:solidFill>
                  <a:srgbClr val="0A0E49"/>
                </a:solidFill>
                <a:effectLst/>
                <a:latin typeface="Poppins Light" pitchFamily="2" charset="77"/>
                <a:cs typeface="Poppins Light" pitchFamily="2" charset="77"/>
              </a:rPr>
              <a:t>par chaque Entreprise Adaptée et </a:t>
            </a:r>
            <a:r>
              <a:rPr lang="fr-FR" sz="1000" i="1" dirty="0">
                <a:solidFill>
                  <a:srgbClr val="0A0E49"/>
                </a:solidFill>
                <a:latin typeface="Poppins Light" pitchFamily="2" charset="77"/>
                <a:cs typeface="Poppins Light" pitchFamily="2" charset="77"/>
              </a:rPr>
              <a:t>leurs</a:t>
            </a:r>
            <a:r>
              <a:rPr lang="fr-FR" sz="1000" i="1" dirty="0">
                <a:solidFill>
                  <a:srgbClr val="0A0E49"/>
                </a:solidFill>
                <a:effectLst/>
                <a:latin typeface="Poppins Light" pitchFamily="2" charset="77"/>
                <a:cs typeface="Poppins Light" pitchFamily="2" charset="77"/>
              </a:rPr>
              <a:t> coordonnées</a:t>
            </a:r>
            <a:r>
              <a:rPr lang="fr-FR" sz="1000" i="1" dirty="0">
                <a:solidFill>
                  <a:srgbClr val="0A0E49"/>
                </a:solidFill>
                <a:effectLst/>
                <a:latin typeface="Poppins" pitchFamily="2" charset="77"/>
                <a:cs typeface="Poppins" pitchFamily="2" charset="77"/>
              </a:rPr>
              <a:t>,</a:t>
            </a:r>
            <a:r>
              <a:rPr lang="fr-FR" sz="1000" b="1" i="1" dirty="0">
                <a:solidFill>
                  <a:srgbClr val="0A0E49"/>
                </a:solidFill>
                <a:effectLst/>
                <a:latin typeface="Poppins" pitchFamily="2" charset="77"/>
                <a:cs typeface="Poppins" pitchFamily="2" charset="77"/>
              </a:rPr>
              <a:t> </a:t>
            </a:r>
          </a:p>
          <a:p>
            <a:pPr hangingPunct="0"/>
            <a:r>
              <a:rPr lang="fr-FR" sz="1000" i="1" dirty="0">
                <a:solidFill>
                  <a:srgbClr val="0A0E49"/>
                </a:solidFill>
                <a:latin typeface="Poppins Light" pitchFamily="2" charset="77"/>
                <a:cs typeface="Poppins Light" pitchFamily="2" charset="77"/>
              </a:rPr>
              <a:t>rendez-vous également sur </a:t>
            </a:r>
            <a:r>
              <a:rPr lang="fr-FR" sz="1000" b="1" i="1" dirty="0">
                <a:solidFill>
                  <a:srgbClr val="0A0E49"/>
                </a:solidFill>
                <a:effectLst/>
                <a:latin typeface="Poppins" pitchFamily="2" charset="77"/>
                <a:cs typeface="Poppins" pitchFamily="2" charset="77"/>
              </a:rPr>
              <a:t>unea.fr </a:t>
            </a:r>
            <a:r>
              <a:rPr lang="fr-FR" sz="1000" i="1" dirty="0">
                <a:solidFill>
                  <a:srgbClr val="0A0E49"/>
                </a:solidFill>
                <a:effectLst/>
                <a:latin typeface="Poppins" pitchFamily="2" charset="77"/>
                <a:cs typeface="Poppins" pitchFamily="2" charset="77"/>
              </a:rPr>
              <a:t>(</a:t>
            </a:r>
            <a:r>
              <a:rPr lang="fr-FR" sz="1000" i="1" dirty="0">
                <a:solidFill>
                  <a:srgbClr val="0A0E49"/>
                </a:solidFill>
                <a:effectLst/>
                <a:latin typeface="Poppins" pitchFamily="2" charset="77"/>
                <a:cs typeface="Poppins" pitchFamily="2" charset="77"/>
                <a:hlinkClick r:id="rId5"/>
              </a:rPr>
              <a:t>rubrique annuaire</a:t>
            </a:r>
            <a:r>
              <a:rPr lang="fr-FR" sz="1000" i="1" dirty="0">
                <a:solidFill>
                  <a:srgbClr val="0A0E49"/>
                </a:solidFill>
                <a:effectLst/>
                <a:latin typeface="Poppins" pitchFamily="2" charset="77"/>
                <a:cs typeface="Poppins" pitchFamily="2" charset="77"/>
              </a:rPr>
              <a:t>). </a:t>
            </a:r>
          </a:p>
          <a:p>
            <a:pPr hangingPunct="0"/>
            <a:r>
              <a:rPr lang="fr-FR" sz="1000" i="1" dirty="0">
                <a:solidFill>
                  <a:srgbClr val="0A0E49"/>
                </a:solidFill>
                <a:latin typeface="Poppins Light" pitchFamily="2" charset="77"/>
                <a:cs typeface="Poppins Light" pitchFamily="2" charset="77"/>
              </a:rPr>
              <a:t>Il suffit de cliquer sur le nom de l’entreprise pour ouvrir sa fiche d’identité !</a:t>
            </a:r>
          </a:p>
        </p:txBody>
      </p:sp>
      <p:pic>
        <p:nvPicPr>
          <p:cNvPr id="13" name="Image 12" descr="Une image contenant texte, cercle, Police, logo&#10;&#10;Le contenu généré par l’IA peut être incorrect.">
            <a:extLst>
              <a:ext uri="{FF2B5EF4-FFF2-40B4-BE49-F238E27FC236}">
                <a16:creationId xmlns:a16="http://schemas.microsoft.com/office/drawing/2014/main" id="{2D6E34AB-33F9-440C-A930-9812F7BE2E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5095" y="5358032"/>
            <a:ext cx="1283718" cy="1282964"/>
          </a:xfrm>
          <a:prstGeom prst="rect">
            <a:avLst/>
          </a:prstGeom>
        </p:spPr>
      </p:pic>
      <p:pic>
        <p:nvPicPr>
          <p:cNvPr id="10" name="Espace réservé d’image 9">
            <a:extLst>
              <a:ext uri="{FF2B5EF4-FFF2-40B4-BE49-F238E27FC236}">
                <a16:creationId xmlns:a16="http://schemas.microsoft.com/office/drawing/2014/main" id="{31D12A32-F779-D28E-4F81-21D96A4B393B}"/>
              </a:ext>
            </a:extLst>
          </p:cNvPr>
          <p:cNvPicPr>
            <a:picLocks noChangeAspect="1"/>
          </p:cNvPicPr>
          <p:nvPr/>
        </p:nvPicPr>
        <p:blipFill>
          <a:blip r:embed="rId7"/>
          <a:srcRect l="94" r="94"/>
          <a:stretch/>
        </p:blipFill>
        <p:spPr>
          <a:xfrm>
            <a:off x="6867307" y="576127"/>
            <a:ext cx="3419562" cy="3425986"/>
          </a:xfrm>
          <a:prstGeom prst="ellipse">
            <a:avLst/>
          </a:prstGeom>
          <a:ln>
            <a:solidFill>
              <a:srgbClr val="00FA00"/>
            </a:solidFill>
          </a:ln>
        </p:spPr>
      </p:pic>
      <p:sp>
        <p:nvSpPr>
          <p:cNvPr id="16" name="Rectangle : coins arrondis 15">
            <a:extLst>
              <a:ext uri="{FF2B5EF4-FFF2-40B4-BE49-F238E27FC236}">
                <a16:creationId xmlns:a16="http://schemas.microsoft.com/office/drawing/2014/main" id="{97FEDCC1-0497-4BA0-0BE9-14A35A69A025}"/>
              </a:ext>
            </a:extLst>
          </p:cNvPr>
          <p:cNvSpPr/>
          <p:nvPr/>
        </p:nvSpPr>
        <p:spPr>
          <a:xfrm>
            <a:off x="9255095" y="3747210"/>
            <a:ext cx="1384118" cy="1259357"/>
          </a:xfrm>
          <a:prstGeom prst="roundRect">
            <a:avLst>
              <a:gd name="adj" fmla="val 10194"/>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hangingPunct="0"/>
            <a:endParaRPr lang="fr-FR" b="1" kern="1400" dirty="0">
              <a:solidFill>
                <a:srgbClr val="0A0E49"/>
              </a:solidFill>
              <a:latin typeface="Poppins" pitchFamily="2" charset="77"/>
              <a:ea typeface="Times New Roman" panose="02020603050405020304" pitchFamily="18" charset="0"/>
              <a:cs typeface="Poppins" pitchFamily="2" charset="77"/>
            </a:endParaRPr>
          </a:p>
          <a:p>
            <a:pPr hangingPunct="0"/>
            <a:r>
              <a:rPr lang="fr-FR" sz="1400" b="1" kern="1400" dirty="0">
                <a:solidFill>
                  <a:srgbClr val="0A0E49"/>
                </a:solidFill>
                <a:latin typeface="Poppins" pitchFamily="2" charset="77"/>
                <a:cs typeface="Poppins" pitchFamily="2" charset="77"/>
              </a:rPr>
              <a:t>2</a:t>
            </a:r>
          </a:p>
          <a:p>
            <a:pPr algn="l" hangingPunct="0"/>
            <a:r>
              <a:rPr lang="fr-FR" sz="1100" b="1" kern="1400" dirty="0">
                <a:solidFill>
                  <a:srgbClr val="0A0E49"/>
                </a:solidFill>
                <a:effectLst/>
                <a:latin typeface="Poppins Light" panose="00000400000000000000" pitchFamily="2" charset="0"/>
                <a:ea typeface="Times New Roman" panose="02020603050405020304" pitchFamily="18" charset="0"/>
                <a:cs typeface="Poppins Light" panose="00000400000000000000" pitchFamily="2" charset="0"/>
              </a:rPr>
              <a:t>E</a:t>
            </a:r>
            <a:r>
              <a:rPr lang="fr-FR" sz="1100" kern="1400" dirty="0">
                <a:solidFill>
                  <a:srgbClr val="0A0E49"/>
                </a:solidFill>
                <a:effectLst/>
                <a:latin typeface="Poppins Light" panose="00000400000000000000" pitchFamily="2" charset="0"/>
                <a:ea typeface="Times New Roman" panose="02020603050405020304" pitchFamily="18" charset="0"/>
                <a:cs typeface="Poppins Light" panose="00000400000000000000" pitchFamily="2" charset="0"/>
              </a:rPr>
              <a:t>ntreprises </a:t>
            </a:r>
            <a:r>
              <a:rPr lang="fr-FR" sz="1100" b="1" kern="1400" dirty="0">
                <a:solidFill>
                  <a:srgbClr val="0A0E49"/>
                </a:solidFill>
                <a:effectLst/>
                <a:latin typeface="Poppins Light" panose="00000400000000000000" pitchFamily="2" charset="0"/>
                <a:ea typeface="Times New Roman" panose="02020603050405020304" pitchFamily="18" charset="0"/>
                <a:cs typeface="Poppins Light" panose="00000400000000000000" pitchFamily="2" charset="0"/>
              </a:rPr>
              <a:t>A</a:t>
            </a:r>
            <a:r>
              <a:rPr lang="fr-FR" sz="1100" kern="1400" dirty="0">
                <a:solidFill>
                  <a:srgbClr val="0A0E49"/>
                </a:solidFill>
                <a:effectLst/>
                <a:latin typeface="Poppins Light" panose="00000400000000000000" pitchFamily="2" charset="0"/>
                <a:ea typeface="Times New Roman" panose="02020603050405020304" pitchFamily="18" charset="0"/>
                <a:cs typeface="Poppins Light" panose="00000400000000000000" pitchFamily="2" charset="0"/>
              </a:rPr>
              <a:t>daptées de</a:t>
            </a:r>
          </a:p>
          <a:p>
            <a:pPr algn="l" hangingPunct="0">
              <a:spcAft>
                <a:spcPts val="600"/>
              </a:spcAft>
            </a:pPr>
            <a:r>
              <a:rPr lang="fr-FR" sz="1100" b="1" kern="1400" dirty="0">
                <a:solidFill>
                  <a:srgbClr val="0A0E49"/>
                </a:solidFill>
                <a:effectLst/>
                <a:latin typeface="Poppins Light" pitchFamily="2" charset="77"/>
                <a:ea typeface="Times New Roman" panose="02020603050405020304" pitchFamily="18" charset="0"/>
                <a:cs typeface="Poppins Light" pitchFamily="2" charset="77"/>
              </a:rPr>
              <a:t>T</a:t>
            </a:r>
            <a:r>
              <a:rPr lang="fr-FR" sz="1100" kern="1400" dirty="0">
                <a:solidFill>
                  <a:srgbClr val="0A0E49"/>
                </a:solidFill>
                <a:effectLst/>
                <a:latin typeface="Poppins Light" pitchFamily="2" charset="77"/>
                <a:ea typeface="Times New Roman" panose="02020603050405020304" pitchFamily="18" charset="0"/>
                <a:cs typeface="Poppins Light" pitchFamily="2" charset="77"/>
              </a:rPr>
              <a:t>ravail</a:t>
            </a:r>
            <a:r>
              <a:rPr lang="fr-FR" sz="1100" b="1" kern="1400" dirty="0">
                <a:solidFill>
                  <a:srgbClr val="0A0E49"/>
                </a:solidFill>
                <a:effectLst/>
                <a:latin typeface="Poppins Light" pitchFamily="2" charset="77"/>
                <a:ea typeface="Times New Roman" panose="02020603050405020304" pitchFamily="18" charset="0"/>
                <a:cs typeface="Poppins Light" pitchFamily="2" charset="77"/>
              </a:rPr>
              <a:t> T</a:t>
            </a:r>
            <a:r>
              <a:rPr lang="fr-FR" sz="1100" kern="1400" dirty="0">
                <a:solidFill>
                  <a:srgbClr val="0A0E49"/>
                </a:solidFill>
                <a:effectLst/>
                <a:latin typeface="Poppins Light" pitchFamily="2" charset="77"/>
                <a:ea typeface="Times New Roman" panose="02020603050405020304" pitchFamily="18" charset="0"/>
                <a:cs typeface="Poppins Light" pitchFamily="2" charset="77"/>
              </a:rPr>
              <a:t>emporaire</a:t>
            </a:r>
          </a:p>
          <a:p>
            <a:pPr hangingPunct="0"/>
            <a:endParaRPr lang="fr-FR" sz="1200" b="1" kern="1400" dirty="0">
              <a:solidFill>
                <a:srgbClr val="0A0E49"/>
              </a:solidFill>
              <a:effectLst/>
              <a:latin typeface="Poppins" pitchFamily="2" charset="77"/>
              <a:ea typeface="Times New Roman" panose="02020603050405020304" pitchFamily="18" charset="0"/>
              <a:cs typeface="Poppins" pitchFamily="2" charset="77"/>
            </a:endParaRPr>
          </a:p>
        </p:txBody>
      </p:sp>
      <p:pic>
        <p:nvPicPr>
          <p:cNvPr id="3" name="Image 2">
            <a:extLst>
              <a:ext uri="{FF2B5EF4-FFF2-40B4-BE49-F238E27FC236}">
                <a16:creationId xmlns:a16="http://schemas.microsoft.com/office/drawing/2014/main" id="{B1B46C66-0AA4-A335-4A68-A94A0A31F1EA}"/>
              </a:ext>
            </a:extLst>
          </p:cNvPr>
          <p:cNvPicPr>
            <a:picLocks noChangeAspect="1"/>
          </p:cNvPicPr>
          <p:nvPr/>
        </p:nvPicPr>
        <p:blipFill>
          <a:blip r:embed="rId8"/>
          <a:stretch>
            <a:fillRect/>
          </a:stretch>
        </p:blipFill>
        <p:spPr>
          <a:xfrm>
            <a:off x="9341867" y="284865"/>
            <a:ext cx="982004" cy="363444"/>
          </a:xfrm>
          <a:prstGeom prst="rect">
            <a:avLst/>
          </a:prstGeom>
        </p:spPr>
      </p:pic>
      <p:pic>
        <p:nvPicPr>
          <p:cNvPr id="5" name="Image 4">
            <a:extLst>
              <a:ext uri="{FF2B5EF4-FFF2-40B4-BE49-F238E27FC236}">
                <a16:creationId xmlns:a16="http://schemas.microsoft.com/office/drawing/2014/main" id="{5A3BD082-22C8-D4F1-CB06-767A9B1009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65037" y="309256"/>
            <a:ext cx="652233" cy="339053"/>
          </a:xfrm>
          <a:prstGeom prst="rect">
            <a:avLst/>
          </a:prstGeom>
        </p:spPr>
      </p:pic>
      <p:pic>
        <p:nvPicPr>
          <p:cNvPr id="11" name="Image 10">
            <a:extLst>
              <a:ext uri="{FF2B5EF4-FFF2-40B4-BE49-F238E27FC236}">
                <a16:creationId xmlns:a16="http://schemas.microsoft.com/office/drawing/2014/main" id="{0EB36466-B6D5-99B0-AAF0-96671DFED87E}"/>
              </a:ext>
            </a:extLst>
          </p:cNvPr>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323871" y="264017"/>
            <a:ext cx="1115926" cy="339053"/>
          </a:xfrm>
          <a:prstGeom prst="rect">
            <a:avLst/>
          </a:prstGeom>
        </p:spPr>
      </p:pic>
    </p:spTree>
    <p:extLst>
      <p:ext uri="{BB962C8B-B14F-4D97-AF65-F5344CB8AC3E}">
        <p14:creationId xmlns:p14="http://schemas.microsoft.com/office/powerpoint/2010/main" val="228604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EFE1-921B-3F7F-2069-2C97F71A91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584D32-D610-78DD-599E-85880792FBB4}"/>
              </a:ext>
            </a:extLst>
          </p:cNvPr>
          <p:cNvSpPr/>
          <p:nvPr/>
        </p:nvSpPr>
        <p:spPr>
          <a:xfrm>
            <a:off x="0" y="1"/>
            <a:ext cx="12239625" cy="707604"/>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2400" b="1" dirty="0">
                <a:solidFill>
                  <a:srgbClr val="002060"/>
                </a:solidFill>
              </a:rPr>
              <a:t>Prospections abusives ou frauduleuses signalées</a:t>
            </a:r>
          </a:p>
        </p:txBody>
      </p:sp>
      <p:sp>
        <p:nvSpPr>
          <p:cNvPr id="16" name="ZoneTexte 15">
            <a:extLst>
              <a:ext uri="{FF2B5EF4-FFF2-40B4-BE49-F238E27FC236}">
                <a16:creationId xmlns:a16="http://schemas.microsoft.com/office/drawing/2014/main" id="{BA30FA04-F376-32EC-92E6-94B763BC8153}"/>
              </a:ext>
            </a:extLst>
          </p:cNvPr>
          <p:cNvSpPr txBox="1"/>
          <p:nvPr/>
        </p:nvSpPr>
        <p:spPr>
          <a:xfrm>
            <a:off x="9084566" y="2005879"/>
            <a:ext cx="2881830" cy="4308872"/>
          </a:xfrm>
          <a:prstGeom prst="rect">
            <a:avLst/>
          </a:prstGeom>
          <a:noFill/>
          <a:ln>
            <a:solidFill>
              <a:srgbClr val="FF0000"/>
            </a:solidFill>
          </a:ln>
        </p:spPr>
        <p:txBody>
          <a:bodyPr wrap="square">
            <a:spAutoFit/>
          </a:bodyPr>
          <a:lstStyle/>
          <a:p>
            <a:pPr lvl="0" algn="just" defTabSz="456011" hangingPunct="1">
              <a:defRPr/>
            </a:pPr>
            <a:r>
              <a:rPr lang="fr-FR" sz="3600" dirty="0">
                <a:solidFill>
                  <a:srgbClr val="FF0000"/>
                </a:solidFill>
              </a:rPr>
              <a:t>‼️ </a:t>
            </a:r>
            <a:r>
              <a:rPr lang="fr-FR" sz="1600" b="1" kern="1200" dirty="0">
                <a:solidFill>
                  <a:srgbClr val="F74758"/>
                </a:solidFill>
                <a:latin typeface="Aptos" panose="020B0004020202020204" pitchFamily="34" charset="0"/>
              </a:rPr>
              <a:t>Seule l’Urssaf  </a:t>
            </a:r>
            <a:r>
              <a:rPr lang="fr-FR" sz="1600" b="1" kern="1200" dirty="0">
                <a:solidFill>
                  <a:srgbClr val="002060"/>
                </a:solidFill>
                <a:latin typeface="Aptos" panose="020B0004020202020204" pitchFamily="34" charset="0"/>
              </a:rPr>
              <a:t>es</a:t>
            </a:r>
            <a:r>
              <a:rPr lang="fr-FR" sz="1600" dirty="0">
                <a:solidFill>
                  <a:srgbClr val="002060"/>
                </a:solidFill>
                <a:latin typeface="Aptos" panose="020B0004020202020204" pitchFamily="34" charset="0"/>
              </a:rPr>
              <a:t>t habilitée à calculer les EMA annuels, via vos déclarations mensuelles DSN, et à vous les communiquer</a:t>
            </a:r>
            <a:r>
              <a:rPr lang="fr-FR" sz="1600" dirty="0">
                <a:solidFill>
                  <a:srgbClr val="FF0000"/>
                </a:solidFill>
                <a:latin typeface="Aptos" panose="020B0004020202020204" pitchFamily="34" charset="0"/>
              </a:rPr>
              <a:t> sur votre compte en ligne. </a:t>
            </a:r>
          </a:p>
          <a:p>
            <a:pPr lvl="0" algn="just" defTabSz="456011" hangingPunct="1">
              <a:defRPr/>
            </a:pPr>
            <a:endParaRPr lang="fr-FR" sz="1400" dirty="0">
              <a:solidFill>
                <a:srgbClr val="FF0000"/>
              </a:solidFill>
              <a:latin typeface="Aptos" panose="020B0004020202020204" pitchFamily="34" charset="0"/>
            </a:endParaRPr>
          </a:p>
          <a:p>
            <a:pPr lvl="0" algn="just" defTabSz="456011" hangingPunct="1">
              <a:defRPr/>
            </a:pPr>
            <a:r>
              <a:rPr lang="fr-FR" sz="3200" dirty="0">
                <a:solidFill>
                  <a:srgbClr val="FF0000"/>
                </a:solidFill>
              </a:rPr>
              <a:t>‼️ </a:t>
            </a:r>
            <a:r>
              <a:rPr lang="fr-FR" sz="1600" b="1" dirty="0">
                <a:solidFill>
                  <a:srgbClr val="F74758"/>
                </a:solidFill>
                <a:latin typeface="Aptos" panose="020B0004020202020204" pitchFamily="34" charset="0"/>
              </a:rPr>
              <a:t>Aucune société n’est mandatée par l’Urssaf ni par l’</a:t>
            </a:r>
            <a:r>
              <a:rPr lang="fr-FR" sz="1600" b="1" dirty="0">
                <a:solidFill>
                  <a:srgbClr val="F74758"/>
                </a:solidFill>
                <a:latin typeface="Aptos" panose="020B0004020202020204" pitchFamily="34" charset="0"/>
                <a:sym typeface="Symbol" panose="05050102010706020507" pitchFamily="18" charset="2"/>
              </a:rPr>
              <a:t> </a:t>
            </a:r>
            <a:r>
              <a:rPr lang="fr-FR" sz="1600" b="1" dirty="0">
                <a:solidFill>
                  <a:srgbClr val="F74758"/>
                </a:solidFill>
                <a:latin typeface="Aptos" panose="020B0004020202020204" pitchFamily="34" charset="0"/>
              </a:rPr>
              <a:t>Agefiph </a:t>
            </a:r>
            <a:r>
              <a:rPr lang="fr-FR" sz="1600" dirty="0">
                <a:solidFill>
                  <a:srgbClr val="002060"/>
                </a:solidFill>
                <a:latin typeface="Aptos" panose="020B0004020202020204" pitchFamily="34" charset="0"/>
              </a:rPr>
              <a:t>pour réclamer ces informations, vous informer d’erreur de calcul majorant votre contribution ou vous informer du montant de votre contribution à  venir. </a:t>
            </a:r>
          </a:p>
        </p:txBody>
      </p:sp>
      <p:sp>
        <p:nvSpPr>
          <p:cNvPr id="20" name="ZoneTexte 19">
            <a:extLst>
              <a:ext uri="{FF2B5EF4-FFF2-40B4-BE49-F238E27FC236}">
                <a16:creationId xmlns:a16="http://schemas.microsoft.com/office/drawing/2014/main" id="{9D9A70AC-0821-37E5-80DB-4EEFE6637FB9}"/>
              </a:ext>
            </a:extLst>
          </p:cNvPr>
          <p:cNvSpPr txBox="1"/>
          <p:nvPr/>
        </p:nvSpPr>
        <p:spPr>
          <a:xfrm>
            <a:off x="96249" y="860309"/>
            <a:ext cx="11761454" cy="1015663"/>
          </a:xfrm>
          <a:prstGeom prst="rect">
            <a:avLst/>
          </a:prstGeom>
          <a:noFill/>
        </p:spPr>
        <p:txBody>
          <a:bodyPr wrap="square">
            <a:spAutoFit/>
          </a:bodyPr>
          <a:lstStyle/>
          <a:p>
            <a:pPr lvl="0" algn="just" defTabSz="456011" hangingPunct="1">
              <a:defRPr/>
            </a:pPr>
            <a:r>
              <a:rPr lang="fr-FR" sz="2000" dirty="0">
                <a:solidFill>
                  <a:srgbClr val="002060"/>
                </a:solidFill>
                <a:latin typeface="Aptos" panose="020B0004020202020204" pitchFamily="34" charset="0"/>
              </a:rPr>
              <a:t>Des sociétés, associations ou cabinets conseil démarchent les entreprises concernant l’OETH pour obtenir les effectifs de TH ou prétendent que les entreprises n’atteignent pas leur obligation d’emploi afin de proposer des offres payantes permettant de diminuer le montant de la contribution.</a:t>
            </a:r>
          </a:p>
        </p:txBody>
      </p:sp>
      <p:sp>
        <p:nvSpPr>
          <p:cNvPr id="4" name="ZoneTexte 3">
            <a:extLst>
              <a:ext uri="{FF2B5EF4-FFF2-40B4-BE49-F238E27FC236}">
                <a16:creationId xmlns:a16="http://schemas.microsoft.com/office/drawing/2014/main" id="{BFCEA98B-CC64-908A-B0FE-3300A7476E74}"/>
              </a:ext>
            </a:extLst>
          </p:cNvPr>
          <p:cNvSpPr txBox="1"/>
          <p:nvPr/>
        </p:nvSpPr>
        <p:spPr>
          <a:xfrm>
            <a:off x="273229" y="2116428"/>
            <a:ext cx="7911104" cy="2554545"/>
          </a:xfrm>
          <a:prstGeom prst="rect">
            <a:avLst/>
          </a:prstGeom>
          <a:noFill/>
        </p:spPr>
        <p:txBody>
          <a:bodyPr wrap="square">
            <a:spAutoFit/>
          </a:bodyPr>
          <a:lstStyle/>
          <a:p>
            <a:pPr algn="just">
              <a:spcAft>
                <a:spcPts val="800"/>
              </a:spcAft>
            </a:pPr>
            <a:r>
              <a:rPr lang="fr-FR" sz="1600" b="1" kern="100" dirty="0">
                <a:latin typeface="Aptos" panose="020B0004020202020204" pitchFamily="34" charset="0"/>
                <a:ea typeface="Aptos" panose="020B0004020202020204" pitchFamily="34" charset="0"/>
                <a:cs typeface="Segoe UI Emoji" panose="020B0502040204020203" pitchFamily="34" charset="0"/>
              </a:rPr>
              <a:t>🚨 </a:t>
            </a:r>
            <a:r>
              <a:rPr lang="fr-FR" sz="2000" b="1" kern="100" dirty="0">
                <a:solidFill>
                  <a:srgbClr val="F74758"/>
                </a:solidFill>
                <a:effectLst/>
                <a:latin typeface="Aptos" panose="020B0004020202020204" pitchFamily="34" charset="0"/>
                <a:ea typeface="Aptos" panose="020B0004020202020204" pitchFamily="34" charset="0"/>
                <a:cs typeface="Times New Roman" panose="02020603050405020304" pitchFamily="18" charset="0"/>
              </a:rPr>
              <a:t>Exemples de pratiques signalées à l’Urssaf, à l’Agefiph </a:t>
            </a:r>
          </a:p>
          <a:p>
            <a:pPr marL="342900" indent="-342900" algn="just">
              <a:spcAft>
                <a:spcPts val="800"/>
              </a:spcAft>
              <a:buFont typeface="Aptos" panose="020B0004020202020204" pitchFamily="34" charset="0"/>
              <a:buChar char="–"/>
            </a:pPr>
            <a:r>
              <a:rPr lang="fr-FR" sz="2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Se présenter comme partenaires de l’Urssaf ou de l’Agefiph </a:t>
            </a:r>
            <a:r>
              <a:rPr lang="fr-FR" sz="2000" kern="1200" dirty="0">
                <a:solidFill>
                  <a:schemeClr val="tx1"/>
                </a:solidFill>
                <a:latin typeface="Aptos" panose="020B0004020202020204" pitchFamily="34" charset="0"/>
              </a:rPr>
              <a:t> ou des Impôts pour optimiser votre OETH</a:t>
            </a:r>
          </a:p>
          <a:p>
            <a:pPr marL="342900" lvl="0" indent="-342900" algn="just">
              <a:spcAft>
                <a:spcPts val="800"/>
              </a:spcAft>
              <a:buSzPct val="100000"/>
              <a:buFont typeface="Aptos" panose="020B0004020202020204" pitchFamily="34" charset="0"/>
              <a:buChar char="–"/>
              <a:tabLst>
                <a:tab pos="457200" algn="l"/>
              </a:tabLst>
            </a:pP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Sollicitations mentionnant une « erreur de calcul</a:t>
            </a:r>
            <a:r>
              <a:rPr lang="fr-FR" sz="2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de la contribution, de l’effectif </a:t>
            </a: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 ou une “sur obligation” à venir</a:t>
            </a:r>
          </a:p>
          <a:p>
            <a:pPr marL="342900" lvl="0" indent="-342900" algn="just">
              <a:spcAft>
                <a:spcPts val="800"/>
              </a:spcAft>
              <a:buSzPct val="100000"/>
              <a:buFont typeface="Aptos" panose="020B0004020202020204" pitchFamily="34" charset="0"/>
              <a:buChar char="–"/>
              <a:tabLst>
                <a:tab pos="457200" algn="l"/>
              </a:tabLst>
            </a:pP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Promesse d’exonération Pack Services 100  %</a:t>
            </a:r>
            <a:r>
              <a:rPr lang="fr-FR" sz="2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et </a:t>
            </a: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sur plusieurs années</a:t>
            </a:r>
            <a:r>
              <a:rPr lang="fr-FR" sz="2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a:t>
            </a:r>
            <a:endPar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38E1BF6-797D-1D94-20C4-593D11B7237F}"/>
              </a:ext>
            </a:extLst>
          </p:cNvPr>
          <p:cNvSpPr txBox="1"/>
          <p:nvPr/>
        </p:nvSpPr>
        <p:spPr>
          <a:xfrm>
            <a:off x="273229" y="4805673"/>
            <a:ext cx="8289859" cy="1672253"/>
          </a:xfrm>
          <a:prstGeom prst="rect">
            <a:avLst/>
          </a:prstGeom>
          <a:noFill/>
        </p:spPr>
        <p:txBody>
          <a:bodyPr wrap="square">
            <a:spAutoFit/>
          </a:bodyPr>
          <a:lstStyle/>
          <a:p>
            <a:pPr algn="just">
              <a:spcAft>
                <a:spcPts val="800"/>
              </a:spcAft>
              <a:buNone/>
            </a:pPr>
            <a:r>
              <a:rPr lang="fr-FR" sz="1200" b="1" kern="100" dirty="0">
                <a:effectLst/>
                <a:latin typeface="Aptos" panose="020B0004020202020204" pitchFamily="34" charset="0"/>
                <a:ea typeface="Aptos" panose="020B0004020202020204" pitchFamily="34" charset="0"/>
                <a:cs typeface="Segoe UI Symbol" panose="020B0502040204020203" pitchFamily="34" charset="0"/>
              </a:rPr>
              <a:t>⚠️</a:t>
            </a:r>
            <a:r>
              <a:rPr lang="fr-FR"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fr-FR"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Vigilance </a:t>
            </a:r>
            <a:endParaRPr lang="fr-FR"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gn="l" defTabSz="456011" hangingPunct="1">
              <a:buFont typeface="Aptos" panose="020B0004020202020204" pitchFamily="34" charset="0"/>
              <a:buChar char="–"/>
              <a:defRPr/>
            </a:pPr>
            <a:r>
              <a:rPr lang="fr-FR" sz="1800" kern="1200" dirty="0">
                <a:solidFill>
                  <a:schemeClr val="tx1"/>
                </a:solidFill>
                <a:latin typeface="Aptos" panose="020B0004020202020204" pitchFamily="34" charset="0"/>
              </a:rPr>
              <a:t>Un argumentaire affirmatif et chiffré sur votre situation : montant à payer, nombre OETH, Sur cote à venir, .. </a:t>
            </a:r>
          </a:p>
          <a:p>
            <a:pPr marL="285750" lvl="0" indent="-285750" algn="l" defTabSz="456011" hangingPunct="1">
              <a:buFont typeface="Aptos" panose="020B0004020202020204" pitchFamily="34" charset="0"/>
              <a:buChar char="–"/>
              <a:defRPr/>
            </a:pPr>
            <a:r>
              <a:rPr lang="fr-FR" sz="1800" kern="1200" dirty="0">
                <a:solidFill>
                  <a:schemeClr val="tx1"/>
                </a:solidFill>
                <a:latin typeface="Aptos" panose="020B0004020202020204" pitchFamily="34" charset="0"/>
              </a:rPr>
              <a:t>En cas de changement de seuil de 20 salariés sur une année </a:t>
            </a:r>
          </a:p>
          <a:p>
            <a:pPr marL="285750" lvl="0" indent="-285750" algn="l" defTabSz="456011" hangingPunct="1">
              <a:buFont typeface="Aptos" panose="020B0004020202020204" pitchFamily="34" charset="0"/>
              <a:buChar char="–"/>
              <a:defRPr/>
            </a:pPr>
            <a:r>
              <a:rPr lang="fr-FR" sz="1800" kern="1200" dirty="0">
                <a:solidFill>
                  <a:schemeClr val="tx1"/>
                </a:solidFill>
                <a:latin typeface="Aptos" panose="020B0004020202020204" pitchFamily="34" charset="0"/>
              </a:rPr>
              <a:t>Secteur associatif souvent ciblé par des démarchages frauduleux</a:t>
            </a:r>
          </a:p>
        </p:txBody>
      </p:sp>
      <p:pic>
        <p:nvPicPr>
          <p:cNvPr id="6" name="Image 5">
            <a:extLst>
              <a:ext uri="{FF2B5EF4-FFF2-40B4-BE49-F238E27FC236}">
                <a16:creationId xmlns:a16="http://schemas.microsoft.com/office/drawing/2014/main" id="{1E74F16C-6BA4-0B8B-9069-F9F107C722BC}"/>
              </a:ext>
            </a:extLst>
          </p:cNvPr>
          <p:cNvPicPr>
            <a:picLocks noChangeAspect="1"/>
          </p:cNvPicPr>
          <p:nvPr/>
        </p:nvPicPr>
        <p:blipFill>
          <a:blip r:embed="rId3"/>
          <a:stretch>
            <a:fillRect/>
          </a:stretch>
        </p:blipFill>
        <p:spPr>
          <a:xfrm>
            <a:off x="9341867" y="284865"/>
            <a:ext cx="982004" cy="363444"/>
          </a:xfrm>
          <a:prstGeom prst="rect">
            <a:avLst/>
          </a:prstGeom>
        </p:spPr>
      </p:pic>
      <p:pic>
        <p:nvPicPr>
          <p:cNvPr id="7" name="Image 6">
            <a:extLst>
              <a:ext uri="{FF2B5EF4-FFF2-40B4-BE49-F238E27FC236}">
                <a16:creationId xmlns:a16="http://schemas.microsoft.com/office/drawing/2014/main" id="{7459951D-D41B-9A0C-E237-4916154B9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5037" y="309256"/>
            <a:ext cx="652233" cy="339053"/>
          </a:xfrm>
          <a:prstGeom prst="rect">
            <a:avLst/>
          </a:prstGeom>
        </p:spPr>
      </p:pic>
      <p:pic>
        <p:nvPicPr>
          <p:cNvPr id="8" name="Image 7">
            <a:extLst>
              <a:ext uri="{FF2B5EF4-FFF2-40B4-BE49-F238E27FC236}">
                <a16:creationId xmlns:a16="http://schemas.microsoft.com/office/drawing/2014/main" id="{D488DECB-0879-00CC-FC4B-25F15D6755FA}"/>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323871" y="264017"/>
            <a:ext cx="1115926" cy="339053"/>
          </a:xfrm>
          <a:prstGeom prst="rect">
            <a:avLst/>
          </a:prstGeom>
        </p:spPr>
      </p:pic>
    </p:spTree>
    <p:extLst>
      <p:ext uri="{BB962C8B-B14F-4D97-AF65-F5344CB8AC3E}">
        <p14:creationId xmlns:p14="http://schemas.microsoft.com/office/powerpoint/2010/main" val="4060388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71EB0-7FB9-6A01-2C0C-343508DD7D61}"/>
            </a:ext>
          </a:extLst>
        </p:cNvPr>
        <p:cNvGrpSpPr/>
        <p:nvPr/>
      </p:nvGrpSpPr>
      <p:grpSpPr>
        <a:xfrm>
          <a:off x="0" y="0"/>
          <a:ext cx="0" cy="0"/>
          <a:chOff x="0" y="0"/>
          <a:chExt cx="0" cy="0"/>
        </a:xfrm>
      </p:grpSpPr>
      <p:sp>
        <p:nvSpPr>
          <p:cNvPr id="8" name="Titre 6">
            <a:extLst>
              <a:ext uri="{FF2B5EF4-FFF2-40B4-BE49-F238E27FC236}">
                <a16:creationId xmlns:a16="http://schemas.microsoft.com/office/drawing/2014/main" id="{5D4D3162-488D-7B88-80F4-1F2AF12A5632}"/>
              </a:ext>
            </a:extLst>
          </p:cNvPr>
          <p:cNvSpPr txBox="1">
            <a:spLocks/>
          </p:cNvSpPr>
          <p:nvPr/>
        </p:nvSpPr>
        <p:spPr>
          <a:xfrm>
            <a:off x="0" y="0"/>
            <a:ext cx="2844730" cy="6840538"/>
          </a:xfrm>
          <a:prstGeom prst="rect">
            <a:avLst/>
          </a:prstGeom>
          <a:solidFill>
            <a:srgbClr val="1ECAD4"/>
          </a:solidFill>
        </p:spPr>
        <p:txBody>
          <a:bodyPr anchor="ctr">
            <a:no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l"/>
            <a:endParaRPr lang="fr-FR"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l"/>
            <a:endParaRPr lang="fr-FR"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l"/>
            <a:endParaRPr lang="fr-FR"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l"/>
            <a:endParaRPr lang="fr-FR"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l"/>
            <a:r>
              <a:rPr lang="fr-FR" sz="3600" b="1" dirty="0">
                <a:solidFill>
                  <a:srgbClr val="FFFFFF"/>
                </a:solidFill>
                <a:latin typeface="Roboto" panose="02000000000000000000" pitchFamily="2" charset="0"/>
                <a:ea typeface="Roboto" panose="02000000000000000000" pitchFamily="2" charset="0"/>
                <a:cs typeface="Roboto" panose="02000000000000000000" pitchFamily="2" charset="0"/>
              </a:rPr>
              <a:t>Bonnes pratiques </a:t>
            </a:r>
          </a:p>
          <a:p>
            <a:pPr algn="l"/>
            <a:endParaRPr lang="fr-FR" sz="36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l"/>
            <a:endParaRPr lang="fr-FR" sz="36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Symbol" panose="05050102010706020507" pitchFamily="18" charset="2"/>
              <a:buChar char="#"/>
            </a:pPr>
            <a:r>
              <a:rPr lang="fr-FR" sz="2400" dirty="0">
                <a:solidFill>
                  <a:srgbClr val="FFFFFF"/>
                </a:solidFill>
                <a:latin typeface="Roboto" panose="02000000000000000000" pitchFamily="2" charset="0"/>
                <a:ea typeface="Roboto" panose="02000000000000000000" pitchFamily="2" charset="0"/>
                <a:cs typeface="Roboto" panose="02000000000000000000" pitchFamily="2" charset="0"/>
              </a:rPr>
              <a:t>Démarchages frauduleux </a:t>
            </a:r>
          </a:p>
          <a:p>
            <a:pPr marL="342900" indent="-342900" algn="l">
              <a:buFont typeface="Symbol" panose="05050102010706020507" pitchFamily="18" charset="2"/>
              <a:buChar char="#"/>
            </a:pPr>
            <a:endParaRPr lang="fr-FR" sz="24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l"/>
            <a:r>
              <a:rPr lang="fr-FR" altLang="fr-FR" sz="1400" b="1" dirty="0">
                <a:solidFill>
                  <a:schemeClr val="bg1"/>
                </a:solidFill>
                <a:latin typeface="Aptos" panose="020B0004020202020204" pitchFamily="34" charset="0"/>
              </a:rPr>
              <a:t>En cas de suspicion de fraude </a:t>
            </a:r>
            <a:r>
              <a:rPr lang="fr-FR" altLang="fr-FR" sz="1400" dirty="0">
                <a:solidFill>
                  <a:schemeClr val="bg1"/>
                </a:solidFill>
                <a:latin typeface="Aptos" panose="020B0004020202020204" pitchFamily="34" charset="0"/>
                <a:ea typeface="Aptos" panose="020B0004020202020204" pitchFamily="34" charset="0"/>
                <a:cs typeface="Times New Roman" panose="02020603050405020304" pitchFamily="18" charset="0"/>
              </a:rPr>
              <a:t>signalez via sites officiels : </a:t>
            </a:r>
            <a:r>
              <a:rPr lang="fr-FR" altLang="fr-FR" sz="1400" dirty="0">
                <a:solidFill>
                  <a:schemeClr val="bg1"/>
                </a:solidFill>
                <a:latin typeface="Aptos" panose="020B0004020202020204" pitchFamily="34" charset="0"/>
                <a:ea typeface="Aptos" panose="020B0004020202020204" pitchFamily="34" charset="0"/>
                <a:cs typeface="Segoe UI Emoji" panose="020B0502040204020203" pitchFamily="34" charset="0"/>
              </a:rPr>
              <a:t>🔗</a:t>
            </a:r>
            <a:r>
              <a:rPr lang="fr-FR" altLang="fr-FR" sz="14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fr-FR" altLang="fr-FR" sz="1400" dirty="0">
                <a:solidFill>
                  <a:schemeClr val="bg1"/>
                </a:solidFill>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travail-emploi.gouv.fr – arnaques OETH</a:t>
            </a:r>
            <a:r>
              <a:rPr lang="fr-FR" altLang="fr-FR" sz="14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fr-FR" altLang="fr-FR" sz="1400" dirty="0">
                <a:solidFill>
                  <a:schemeClr val="bg1"/>
                </a:solidFill>
                <a:latin typeface="Aptos" panose="020B0004020202020204" pitchFamily="34" charset="0"/>
                <a:ea typeface="Aptos" panose="020B0004020202020204" pitchFamily="34" charset="0"/>
                <a:cs typeface="Segoe UI Emoji" panose="020B0502040204020203" pitchFamily="34" charset="0"/>
              </a:rPr>
              <a:t>🔗</a:t>
            </a:r>
            <a:r>
              <a:rPr lang="fr-FR" altLang="fr-FR" sz="14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fr-FR" altLang="fr-FR" sz="1400" dirty="0">
                <a:solidFill>
                  <a:schemeClr val="bg1"/>
                </a:solidFill>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agefiph.fr – rubrique “Suspicion de fraude”</a:t>
            </a:r>
            <a:endParaRPr lang="fr-FR" altLang="fr-FR" sz="1400" dirty="0">
              <a:solidFill>
                <a:schemeClr val="bg1"/>
              </a:solidFill>
              <a:latin typeface="Aptos" panose="020B0004020202020204" pitchFamily="34" charset="0"/>
            </a:endParaRPr>
          </a:p>
          <a:p>
            <a:pPr algn="l"/>
            <a:endParaRPr lang="fr-FR" sz="24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l"/>
            <a:endParaRPr lang="fr-FR" sz="36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0" name="object 12">
            <a:extLst>
              <a:ext uri="{FF2B5EF4-FFF2-40B4-BE49-F238E27FC236}">
                <a16:creationId xmlns:a16="http://schemas.microsoft.com/office/drawing/2014/main" id="{07C8F24D-D849-386E-F131-0EDF7F5514E9}"/>
              </a:ext>
            </a:extLst>
          </p:cNvPr>
          <p:cNvSpPr txBox="1"/>
          <p:nvPr/>
        </p:nvSpPr>
        <p:spPr>
          <a:xfrm>
            <a:off x="3133059" y="350715"/>
            <a:ext cx="8756558" cy="6322106"/>
          </a:xfrm>
          <a:prstGeom prst="rect">
            <a:avLst/>
          </a:prstGeom>
        </p:spPr>
        <p:txBody>
          <a:bodyPr vert="horz" wrap="square" lIns="0" tIns="53204" rIns="0" bIns="0" rtlCol="0">
            <a:spAutoFit/>
          </a:bodyPr>
          <a:lstStyle/>
          <a:p>
            <a:pPr lvl="0" algn="l" defTabSz="914400" eaLnBrk="0" fontAlgn="base">
              <a:spcBef>
                <a:spcPct val="0"/>
              </a:spcBef>
              <a:spcAft>
                <a:spcPct val="0"/>
              </a:spcAft>
            </a:pPr>
            <a:r>
              <a:rPr lang="fr-FR" altLang="fr-FR" sz="1400" b="1" dirty="0">
                <a:solidFill>
                  <a:schemeClr val="tx1"/>
                </a:solidFill>
                <a:latin typeface="Arial" panose="020B0604020202020204" pitchFamily="34" charset="0"/>
              </a:rPr>
              <a:t>✅ </a:t>
            </a:r>
            <a:r>
              <a:rPr lang="fr-FR" sz="2000" b="1" spc="-25" dirty="0">
                <a:solidFill>
                  <a:schemeClr val="tx1"/>
                </a:solidFill>
                <a:latin typeface="Aptos" panose="020B0004020202020204" pitchFamily="34" charset="0"/>
                <a:cs typeface="Calibri"/>
              </a:rPr>
              <a:t>V</a:t>
            </a:r>
            <a:r>
              <a:rPr lang="fr-FR" sz="2000" b="1" dirty="0">
                <a:solidFill>
                  <a:schemeClr val="tx1"/>
                </a:solidFill>
                <a:latin typeface="Aptos" panose="020B0004020202020204" pitchFamily="34" charset="0"/>
              </a:rPr>
              <a:t>érifiez vos interlocuteurs : </a:t>
            </a:r>
          </a:p>
          <a:p>
            <a:pPr lvl="0" algn="l" defTabSz="914400" eaLnBrk="0" fontAlgn="base">
              <a:spcBef>
                <a:spcPct val="0"/>
              </a:spcBef>
              <a:spcAft>
                <a:spcPct val="0"/>
              </a:spcAft>
            </a:pPr>
            <a:endParaRPr lang="fr-FR" sz="2000" b="1" dirty="0">
              <a:solidFill>
                <a:schemeClr val="tx1"/>
              </a:solidFill>
              <a:latin typeface="Aptos" panose="020B0004020202020204" pitchFamily="34" charset="0"/>
            </a:endParaRPr>
          </a:p>
          <a:p>
            <a:pPr marL="285750" lvl="0" indent="-285750" algn="l" defTabSz="914400" eaLnBrk="0" fontAlgn="base">
              <a:spcBef>
                <a:spcPct val="0"/>
              </a:spcBef>
              <a:spcAft>
                <a:spcPct val="0"/>
              </a:spcAft>
              <a:buFont typeface="Aptos" panose="020B0004020202020204" pitchFamily="34" charset="0"/>
              <a:buChar char="–"/>
            </a:pPr>
            <a:r>
              <a:rPr lang="fr-FR" sz="1800" dirty="0">
                <a:solidFill>
                  <a:schemeClr val="tx1"/>
                </a:solidFill>
                <a:latin typeface="Aptos" panose="020B0004020202020204" pitchFamily="34" charset="0"/>
              </a:rPr>
              <a:t>Urssaf et l’Agefiph ne mandatent pas de tiers pour vous contacter sur l’OETH</a:t>
            </a:r>
          </a:p>
          <a:p>
            <a:pPr marL="285750" indent="-285750" algn="l" defTabSz="914400" eaLnBrk="0" fontAlgn="base">
              <a:spcBef>
                <a:spcPct val="0"/>
              </a:spcBef>
              <a:spcAft>
                <a:spcPct val="0"/>
              </a:spcAft>
              <a:buFont typeface="Aptos" panose="020B0004020202020204" pitchFamily="34" charset="0"/>
              <a:buChar char="–"/>
            </a:pPr>
            <a:r>
              <a:rPr lang="fr-FR" sz="1800" dirty="0">
                <a:solidFill>
                  <a:schemeClr val="tx1"/>
                </a:solidFill>
                <a:latin typeface="Aptos" panose="020B0004020202020204" pitchFamily="34" charset="0"/>
              </a:rPr>
              <a:t>Vérifier que l’entreprise est bien agréée par l’Etat </a:t>
            </a:r>
            <a:r>
              <a:rPr lang="fr-FR" sz="1800" dirty="0">
                <a:solidFill>
                  <a:schemeClr val="tx1"/>
                </a:solidFill>
                <a:latin typeface="Aptos" panose="020B0004020202020204" pitchFamily="34" charset="0"/>
                <a:cs typeface="Arial" panose="020B0604020202020204" pitchFamily="34" charset="0"/>
              </a:rPr>
              <a:t>→ demander </a:t>
            </a:r>
            <a:r>
              <a:rPr lang="fr-FR" sz="1800" dirty="0">
                <a:solidFill>
                  <a:schemeClr val="tx1"/>
                </a:solidFill>
                <a:latin typeface="Aptos" panose="020B0004020202020204" pitchFamily="34" charset="0"/>
              </a:rPr>
              <a:t>le certificat d’agrément EA/ESAT</a:t>
            </a:r>
          </a:p>
          <a:p>
            <a:pPr marL="285750" indent="-285750" algn="l" defTabSz="914400" eaLnBrk="0" fontAlgn="base">
              <a:spcBef>
                <a:spcPct val="0"/>
              </a:spcBef>
              <a:spcAft>
                <a:spcPct val="0"/>
              </a:spcAft>
              <a:buFont typeface="Aptos" panose="020B0004020202020204" pitchFamily="34" charset="0"/>
              <a:buChar char="–"/>
            </a:pPr>
            <a:r>
              <a:rPr lang="fr-FR" sz="1800" dirty="0">
                <a:solidFill>
                  <a:schemeClr val="tx1"/>
                </a:solidFill>
                <a:latin typeface="Aptos" panose="020B0004020202020204" pitchFamily="34" charset="0"/>
              </a:rPr>
              <a:t>Liste des EA/ESAT sur votre territoire</a:t>
            </a:r>
          </a:p>
          <a:p>
            <a:pPr marL="285750" indent="-285750" algn="l" defTabSz="914400" eaLnBrk="0" fontAlgn="base">
              <a:spcBef>
                <a:spcPct val="0"/>
              </a:spcBef>
              <a:spcAft>
                <a:spcPct val="0"/>
              </a:spcAft>
              <a:buFont typeface="Aptos" panose="020B0004020202020204" pitchFamily="34" charset="0"/>
              <a:buChar char="–"/>
            </a:pPr>
            <a:r>
              <a:rPr lang="fr-FR" sz="1800" dirty="0">
                <a:solidFill>
                  <a:schemeClr val="tx1"/>
                </a:solidFill>
                <a:latin typeface="Aptos" panose="020B0004020202020204" pitchFamily="34" charset="0"/>
              </a:rPr>
              <a:t>Rencontrez vos futurs prestataires pour découvrir leur savoir-faire </a:t>
            </a:r>
          </a:p>
          <a:p>
            <a:pPr algn="l" defTabSz="914400" eaLnBrk="0" fontAlgn="base">
              <a:spcBef>
                <a:spcPct val="0"/>
              </a:spcBef>
              <a:spcAft>
                <a:spcPct val="0"/>
              </a:spcAft>
            </a:pPr>
            <a:endParaRPr lang="fr-FR" sz="1800" dirty="0">
              <a:solidFill>
                <a:schemeClr val="tx1"/>
              </a:solidFill>
              <a:latin typeface="Aptos" panose="020B0004020202020204" pitchFamily="34" charset="0"/>
            </a:endParaRPr>
          </a:p>
          <a:p>
            <a:pPr lvl="0" algn="l" defTabSz="914400" eaLnBrk="0" fontAlgn="base">
              <a:spcBef>
                <a:spcPct val="0"/>
              </a:spcBef>
              <a:spcAft>
                <a:spcPct val="0"/>
              </a:spcAft>
            </a:pPr>
            <a:endParaRPr lang="fr-FR" sz="1800" b="1" dirty="0">
              <a:solidFill>
                <a:schemeClr val="tx1"/>
              </a:solidFill>
              <a:latin typeface="Aptos" panose="020B0004020202020204" pitchFamily="34" charset="0"/>
            </a:endParaRPr>
          </a:p>
          <a:p>
            <a:pPr lvl="0" algn="l" defTabSz="914400" eaLnBrk="0" fontAlgn="base">
              <a:spcBef>
                <a:spcPct val="0"/>
              </a:spcBef>
              <a:spcAft>
                <a:spcPct val="0"/>
              </a:spcAft>
            </a:pPr>
            <a:r>
              <a:rPr lang="fr-FR" altLang="fr-FR" sz="1800" b="1" dirty="0">
                <a:solidFill>
                  <a:schemeClr val="tx1"/>
                </a:solidFill>
                <a:latin typeface="Aptos" panose="020B0004020202020204" pitchFamily="34" charset="0"/>
              </a:rPr>
              <a:t>🧮 </a:t>
            </a:r>
            <a:r>
              <a:rPr lang="fr-FR" altLang="fr-FR" sz="2000" b="1" dirty="0">
                <a:solidFill>
                  <a:schemeClr val="tx1"/>
                </a:solidFill>
                <a:latin typeface="Aptos" panose="020B0004020202020204" pitchFamily="34" charset="0"/>
              </a:rPr>
              <a:t>Utilisez les sites et outils officiels </a:t>
            </a:r>
            <a:endParaRPr lang="fr-FR" altLang="fr-FR" sz="1800" b="1" dirty="0">
              <a:solidFill>
                <a:schemeClr val="tx1"/>
              </a:solidFill>
              <a:latin typeface="Aptos" panose="020B0004020202020204" pitchFamily="34" charset="0"/>
            </a:endParaRPr>
          </a:p>
          <a:p>
            <a:pPr marL="285750" lvl="0" indent="-285750" algn="l" defTabSz="914400" eaLnBrk="0" fontAlgn="base">
              <a:spcBef>
                <a:spcPct val="0"/>
              </a:spcBef>
              <a:spcAft>
                <a:spcPct val="0"/>
              </a:spcAft>
              <a:buFont typeface="Aptos" panose="020B0004020202020204" pitchFamily="34" charset="0"/>
              <a:buChar char="–"/>
            </a:pPr>
            <a:r>
              <a:rPr lang="fr-FR" altLang="fr-FR" sz="1800" dirty="0">
                <a:solidFill>
                  <a:schemeClr val="tx1"/>
                </a:solidFill>
                <a:latin typeface="Aptos" panose="020B0004020202020204" pitchFamily="34" charset="0"/>
              </a:rPr>
              <a:t>Guide officiel OETH et simulateur calcul Agefiph</a:t>
            </a:r>
            <a:endParaRPr lang="fr-FR" sz="1800" b="1" spc="-25" dirty="0">
              <a:solidFill>
                <a:schemeClr val="tx1"/>
              </a:solidFill>
              <a:latin typeface="Aptos" panose="020B0004020202020204" pitchFamily="34" charset="0"/>
              <a:cs typeface="Calibri"/>
            </a:endParaRPr>
          </a:p>
          <a:p>
            <a:pPr marL="36000" algn="just">
              <a:spcBef>
                <a:spcPts val="419"/>
              </a:spcBef>
            </a:pPr>
            <a:endParaRPr lang="fr-FR" sz="1800" b="1" spc="-25" dirty="0">
              <a:solidFill>
                <a:schemeClr val="tx1"/>
              </a:solidFill>
              <a:latin typeface="Aptos" panose="020B0004020202020204" pitchFamily="34" charset="0"/>
              <a:cs typeface="Calibri"/>
            </a:endParaRPr>
          </a:p>
          <a:p>
            <a:pPr lvl="0" algn="l" defTabSz="914400" eaLnBrk="0" fontAlgn="base">
              <a:spcBef>
                <a:spcPct val="0"/>
              </a:spcBef>
              <a:spcAft>
                <a:spcPct val="0"/>
              </a:spcAft>
            </a:pPr>
            <a:r>
              <a:rPr lang="fr-FR" altLang="fr-FR" sz="1800" b="1" dirty="0">
                <a:solidFill>
                  <a:schemeClr val="tx1"/>
                </a:solidFill>
                <a:latin typeface="Aptos" panose="020B0004020202020204" pitchFamily="34" charset="0"/>
              </a:rPr>
              <a:t>⏳ </a:t>
            </a:r>
            <a:r>
              <a:rPr lang="fr-FR" altLang="fr-FR" sz="2000" b="1" dirty="0">
                <a:solidFill>
                  <a:schemeClr val="tx1"/>
                </a:solidFill>
                <a:latin typeface="Aptos" panose="020B0004020202020204" pitchFamily="34" charset="0"/>
              </a:rPr>
              <a:t>Prenez le temps de la réflexion et de la vérification </a:t>
            </a:r>
          </a:p>
          <a:p>
            <a:pPr lvl="0" algn="l" defTabSz="914400" eaLnBrk="0" fontAlgn="base">
              <a:spcBef>
                <a:spcPct val="0"/>
              </a:spcBef>
              <a:spcAft>
                <a:spcPct val="0"/>
              </a:spcAft>
            </a:pPr>
            <a:endParaRPr lang="fr-FR" altLang="fr-FR" sz="1800" b="1" dirty="0">
              <a:solidFill>
                <a:schemeClr val="tx1"/>
              </a:solidFill>
              <a:latin typeface="Aptos" panose="020B0004020202020204" pitchFamily="34" charset="0"/>
            </a:endParaRPr>
          </a:p>
          <a:p>
            <a:pPr marL="285750" lvl="0" indent="-285750" algn="just" defTabSz="914400" eaLnBrk="0" fontAlgn="base">
              <a:spcBef>
                <a:spcPct val="0"/>
              </a:spcBef>
              <a:spcAft>
                <a:spcPct val="0"/>
              </a:spcAft>
              <a:buFont typeface="Aptos" panose="020B0004020202020204" pitchFamily="34" charset="0"/>
              <a:buChar char="–"/>
            </a:pPr>
            <a:r>
              <a:rPr lang="fr-FR" altLang="fr-FR" sz="1800" dirty="0">
                <a:solidFill>
                  <a:schemeClr val="tx1"/>
                </a:solidFill>
                <a:latin typeface="Aptos" panose="020B0004020202020204" pitchFamily="34" charset="0"/>
              </a:rPr>
              <a:t>Analysez les arguments reçus au regard des règles légales (assujettissement seuil 20 salariés sur 5 années consécutives, entreprises nouvellement créées, la sur-contribution, déductions toujours plafonnées,  taxation forfaitaire après courriers ...) </a:t>
            </a:r>
          </a:p>
          <a:p>
            <a:pPr marL="285750" indent="-285750" algn="just" defTabSz="914400" eaLnBrk="0" fontAlgn="base">
              <a:spcBef>
                <a:spcPct val="0"/>
              </a:spcBef>
              <a:spcAft>
                <a:spcPct val="0"/>
              </a:spcAft>
              <a:buFont typeface="Aptos" panose="020B0004020202020204" pitchFamily="34" charset="0"/>
              <a:buChar char="–"/>
            </a:pPr>
            <a:r>
              <a:rPr lang="fr-FR" sz="1800" dirty="0">
                <a:solidFill>
                  <a:schemeClr val="tx1"/>
                </a:solidFill>
                <a:latin typeface="Aptos" panose="020B0004020202020204" pitchFamily="34" charset="0"/>
              </a:rPr>
              <a:t>Vérifier  l’attestation annuelle du prestataire via le modèle officiel </a:t>
            </a:r>
          </a:p>
          <a:p>
            <a:pPr marL="285750" indent="-285750" algn="just" defTabSz="914400" eaLnBrk="0" fontAlgn="base">
              <a:spcBef>
                <a:spcPct val="0"/>
              </a:spcBef>
              <a:spcAft>
                <a:spcPct val="0"/>
              </a:spcAft>
              <a:buFont typeface="Aptos" panose="020B0004020202020204" pitchFamily="34" charset="0"/>
              <a:buChar char="–"/>
            </a:pPr>
            <a:r>
              <a:rPr lang="fr-FR" altLang="fr-FR" sz="1800" dirty="0">
                <a:solidFill>
                  <a:schemeClr val="tx1"/>
                </a:solidFill>
                <a:latin typeface="Aptos" panose="020B0004020202020204" pitchFamily="34" charset="0"/>
              </a:rPr>
              <a:t>Aucune entreprise n’a l’obligation de communiquer ses effectifs TH à un tiers.</a:t>
            </a:r>
          </a:p>
          <a:p>
            <a:pPr marL="285750" lvl="0" indent="-285750" algn="just" defTabSz="914400" eaLnBrk="0" fontAlgn="base">
              <a:spcBef>
                <a:spcPct val="0"/>
              </a:spcBef>
              <a:spcAft>
                <a:spcPct val="0"/>
              </a:spcAft>
              <a:buFont typeface="Aptos" panose="020B0004020202020204" pitchFamily="34" charset="0"/>
              <a:buChar char="–"/>
            </a:pPr>
            <a:r>
              <a:rPr lang="fr-FR" altLang="fr-FR" sz="1800" dirty="0">
                <a:solidFill>
                  <a:schemeClr val="tx1"/>
                </a:solidFill>
                <a:latin typeface="Aptos" panose="020B0004020202020204" pitchFamily="34" charset="0"/>
              </a:rPr>
              <a:t>Evitez les demandes urgentes et ne pas céder à une pression d’argumentation</a:t>
            </a:r>
          </a:p>
          <a:p>
            <a:pPr marL="285750" indent="-285750" algn="just" defTabSz="914400" eaLnBrk="0" fontAlgn="base">
              <a:spcBef>
                <a:spcPct val="0"/>
              </a:spcBef>
              <a:spcAft>
                <a:spcPct val="0"/>
              </a:spcAft>
              <a:buFont typeface="Aptos" panose="020B0004020202020204" pitchFamily="34" charset="0"/>
              <a:buChar char="–"/>
            </a:pPr>
            <a:r>
              <a:rPr lang="fr-FR" sz="1800" dirty="0">
                <a:solidFill>
                  <a:schemeClr val="tx1"/>
                </a:solidFill>
                <a:latin typeface="Aptos" panose="020B0004020202020204" pitchFamily="34" charset="0"/>
              </a:rPr>
              <a:t>En cas de doutes, vérifier </a:t>
            </a:r>
            <a:r>
              <a:rPr lang="fr-FR" altLang="fr-FR" sz="1800" dirty="0">
                <a:solidFill>
                  <a:schemeClr val="tx1"/>
                </a:solidFill>
                <a:latin typeface="Aptos" panose="020B0004020202020204" pitchFamily="34" charset="0"/>
              </a:rPr>
              <a:t>adresses e-mails, noms de domaine ressemblant à ceux de l’Agefiph, Urssaf, DSN, Doeth, etc., et contactez votre conseiller Urssaf et l’Agefiph.</a:t>
            </a:r>
            <a:endParaRPr lang="fr-FR" altLang="fr-FR" sz="1800" b="1" dirty="0">
              <a:solidFill>
                <a:schemeClr val="tx1"/>
              </a:solidFill>
              <a:latin typeface="Aptos" panose="020B0004020202020204" pitchFamily="34" charset="0"/>
            </a:endParaRPr>
          </a:p>
        </p:txBody>
      </p:sp>
      <p:pic>
        <p:nvPicPr>
          <p:cNvPr id="2" name="Image 1">
            <a:extLst>
              <a:ext uri="{FF2B5EF4-FFF2-40B4-BE49-F238E27FC236}">
                <a16:creationId xmlns:a16="http://schemas.microsoft.com/office/drawing/2014/main" id="{07284BC9-6510-FBFD-BBE9-F50C2B30C531}"/>
              </a:ext>
            </a:extLst>
          </p:cNvPr>
          <p:cNvPicPr>
            <a:picLocks noChangeAspect="1"/>
          </p:cNvPicPr>
          <p:nvPr/>
        </p:nvPicPr>
        <p:blipFill>
          <a:blip r:embed="rId5"/>
          <a:stretch>
            <a:fillRect/>
          </a:stretch>
        </p:blipFill>
        <p:spPr>
          <a:xfrm>
            <a:off x="10503068" y="2540566"/>
            <a:ext cx="737962" cy="971202"/>
          </a:xfrm>
          <a:prstGeom prst="rect">
            <a:avLst/>
          </a:prstGeom>
        </p:spPr>
      </p:pic>
      <p:pic>
        <p:nvPicPr>
          <p:cNvPr id="3" name="Image 2">
            <a:extLst>
              <a:ext uri="{FF2B5EF4-FFF2-40B4-BE49-F238E27FC236}">
                <a16:creationId xmlns:a16="http://schemas.microsoft.com/office/drawing/2014/main" id="{7761585D-00D8-1F2E-047E-F3075D42E4EF}"/>
              </a:ext>
            </a:extLst>
          </p:cNvPr>
          <p:cNvPicPr>
            <a:picLocks noChangeAspect="1"/>
          </p:cNvPicPr>
          <p:nvPr/>
        </p:nvPicPr>
        <p:blipFill>
          <a:blip r:embed="rId6">
            <a:clrChange>
              <a:clrFrom>
                <a:srgbClr val="63CFD7"/>
              </a:clrFrom>
              <a:clrTo>
                <a:srgbClr val="63CFD7">
                  <a:alpha val="0"/>
                </a:srgbClr>
              </a:clrTo>
            </a:clrChange>
          </a:blip>
          <a:stretch>
            <a:fillRect/>
          </a:stretch>
        </p:blipFill>
        <p:spPr>
          <a:xfrm>
            <a:off x="69327" y="32510"/>
            <a:ext cx="982004" cy="363444"/>
          </a:xfrm>
          <a:prstGeom prst="rect">
            <a:avLst/>
          </a:prstGeom>
        </p:spPr>
      </p:pic>
      <p:pic>
        <p:nvPicPr>
          <p:cNvPr id="4" name="Image 3">
            <a:extLst>
              <a:ext uri="{FF2B5EF4-FFF2-40B4-BE49-F238E27FC236}">
                <a16:creationId xmlns:a16="http://schemas.microsoft.com/office/drawing/2014/main" id="{1922F71D-9926-D672-0E7B-B6B203B231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2497" y="56901"/>
            <a:ext cx="652233" cy="339053"/>
          </a:xfrm>
          <a:prstGeom prst="rect">
            <a:avLst/>
          </a:prstGeom>
        </p:spPr>
      </p:pic>
      <p:pic>
        <p:nvPicPr>
          <p:cNvPr id="6" name="Image 5">
            <a:extLst>
              <a:ext uri="{FF2B5EF4-FFF2-40B4-BE49-F238E27FC236}">
                <a16:creationId xmlns:a16="http://schemas.microsoft.com/office/drawing/2014/main" id="{5A33D221-F573-ADEE-9A17-25606E0EE7EE}"/>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51331" y="11662"/>
            <a:ext cx="1115926" cy="339053"/>
          </a:xfrm>
          <a:prstGeom prst="rect">
            <a:avLst/>
          </a:prstGeom>
        </p:spPr>
      </p:pic>
    </p:spTree>
    <p:extLst>
      <p:ext uri="{BB962C8B-B14F-4D97-AF65-F5344CB8AC3E}">
        <p14:creationId xmlns:p14="http://schemas.microsoft.com/office/powerpoint/2010/main" val="1820817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23859-6A9A-A98F-4540-699907863107}"/>
              </a:ext>
            </a:extLst>
          </p:cNvPr>
          <p:cNvSpPr>
            <a:spLocks noGrp="1"/>
          </p:cNvSpPr>
          <p:nvPr>
            <p:ph type="title"/>
          </p:nvPr>
        </p:nvSpPr>
        <p:spPr>
          <a:xfrm>
            <a:off x="2349141" y="3357527"/>
            <a:ext cx="6205312" cy="2068077"/>
          </a:xfrm>
        </p:spPr>
        <p:txBody>
          <a:bodyPr anchor="ct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r>
              <a:rPr lang="fr-FR" sz="36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Guides et outils </a:t>
            </a:r>
          </a:p>
        </p:txBody>
      </p:sp>
      <p:sp>
        <p:nvSpPr>
          <p:cNvPr id="3" name="Espace réservé du texte 2">
            <a:extLst>
              <a:ext uri="{FF2B5EF4-FFF2-40B4-BE49-F238E27FC236}">
                <a16:creationId xmlns:a16="http://schemas.microsoft.com/office/drawing/2014/main" id="{F192B3B1-96FF-32AD-0801-179E469E860F}"/>
              </a:ext>
            </a:extLst>
          </p:cNvPr>
          <p:cNvSpPr>
            <a:spLocks noGrp="1"/>
          </p:cNvSpPr>
          <p:nvPr>
            <p:ph type="body" sz="quarter" idx="21"/>
          </p:nvPr>
        </p:nvSpPr>
        <p:spPr>
          <a:xfrm>
            <a:off x="2349141" y="2726736"/>
            <a:ext cx="1488933" cy="979069"/>
          </a:xfrm>
          <a:solidFill>
            <a:schemeClr val="bg1"/>
          </a:solidFill>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ctr"/>
            <a:r>
              <a:rPr lang="fr-FR" sz="4000">
                <a:solidFill>
                  <a:srgbClr val="FFFFFF"/>
                </a:solidFill>
              </a:rPr>
              <a:t>03.</a:t>
            </a:r>
            <a:endParaRPr sz="4000">
              <a:solidFill>
                <a:srgbClr val="FFFFFF"/>
              </a:solidFill>
            </a:endParaRPr>
          </a:p>
        </p:txBody>
      </p:sp>
      <p:sp>
        <p:nvSpPr>
          <p:cNvPr id="4" name="Espace réservé du numéro de diapositive 3">
            <a:extLst>
              <a:ext uri="{FF2B5EF4-FFF2-40B4-BE49-F238E27FC236}">
                <a16:creationId xmlns:a16="http://schemas.microsoft.com/office/drawing/2014/main" id="{5618AC5D-D6A8-28B2-1177-D071624EB5A9}"/>
              </a:ext>
            </a:extLst>
          </p:cNvPr>
          <p:cNvSpPr>
            <a:spLocks noGrp="1"/>
          </p:cNvSpPr>
          <p:nvPr>
            <p:ph type="sldNum" sz="quarter" idx="22"/>
          </p:nvPr>
        </p:nvSpPr>
        <p:spPr/>
        <p:txBody>
          <a:bodyPr/>
          <a:lstStyle>
            <a:defPPr marL="0" marR="0" indent="0" algn="l" defTabSz="228325" rtl="0" fontAlgn="auto" latinLnBrk="1" hangingPunct="0">
              <a:lnSpc>
                <a:spcPct val="100000"/>
              </a:lnSpc>
              <a:spcBef>
                <a:spcPts val="0"/>
              </a:spcBef>
              <a:spcAft>
                <a:spcPts val="0"/>
              </a:spcAft>
              <a:buClrTx/>
              <a:buSzTx/>
              <a:buFontTx/>
              <a:buNone/>
              <a:tabLst/>
              <a:defRPr kumimoji="0" sz="449" b="0" i="0" u="none" strike="noStrike" cap="none" spc="0" normalizeH="0" baseline="0">
                <a:ln>
                  <a:noFill/>
                </a:ln>
                <a:solidFill>
                  <a:srgbClr val="000000"/>
                </a:solidFill>
                <a:effectLst/>
                <a:uFillTx/>
              </a:defRPr>
            </a:defPPr>
            <a:lvl1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9pPr>
          </a:lstStyle>
          <a:p>
            <a:fld id="{86CB4B4D-7CA3-9044-876B-883B54F8677D}" type="slidenum">
              <a:rPr lang="fr-FR" smtClean="0"/>
              <a:pPr/>
              <a:t>18</a:t>
            </a:fld>
            <a:endParaRPr lang="fr-FR"/>
          </a:p>
        </p:txBody>
      </p:sp>
      <p:sp>
        <p:nvSpPr>
          <p:cNvPr id="5" name="Espace réservé du numéro de diapositive 3">
            <a:extLst>
              <a:ext uri="{FF2B5EF4-FFF2-40B4-BE49-F238E27FC236}">
                <a16:creationId xmlns:a16="http://schemas.microsoft.com/office/drawing/2014/main" id="{4C6D261C-CB83-2E44-035A-827D63D832C7}"/>
              </a:ext>
            </a:extLst>
          </p:cNvPr>
          <p:cNvSpPr txBox="1">
            <a:spLocks/>
          </p:cNvSpPr>
          <p:nvPr/>
        </p:nvSpPr>
        <p:spPr>
          <a:xfrm>
            <a:off x="11592795" y="6389431"/>
            <a:ext cx="314198" cy="314198"/>
          </a:xfrm>
          <a:prstGeom prst="rect">
            <a:avLst/>
          </a:prstGeom>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r"/>
            <a:fld id="{86CB4B4D-7CA3-9044-876B-883B54F8677D}" type="slidenum">
              <a:rPr lang="fr-FR" sz="1596" smtClean="0">
                <a:solidFill>
                  <a:srgbClr val="FFFFFF"/>
                </a:solidFill>
              </a:rPr>
              <a:pPr algn="r"/>
              <a:t>18</a:t>
            </a:fld>
            <a:endParaRPr lang="fr-FR" sz="1596">
              <a:solidFill>
                <a:srgbClr val="FFFFFF"/>
              </a:solidFill>
            </a:endParaRPr>
          </a:p>
        </p:txBody>
      </p:sp>
      <p:pic>
        <p:nvPicPr>
          <p:cNvPr id="6" name="Image 5">
            <a:extLst>
              <a:ext uri="{FF2B5EF4-FFF2-40B4-BE49-F238E27FC236}">
                <a16:creationId xmlns:a16="http://schemas.microsoft.com/office/drawing/2014/main" id="{CDA9B580-42A7-23C6-A418-05D6AC243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843" y="221932"/>
            <a:ext cx="1086709" cy="582166"/>
          </a:xfrm>
          <a:prstGeom prst="rect">
            <a:avLst/>
          </a:prstGeom>
        </p:spPr>
      </p:pic>
      <p:pic>
        <p:nvPicPr>
          <p:cNvPr id="7" name="Image 6">
            <a:extLst>
              <a:ext uri="{FF2B5EF4-FFF2-40B4-BE49-F238E27FC236}">
                <a16:creationId xmlns:a16="http://schemas.microsoft.com/office/drawing/2014/main" id="{119D41EE-0E0E-5253-616A-CF0A1B0FE17B}"/>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52698" y="212176"/>
            <a:ext cx="1859284" cy="582166"/>
          </a:xfrm>
          <a:prstGeom prst="rect">
            <a:avLst/>
          </a:prstGeom>
        </p:spPr>
      </p:pic>
    </p:spTree>
    <p:extLst>
      <p:ext uri="{BB962C8B-B14F-4D97-AF65-F5344CB8AC3E}">
        <p14:creationId xmlns:p14="http://schemas.microsoft.com/office/powerpoint/2010/main" val="1078243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BF20-C721-E4EA-DC1F-1979AAE395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4F7512A-D381-308B-3625-C49584509C76}"/>
              </a:ext>
            </a:extLst>
          </p:cNvPr>
          <p:cNvSpPr/>
          <p:nvPr/>
        </p:nvSpPr>
        <p:spPr>
          <a:xfrm>
            <a:off x="0" y="-7795"/>
            <a:ext cx="12239625" cy="698379"/>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endParaRPr lang="fr-FR" sz="2000" b="1" dirty="0">
              <a:solidFill>
                <a:srgbClr val="002060"/>
              </a:solidFill>
            </a:endParaRPr>
          </a:p>
        </p:txBody>
      </p:sp>
      <p:sp>
        <p:nvSpPr>
          <p:cNvPr id="4" name="Espace réservé du texte 11">
            <a:extLst>
              <a:ext uri="{FF2B5EF4-FFF2-40B4-BE49-F238E27FC236}">
                <a16:creationId xmlns:a16="http://schemas.microsoft.com/office/drawing/2014/main" id="{8AE6E662-8A8C-BC8E-BF72-F88899C06721}"/>
              </a:ext>
            </a:extLst>
          </p:cNvPr>
          <p:cNvSpPr txBox="1">
            <a:spLocks/>
          </p:cNvSpPr>
          <p:nvPr/>
        </p:nvSpPr>
        <p:spPr>
          <a:xfrm>
            <a:off x="128466" y="1152871"/>
            <a:ext cx="10133163" cy="5687667"/>
          </a:xfrm>
          <a:prstGeom prst="rect">
            <a:avLst/>
          </a:prstGeom>
        </p:spPr>
        <p:txBody>
          <a:bodyPr lIns="25335" tIns="25335" rIns="25335" bIns="25335" anchor="t">
            <a:norm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2pPr>
            <a:lvl3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3pPr>
            <a:lvl4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4pPr>
            <a:lvl5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5pPr>
            <a:lvl6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6pPr>
            <a:lvl7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7pPr>
            <a:lvl8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8pPr>
            <a:lvl9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9pPr>
          </a:lstStyle>
          <a:p>
            <a:pPr algn="just"/>
            <a:endParaRPr lang="fr-FR" sz="1600" baseline="30000" dirty="0">
              <a:latin typeface="Aptos" panose="020B0004020202020204" pitchFamily="34" charset="0"/>
            </a:endParaRPr>
          </a:p>
          <a:p>
            <a:pPr algn="just"/>
            <a:endParaRPr lang="fr-FR" b="1" dirty="0">
              <a:latin typeface="Aptos" panose="020B0004020202020204" pitchFamily="34" charset="0"/>
            </a:endParaRPr>
          </a:p>
          <a:p>
            <a:pPr algn="just"/>
            <a:endParaRPr lang="fr-FR" dirty="0">
              <a:latin typeface="Aptos" panose="020B0004020202020204" pitchFamily="34" charset="0"/>
            </a:endParaRPr>
          </a:p>
          <a:p>
            <a:pPr marL="435744" lvl="1"/>
            <a:endParaRPr lang="en-GB" dirty="0"/>
          </a:p>
        </p:txBody>
      </p:sp>
      <p:sp>
        <p:nvSpPr>
          <p:cNvPr id="6" name="Rectangle 5">
            <a:extLst>
              <a:ext uri="{FF2B5EF4-FFF2-40B4-BE49-F238E27FC236}">
                <a16:creationId xmlns:a16="http://schemas.microsoft.com/office/drawing/2014/main" id="{9B913398-DBCA-28B1-B412-F4A291A345F3}"/>
              </a:ext>
            </a:extLst>
          </p:cNvPr>
          <p:cNvSpPr/>
          <p:nvPr/>
        </p:nvSpPr>
        <p:spPr>
          <a:xfrm>
            <a:off x="-1" y="0"/>
            <a:ext cx="12239625" cy="954380"/>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4000" b="1" kern="100" dirty="0">
                <a:latin typeface="Segoe UI Emoji" panose="020B0502040204020203" pitchFamily="34" charset="0"/>
                <a:ea typeface="Aptos" panose="020B0004020202020204" pitchFamily="34" charset="0"/>
                <a:cs typeface="Segoe UI Emoji" panose="020B0502040204020203" pitchFamily="34" charset="0"/>
              </a:rPr>
              <a:t>🔗 </a:t>
            </a:r>
            <a:r>
              <a:rPr lang="fr-FR" sz="4000" b="1" dirty="0">
                <a:solidFill>
                  <a:srgbClr val="002060"/>
                </a:solidFill>
              </a:rPr>
              <a:t>Ressources utiles</a:t>
            </a:r>
          </a:p>
        </p:txBody>
      </p:sp>
      <p:sp>
        <p:nvSpPr>
          <p:cNvPr id="13" name="ZoneTexte 12">
            <a:extLst>
              <a:ext uri="{FF2B5EF4-FFF2-40B4-BE49-F238E27FC236}">
                <a16:creationId xmlns:a16="http://schemas.microsoft.com/office/drawing/2014/main" id="{CD4C5F12-EF4B-AABB-AAEC-7BDD2B29DCC5}"/>
              </a:ext>
            </a:extLst>
          </p:cNvPr>
          <p:cNvSpPr txBox="1"/>
          <p:nvPr/>
        </p:nvSpPr>
        <p:spPr>
          <a:xfrm>
            <a:off x="274157" y="1416667"/>
            <a:ext cx="5602762" cy="3783856"/>
          </a:xfrm>
          <a:prstGeom prst="rect">
            <a:avLst/>
          </a:prstGeom>
          <a:noFill/>
        </p:spPr>
        <p:txBody>
          <a:bodyPr wrap="square">
            <a:spAutoFit/>
          </a:bodyPr>
          <a:lstStyle/>
          <a:p>
            <a:pPr algn="just">
              <a:lnSpc>
                <a:spcPct val="115000"/>
              </a:lnSpc>
              <a:spcAft>
                <a:spcPts val="800"/>
              </a:spcAft>
              <a:buNone/>
            </a:pPr>
            <a:r>
              <a:rPr lang="fr-FR" sz="1200" kern="100" dirty="0">
                <a:effectLst/>
                <a:latin typeface="Segoe UI Emoji" panose="020B0502040204020203" pitchFamily="34" charset="0"/>
                <a:ea typeface="Aptos" panose="020B0004020202020204" pitchFamily="34" charset="0"/>
                <a:cs typeface="Segoe UI Emoji" panose="020B0502040204020203" pitchFamily="34" charset="0"/>
              </a:rPr>
              <a:t> 🌐</a:t>
            </a:r>
            <a:r>
              <a:rPr lang="fr-FR" sz="1200" kern="100" dirty="0">
                <a:effectLst/>
                <a:latin typeface="Aptos" panose="020B0004020202020204" pitchFamily="34" charset="0"/>
                <a:ea typeface="Aptos" panose="020B0004020202020204" pitchFamily="34" charset="0"/>
                <a:cs typeface="Times New Roman" panose="02020603050405020304" pitchFamily="18" charset="0"/>
              </a:rPr>
              <a:t>    </a:t>
            </a:r>
            <a:r>
              <a:rPr lang="fr-FR"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Guide officiel OETH – Urssaf Agefiph </a:t>
            </a:r>
          </a:p>
          <a:p>
            <a:pPr lvl="0" algn="just">
              <a:lnSpc>
                <a:spcPct val="115000"/>
              </a:lnSpc>
              <a:spcAft>
                <a:spcPts val="800"/>
              </a:spcAft>
              <a:buSzPts val="1000"/>
              <a:tabLst>
                <a:tab pos="457200" algn="l"/>
              </a:tabLst>
            </a:pPr>
            <a:r>
              <a:rPr lang="fr-FR" sz="2000" kern="100" dirty="0">
                <a:effectLst/>
                <a:latin typeface="Aptos" panose="020B0004020202020204" pitchFamily="34" charset="0"/>
                <a:ea typeface="Aptos" panose="020B0004020202020204" pitchFamily="34" charset="0"/>
                <a:cs typeface="Segoe UI Emoji" panose="020B0502040204020203" pitchFamily="34" charset="0"/>
              </a:rPr>
              <a:t>🧮</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 </a:t>
            </a:r>
            <a:r>
              <a:rPr lang="fr-FR"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Simulateur de contribution – Agefiph</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15000"/>
              </a:lnSpc>
              <a:spcAft>
                <a:spcPts val="800"/>
              </a:spcAft>
              <a:buSzPts val="1000"/>
              <a:tabLst>
                <a:tab pos="457200" algn="l"/>
              </a:tabLst>
            </a:pPr>
            <a:r>
              <a:rPr lang="fr-FR" sz="2000" kern="100" dirty="0">
                <a:effectLst/>
                <a:latin typeface="Aptos" panose="020B0004020202020204" pitchFamily="34" charset="0"/>
                <a:ea typeface="Aptos" panose="020B0004020202020204" pitchFamily="34" charset="0"/>
                <a:cs typeface="Segoe UI Emoji" panose="020B0502040204020203" pitchFamily="34" charset="0"/>
              </a:rPr>
              <a:t>🧾</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 </a:t>
            </a:r>
            <a:r>
              <a:rPr lang="fr-FR"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Documentation DSN – Net-Entreprises</a:t>
            </a:r>
            <a:endParaRPr lang="fr-FR"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15000"/>
              </a:lnSpc>
              <a:spcAft>
                <a:spcPts val="800"/>
              </a:spcAft>
              <a:buSzPts val="1000"/>
              <a:tabLst>
                <a:tab pos="457200" algn="l"/>
              </a:tabLst>
            </a:pPr>
            <a:endParaRPr lang="fr-FR" sz="900" kern="100" dirty="0">
              <a:effectLst/>
              <a:latin typeface="Aptos" panose="020B0004020202020204" pitchFamily="34" charset="0"/>
              <a:ea typeface="Aptos" panose="020B0004020202020204" pitchFamily="34" charset="0"/>
              <a:cs typeface="Segoe UI Emoji" panose="020B0502040204020203" pitchFamily="34" charset="0"/>
            </a:endParaRPr>
          </a:p>
          <a:p>
            <a:pPr lvl="0" algn="just">
              <a:lnSpc>
                <a:spcPct val="115000"/>
              </a:lnSpc>
              <a:spcAft>
                <a:spcPts val="800"/>
              </a:spcAft>
              <a:buSzPts val="1000"/>
              <a:tabLst>
                <a:tab pos="457200" algn="l"/>
              </a:tabLst>
            </a:pPr>
            <a:endParaRPr lang="fr-FR" sz="2000" kern="100" dirty="0">
              <a:effectLst/>
              <a:latin typeface="Aptos" panose="020B0004020202020204" pitchFamily="34" charset="0"/>
              <a:ea typeface="Aptos" panose="020B0004020202020204" pitchFamily="34" charset="0"/>
              <a:cs typeface="Segoe UI Emoji" panose="020B0502040204020203" pitchFamily="34" charset="0"/>
            </a:endParaRPr>
          </a:p>
          <a:p>
            <a:pPr lvl="0" algn="just">
              <a:lnSpc>
                <a:spcPct val="115000"/>
              </a:lnSpc>
              <a:spcAft>
                <a:spcPts val="800"/>
              </a:spcAft>
              <a:buSzPts val="1000"/>
              <a:tabLst>
                <a:tab pos="457200" algn="l"/>
              </a:tabLst>
            </a:pPr>
            <a:endParaRPr lang="fr-FR" sz="2000" kern="100" dirty="0">
              <a:effectLst/>
              <a:latin typeface="Aptos" panose="020B0004020202020204" pitchFamily="34" charset="0"/>
              <a:ea typeface="Aptos" panose="020B0004020202020204" pitchFamily="34" charset="0"/>
              <a:cs typeface="Segoe UI Emoji" panose="020B0502040204020203" pitchFamily="34" charset="0"/>
            </a:endParaRPr>
          </a:p>
          <a:p>
            <a:pPr lvl="0" algn="just">
              <a:lnSpc>
                <a:spcPct val="115000"/>
              </a:lnSpc>
              <a:spcAft>
                <a:spcPts val="800"/>
              </a:spcAft>
              <a:buSzPts val="1000"/>
              <a:tabLst>
                <a:tab pos="457200" algn="l"/>
              </a:tabLst>
            </a:pPr>
            <a:endParaRPr lang="fr-FR" sz="2000" kern="100" dirty="0">
              <a:latin typeface="Aptos" panose="020B0004020202020204" pitchFamily="34" charset="0"/>
              <a:ea typeface="Aptos" panose="020B0004020202020204" pitchFamily="34" charset="0"/>
              <a:cs typeface="Segoe UI Emoji" panose="020B0502040204020203" pitchFamily="34" charset="0"/>
            </a:endParaRPr>
          </a:p>
          <a:p>
            <a:pPr lvl="0" algn="just">
              <a:lnSpc>
                <a:spcPct val="115000"/>
              </a:lnSpc>
              <a:spcAft>
                <a:spcPts val="800"/>
              </a:spcAft>
              <a:buSzPts val="1000"/>
              <a:tabLst>
                <a:tab pos="457200" algn="l"/>
              </a:tabLst>
            </a:pPr>
            <a:r>
              <a:rPr lang="fr-FR" sz="2000" kern="100" dirty="0">
                <a:effectLst/>
                <a:latin typeface="Aptos" panose="020B0004020202020204" pitchFamily="34" charset="0"/>
                <a:ea typeface="Aptos" panose="020B0004020202020204" pitchFamily="34" charset="0"/>
                <a:cs typeface="Segoe UI Emoji" panose="020B0502040204020203" pitchFamily="34" charset="0"/>
              </a:rPr>
              <a:t>📚</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 </a:t>
            </a:r>
            <a:r>
              <a:rPr lang="fr-FR"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UNEA – Ressources pour les achats responsables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C02F46EE-4E07-E94A-310A-0DDAB2095EAB}"/>
              </a:ext>
            </a:extLst>
          </p:cNvPr>
          <p:cNvSpPr txBox="1"/>
          <p:nvPr/>
        </p:nvSpPr>
        <p:spPr>
          <a:xfrm>
            <a:off x="559907" y="2789850"/>
            <a:ext cx="5031263" cy="1569660"/>
          </a:xfrm>
          <a:prstGeom prst="rect">
            <a:avLst/>
          </a:prstGeom>
          <a:noFill/>
        </p:spPr>
        <p:txBody>
          <a:bodyPr wrap="square">
            <a:spAutoFit/>
          </a:bodyPr>
          <a:lstStyle/>
          <a:p>
            <a:pPr algn="l" fontAlgn="ctr" hangingPunct="1"/>
            <a:r>
              <a:rPr lang="fr-FR" sz="1200" u="sng" dirty="0">
                <a:solidFill>
                  <a:srgbClr val="002060"/>
                </a:solidFill>
                <a:latin typeface="Aptos" panose="020B0004020202020204" pitchFamily="34" charset="0"/>
                <a:hlinkClick r:id="rId6">
                  <a:extLst>
                    <a:ext uri="{A12FA001-AC4F-418D-AE19-62706E023703}">
                      <ahyp:hlinkClr xmlns:ahyp="http://schemas.microsoft.com/office/drawing/2018/hyperlinkcolor" val="tx"/>
                    </a:ext>
                  </a:extLst>
                </a:hlinkClick>
              </a:rPr>
              <a:t>Déclarer les effectifs internes BOETH</a:t>
            </a:r>
            <a:endParaRPr lang="fr-FR" sz="1200" u="sng" dirty="0">
              <a:solidFill>
                <a:srgbClr val="002060"/>
              </a:solidFill>
              <a:latin typeface="Aptos" panose="020B0004020202020204" pitchFamily="34" charset="0"/>
            </a:endParaRPr>
          </a:p>
          <a:p>
            <a:pPr algn="l" fontAlgn="ctr" hangingPunct="1"/>
            <a:r>
              <a:rPr lang="fr-FR" sz="1200" u="sng" dirty="0">
                <a:solidFill>
                  <a:srgbClr val="002060"/>
                </a:solidFill>
                <a:latin typeface="Aptos" panose="020B0004020202020204" pitchFamily="34" charset="0"/>
                <a:hlinkClick r:id="rId7">
                  <a:extLst>
                    <a:ext uri="{A12FA001-AC4F-418D-AE19-62706E023703}">
                      <ahyp:hlinkClr xmlns:ahyp="http://schemas.microsoft.com/office/drawing/2018/hyperlinkcolor" val="tx"/>
                    </a:ext>
                  </a:extLst>
                </a:hlinkClick>
              </a:rPr>
              <a:t>Déclarer les effectifs moyens annuels de BOETH externes et les cas de correction</a:t>
            </a:r>
            <a:endParaRPr lang="fr-FR" sz="1200" u="sng" dirty="0">
              <a:solidFill>
                <a:srgbClr val="002060"/>
              </a:solidFill>
              <a:latin typeface="Aptos" panose="020B0004020202020204" pitchFamily="34" charset="0"/>
            </a:endParaRPr>
          </a:p>
          <a:p>
            <a:pPr algn="l" fontAlgn="ctr" hangingPunct="1"/>
            <a:r>
              <a:rPr lang="fr-FR" sz="1200" u="sng" dirty="0">
                <a:solidFill>
                  <a:srgbClr val="002060"/>
                </a:solidFill>
                <a:latin typeface="Aptos" panose="020B0004020202020204" pitchFamily="34" charset="0"/>
                <a:hlinkClick r:id="rId8">
                  <a:extLst>
                    <a:ext uri="{A12FA001-AC4F-418D-AE19-62706E023703}">
                      <ahyp:hlinkClr xmlns:ahyp="http://schemas.microsoft.com/office/drawing/2018/hyperlinkcolor" val="tx"/>
                    </a:ext>
                  </a:extLst>
                </a:hlinkClick>
              </a:rPr>
              <a:t>Le compte rendu métier (CRM) effectifs - Travailleurs en situation de handicap OETH</a:t>
            </a:r>
            <a:endParaRPr lang="fr-FR" sz="1200" u="sng" dirty="0">
              <a:solidFill>
                <a:srgbClr val="002060"/>
              </a:solidFill>
              <a:latin typeface="Aptos" panose="020B0004020202020204" pitchFamily="34" charset="0"/>
            </a:endParaRPr>
          </a:p>
          <a:p>
            <a:pPr algn="l" fontAlgn="ctr" hangingPunct="1"/>
            <a:r>
              <a:rPr lang="fr-FR" sz="1200" u="sng" dirty="0">
                <a:solidFill>
                  <a:srgbClr val="002060"/>
                </a:solidFill>
                <a:latin typeface="Aptos" panose="020B0004020202020204" pitchFamily="34" charset="0"/>
                <a:hlinkClick r:id="rId9">
                  <a:extLst>
                    <a:ext uri="{A12FA001-AC4F-418D-AE19-62706E023703}">
                      <ahyp:hlinkClr xmlns:ahyp="http://schemas.microsoft.com/office/drawing/2018/hyperlinkcolor" val="tx"/>
                    </a:ext>
                  </a:extLst>
                </a:hlinkClick>
              </a:rPr>
              <a:t>Contribution annuelle des travailleurs en situation de handicap aux blocs « Cotisation établissement - S21.G00.82 » et « Cotisation agrégée – S21.G00.23 »</a:t>
            </a:r>
            <a:endParaRPr lang="fr-FR" sz="1200" u="sng" dirty="0">
              <a:solidFill>
                <a:srgbClr val="002060"/>
              </a:solidFill>
              <a:latin typeface="Aptos" panose="020B0004020202020204" pitchFamily="34" charset="0"/>
            </a:endParaRPr>
          </a:p>
        </p:txBody>
      </p:sp>
      <p:sp>
        <p:nvSpPr>
          <p:cNvPr id="12" name="ZoneTexte 11">
            <a:extLst>
              <a:ext uri="{FF2B5EF4-FFF2-40B4-BE49-F238E27FC236}">
                <a16:creationId xmlns:a16="http://schemas.microsoft.com/office/drawing/2014/main" id="{A33F404C-70C0-B01C-110D-BC7759CC278C}"/>
              </a:ext>
            </a:extLst>
          </p:cNvPr>
          <p:cNvSpPr txBox="1"/>
          <p:nvPr/>
        </p:nvSpPr>
        <p:spPr>
          <a:xfrm>
            <a:off x="6522343" y="1247169"/>
            <a:ext cx="5294520" cy="3724096"/>
          </a:xfrm>
          <a:prstGeom prst="rect">
            <a:avLst/>
          </a:prstGeom>
          <a:noFill/>
        </p:spPr>
        <p:txBody>
          <a:bodyPr wrap="square">
            <a:spAutoFit/>
          </a:bodyPr>
          <a:lstStyle/>
          <a:p>
            <a:pPr algn="l"/>
            <a:r>
              <a:rPr lang="fr-FR" sz="2800" dirty="0"/>
              <a:t>📞📧</a:t>
            </a:r>
            <a:r>
              <a:rPr lang="fr-FR" dirty="0"/>
              <a:t> </a:t>
            </a:r>
            <a:r>
              <a:rPr lang="fr-FR" sz="2400" b="1" dirty="0">
                <a:solidFill>
                  <a:srgbClr val="002060"/>
                </a:solidFill>
                <a:latin typeface="Aptos" panose="020B0004020202020204" pitchFamily="34" charset="0"/>
              </a:rPr>
              <a:t>Contactez : </a:t>
            </a:r>
          </a:p>
          <a:p>
            <a:pPr algn="l"/>
            <a:endParaRPr lang="fr-FR" sz="2400" dirty="0">
              <a:solidFill>
                <a:schemeClr val="tx1"/>
              </a:solidFill>
              <a:latin typeface="Aptos" panose="020B0004020202020204" pitchFamily="34" charset="0"/>
            </a:endParaRPr>
          </a:p>
          <a:p>
            <a:pPr algn="l"/>
            <a:r>
              <a:rPr lang="fr-FR" sz="2400" b="1" dirty="0">
                <a:solidFill>
                  <a:srgbClr val="002060"/>
                </a:solidFill>
                <a:latin typeface="Aptos" panose="020B0004020202020204" pitchFamily="34" charset="0"/>
              </a:rPr>
              <a:t>Urssaf  </a:t>
            </a:r>
          </a:p>
          <a:p>
            <a:pPr algn="l"/>
            <a:r>
              <a:rPr lang="fr-FR" sz="1400" b="1" dirty="0">
                <a:solidFill>
                  <a:schemeClr val="tx1"/>
                </a:solidFill>
                <a:latin typeface="Aptos" panose="020B0004020202020204" pitchFamily="34" charset="0"/>
              </a:rPr>
              <a:t>Par téléphone au</a:t>
            </a:r>
            <a:r>
              <a:rPr lang="fr-FR" sz="1400" dirty="0">
                <a:solidFill>
                  <a:schemeClr val="tx1"/>
                </a:solidFill>
                <a:latin typeface="Aptos" panose="020B0004020202020204" pitchFamily="34" charset="0"/>
              </a:rPr>
              <a:t> </a:t>
            </a:r>
            <a:r>
              <a:rPr lang="fr-FR" sz="1400" b="1" u="sng" dirty="0">
                <a:solidFill>
                  <a:schemeClr val="tx1"/>
                </a:solidFill>
                <a:latin typeface="Aptos" panose="020B0004020202020204" pitchFamily="34" charset="0"/>
                <a:hlinkClick r:id="rId10">
                  <a:extLst>
                    <a:ext uri="{A12FA001-AC4F-418D-AE19-62706E023703}">
                      <ahyp:hlinkClr xmlns:ahyp="http://schemas.microsoft.com/office/drawing/2018/hyperlinkcolor" val="tx"/>
                    </a:ext>
                  </a:extLst>
                </a:hlinkClick>
              </a:rPr>
              <a:t>39 57</a:t>
            </a:r>
            <a:r>
              <a:rPr lang="fr-FR" sz="1400" dirty="0">
                <a:solidFill>
                  <a:schemeClr val="tx1"/>
                </a:solidFill>
                <a:latin typeface="Aptos" panose="020B0004020202020204" pitchFamily="34" charset="0"/>
              </a:rPr>
              <a:t> de 9h à 17h du lundi au vendredi (service gratuit + prix d'appel) </a:t>
            </a:r>
          </a:p>
          <a:p>
            <a:pPr algn="l"/>
            <a:r>
              <a:rPr lang="fr-FR" sz="1400" b="1" dirty="0">
                <a:solidFill>
                  <a:schemeClr val="tx1"/>
                </a:solidFill>
                <a:latin typeface="Aptos" panose="020B0004020202020204" pitchFamily="34" charset="0"/>
              </a:rPr>
              <a:t>Par message sur votre compte en ligne :  </a:t>
            </a:r>
            <a:r>
              <a:rPr lang="fr-FR" sz="1400" dirty="0">
                <a:solidFill>
                  <a:schemeClr val="tx1"/>
                </a:solidFill>
                <a:latin typeface="Aptos" panose="020B0004020202020204" pitchFamily="34" charset="0"/>
                <a:hlinkClick r:id="rId11">
                  <a:extLst>
                    <a:ext uri="{A12FA001-AC4F-418D-AE19-62706E023703}">
                      <ahyp:hlinkClr xmlns:ahyp="http://schemas.microsoft.com/office/drawing/2018/hyperlinkcolor" val="tx"/>
                    </a:ext>
                  </a:extLst>
                </a:hlinkClick>
              </a:rPr>
              <a:t>https://www.urssaf.fr/accueil/contacter-</a:t>
            </a:r>
            <a:r>
              <a:rPr lang="fr-FR" sz="1400" dirty="0">
                <a:solidFill>
                  <a:schemeClr val="tx1"/>
                </a:solidFill>
                <a:latin typeface="Aptos" panose="020B0004020202020204" pitchFamily="34" charset="0"/>
              </a:rPr>
              <a:t>urssaf/employeur-demarches-formalites.html  </a:t>
            </a:r>
          </a:p>
          <a:p>
            <a:pPr algn="just"/>
            <a:r>
              <a:rPr lang="fr-FR" sz="1400" b="1" dirty="0">
                <a:solidFill>
                  <a:schemeClr val="tx1"/>
                </a:solidFill>
                <a:latin typeface="Aptos" panose="020B0004020202020204" pitchFamily="34" charset="0"/>
              </a:rPr>
              <a:t>Prendre Rdv sur site ou en </a:t>
            </a:r>
            <a:r>
              <a:rPr lang="fr-FR" sz="1400" b="1" dirty="0" err="1">
                <a:solidFill>
                  <a:schemeClr val="tx1"/>
                </a:solidFill>
                <a:latin typeface="Aptos" panose="020B0004020202020204" pitchFamily="34" charset="0"/>
              </a:rPr>
              <a:t>visio</a:t>
            </a:r>
            <a:r>
              <a:rPr lang="fr-FR" sz="1400" b="1" dirty="0">
                <a:solidFill>
                  <a:schemeClr val="tx1"/>
                </a:solidFill>
                <a:latin typeface="Aptos" panose="020B0004020202020204" pitchFamily="34" charset="0"/>
              </a:rPr>
              <a:t> </a:t>
            </a:r>
          </a:p>
          <a:p>
            <a:pPr algn="just"/>
            <a:r>
              <a:rPr lang="fr-FR" sz="1400" dirty="0">
                <a:solidFill>
                  <a:schemeClr val="tx1"/>
                </a:solidFill>
                <a:latin typeface="Aptos" panose="020B0004020202020204" pitchFamily="34" charset="0"/>
              </a:rPr>
              <a:t>sur </a:t>
            </a:r>
            <a:r>
              <a:rPr lang="fr-FR" sz="1400" dirty="0">
                <a:solidFill>
                  <a:schemeClr val="tx1"/>
                </a:solidFill>
                <a:latin typeface="Aptos" panose="020B0004020202020204" pitchFamily="34" charset="0"/>
                <a:hlinkClick r:id="rId12">
                  <a:extLst>
                    <a:ext uri="{A12FA001-AC4F-418D-AE19-62706E023703}">
                      <ahyp:hlinkClr xmlns:ahyp="http://schemas.microsoft.com/office/drawing/2018/hyperlinkcolor" val="tx"/>
                    </a:ext>
                  </a:extLst>
                </a:hlinkClick>
              </a:rPr>
              <a:t>https://www.urssaf.fr/accueil/se-connecter.html</a:t>
            </a:r>
            <a:endParaRPr lang="fr-FR" sz="1400" dirty="0">
              <a:solidFill>
                <a:schemeClr val="tx1"/>
              </a:solidFill>
              <a:latin typeface="Aptos" panose="020B0004020202020204" pitchFamily="34" charset="0"/>
            </a:endParaRPr>
          </a:p>
          <a:p>
            <a:pPr algn="l"/>
            <a:endParaRPr lang="fr-FR" sz="1400" dirty="0">
              <a:solidFill>
                <a:srgbClr val="002060"/>
              </a:solidFill>
              <a:latin typeface="Aptos" panose="020B0004020202020204" pitchFamily="34" charset="0"/>
            </a:endParaRPr>
          </a:p>
          <a:p>
            <a:pPr algn="l"/>
            <a:r>
              <a:rPr lang="fr-FR" sz="2400" b="1" dirty="0">
                <a:solidFill>
                  <a:srgbClr val="7030A0"/>
                </a:solidFill>
                <a:latin typeface="Aptos" panose="020B0004020202020204" pitchFamily="34" charset="0"/>
              </a:rPr>
              <a:t>Agefiph</a:t>
            </a:r>
          </a:p>
          <a:p>
            <a:pPr algn="l"/>
            <a:r>
              <a:rPr lang="fr-FR" sz="2400" dirty="0">
                <a:solidFill>
                  <a:schemeClr val="tx1"/>
                </a:solidFill>
                <a:latin typeface="Aptos" panose="020B0004020202020204" pitchFamily="34" charset="0"/>
              </a:rPr>
              <a:t> </a:t>
            </a:r>
          </a:p>
        </p:txBody>
      </p:sp>
      <p:pic>
        <p:nvPicPr>
          <p:cNvPr id="17" name="Image 16">
            <a:extLst>
              <a:ext uri="{FF2B5EF4-FFF2-40B4-BE49-F238E27FC236}">
                <a16:creationId xmlns:a16="http://schemas.microsoft.com/office/drawing/2014/main" id="{5E55273C-E671-8D7B-92AB-5B72F77D9E11}"/>
              </a:ext>
            </a:extLst>
          </p:cNvPr>
          <p:cNvPicPr>
            <a:picLocks noChangeAspect="1"/>
          </p:cNvPicPr>
          <p:nvPr/>
        </p:nvPicPr>
        <p:blipFill>
          <a:blip r:embed="rId13"/>
          <a:stretch>
            <a:fillRect/>
          </a:stretch>
        </p:blipFill>
        <p:spPr>
          <a:xfrm>
            <a:off x="9983092" y="1284497"/>
            <a:ext cx="2128067" cy="1007893"/>
          </a:xfrm>
          <a:prstGeom prst="rect">
            <a:avLst/>
          </a:prstGeom>
        </p:spPr>
      </p:pic>
      <p:sp>
        <p:nvSpPr>
          <p:cNvPr id="7" name="ZoneTexte 6">
            <a:extLst>
              <a:ext uri="{FF2B5EF4-FFF2-40B4-BE49-F238E27FC236}">
                <a16:creationId xmlns:a16="http://schemas.microsoft.com/office/drawing/2014/main" id="{89FB10E2-FCB3-AA9F-E230-9456EEC92F1A}"/>
              </a:ext>
            </a:extLst>
          </p:cNvPr>
          <p:cNvSpPr txBox="1"/>
          <p:nvPr/>
        </p:nvSpPr>
        <p:spPr>
          <a:xfrm>
            <a:off x="6522343" y="5414233"/>
            <a:ext cx="5772638" cy="1015663"/>
          </a:xfrm>
          <a:prstGeom prst="rect">
            <a:avLst/>
          </a:prstGeom>
          <a:noFill/>
        </p:spPr>
        <p:txBody>
          <a:bodyPr wrap="square">
            <a:spAutoFit/>
          </a:bodyPr>
          <a:lstStyle/>
          <a:p>
            <a:pPr algn="l"/>
            <a:r>
              <a:rPr lang="fr-FR" sz="2000" b="1" dirty="0">
                <a:solidFill>
                  <a:schemeClr val="tx1"/>
                </a:solidFill>
                <a:latin typeface="Aptos" panose="020B0004020202020204" pitchFamily="34" charset="0"/>
                <a:cs typeface="Poppins Light" panose="00000400000000000000" pitchFamily="2" charset="0"/>
              </a:rPr>
              <a:t>UNEA Normandie </a:t>
            </a:r>
          </a:p>
          <a:p>
            <a:pPr algn="l"/>
            <a:r>
              <a:rPr lang="fr-FR" sz="2000" dirty="0">
                <a:solidFill>
                  <a:schemeClr val="tx1"/>
                </a:solidFill>
                <a:latin typeface="Aptos" panose="020B0004020202020204" pitchFamily="34" charset="0"/>
                <a:cs typeface="Poppins Light" panose="00000400000000000000" pitchFamily="2" charset="0"/>
              </a:rPr>
              <a:t>Pascale ODOUX, chargée de mission </a:t>
            </a:r>
          </a:p>
          <a:p>
            <a:pPr algn="l"/>
            <a:r>
              <a:rPr lang="fr-FR" sz="2000" dirty="0">
                <a:solidFill>
                  <a:schemeClr val="tx1"/>
                </a:solidFill>
                <a:latin typeface="Aptos" panose="020B0004020202020204" pitchFamily="34" charset="0"/>
                <a:cs typeface="Poppins Light" panose="00000400000000000000" pitchFamily="2" charset="0"/>
                <a:hlinkClick r:id="rId14">
                  <a:extLst>
                    <a:ext uri="{A12FA001-AC4F-418D-AE19-62706E023703}">
                      <ahyp:hlinkClr xmlns:ahyp="http://schemas.microsoft.com/office/drawing/2018/hyperlinkcolor" val="tx"/>
                    </a:ext>
                  </a:extLst>
                </a:hlinkClick>
              </a:rPr>
              <a:t>podoux@unea.fr</a:t>
            </a:r>
            <a:r>
              <a:rPr lang="fr-FR" sz="2000" dirty="0">
                <a:solidFill>
                  <a:schemeClr val="tx1"/>
                </a:solidFill>
                <a:latin typeface="Aptos" panose="020B0004020202020204" pitchFamily="34" charset="0"/>
                <a:cs typeface="Poppins Light" panose="00000400000000000000" pitchFamily="2" charset="0"/>
              </a:rPr>
              <a:t> 06.60.04.08.49</a:t>
            </a:r>
          </a:p>
        </p:txBody>
      </p:sp>
      <p:pic>
        <p:nvPicPr>
          <p:cNvPr id="16" name="Image 15">
            <a:extLst>
              <a:ext uri="{FF2B5EF4-FFF2-40B4-BE49-F238E27FC236}">
                <a16:creationId xmlns:a16="http://schemas.microsoft.com/office/drawing/2014/main" id="{6B5E9F54-6DF7-9F1C-C0B1-62FD34970E4D}"/>
              </a:ext>
            </a:extLst>
          </p:cNvPr>
          <p:cNvPicPr>
            <a:picLocks noChangeAspect="1"/>
          </p:cNvPicPr>
          <p:nvPr/>
        </p:nvPicPr>
        <p:blipFill>
          <a:blip r:embed="rId15"/>
          <a:stretch>
            <a:fillRect/>
          </a:stretch>
        </p:blipFill>
        <p:spPr>
          <a:xfrm>
            <a:off x="7213388" y="76899"/>
            <a:ext cx="1658140" cy="613685"/>
          </a:xfrm>
          <a:prstGeom prst="rect">
            <a:avLst/>
          </a:prstGeom>
        </p:spPr>
      </p:pic>
      <p:pic>
        <p:nvPicPr>
          <p:cNvPr id="18" name="Image 17">
            <a:extLst>
              <a:ext uri="{FF2B5EF4-FFF2-40B4-BE49-F238E27FC236}">
                <a16:creationId xmlns:a16="http://schemas.microsoft.com/office/drawing/2014/main" id="{DB9C212F-E3A5-FDFF-8C8C-D0F4E0F890F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15959" y="102044"/>
            <a:ext cx="1101312" cy="572500"/>
          </a:xfrm>
          <a:prstGeom prst="rect">
            <a:avLst/>
          </a:prstGeom>
        </p:spPr>
      </p:pic>
      <p:pic>
        <p:nvPicPr>
          <p:cNvPr id="19" name="Image 18">
            <a:extLst>
              <a:ext uri="{FF2B5EF4-FFF2-40B4-BE49-F238E27FC236}">
                <a16:creationId xmlns:a16="http://schemas.microsoft.com/office/drawing/2014/main" id="{917D35EF-08FB-2646-D2BD-BE25A3FE7AB9}"/>
              </a:ext>
            </a:extLst>
          </p:cNvPr>
          <p:cNvPicPr>
            <a:picLocks noChangeAspect="1"/>
          </p:cNvPicPr>
          <p:nvPr/>
        </p:nvPicPr>
        <p:blipFill>
          <a:blip r:embed="rId1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58502" y="56369"/>
            <a:ext cx="1884270" cy="572500"/>
          </a:xfrm>
          <a:prstGeom prst="rect">
            <a:avLst/>
          </a:prstGeom>
        </p:spPr>
      </p:pic>
      <p:sp>
        <p:nvSpPr>
          <p:cNvPr id="3" name="ZoneTexte 2">
            <a:extLst>
              <a:ext uri="{FF2B5EF4-FFF2-40B4-BE49-F238E27FC236}">
                <a16:creationId xmlns:a16="http://schemas.microsoft.com/office/drawing/2014/main" id="{8CEDD7E5-7E98-AC17-7865-185C11B93347}"/>
              </a:ext>
            </a:extLst>
          </p:cNvPr>
          <p:cNvSpPr txBox="1"/>
          <p:nvPr/>
        </p:nvSpPr>
        <p:spPr>
          <a:xfrm>
            <a:off x="6522343" y="4548149"/>
            <a:ext cx="4931566" cy="738664"/>
          </a:xfrm>
          <a:prstGeom prst="rect">
            <a:avLst/>
          </a:prstGeom>
          <a:solidFill>
            <a:schemeClr val="bg1"/>
          </a:solidFill>
        </p:spPr>
        <p:txBody>
          <a:bodyPr wrap="square" rtlCol="0">
            <a:spAutoFit/>
          </a:bodyPr>
          <a:lstStyle/>
          <a:p>
            <a:pPr algn="just"/>
            <a:r>
              <a:rPr lang="fr-FR" sz="1400" b="1" dirty="0">
                <a:solidFill>
                  <a:srgbClr val="7030A0"/>
                </a:solidFill>
                <a:latin typeface="Aptos" panose="020B0004020202020204" pitchFamily="34" charset="0"/>
              </a:rPr>
              <a:t>Par téléphone au</a:t>
            </a:r>
            <a:r>
              <a:rPr lang="fr-FR" sz="1400" dirty="0">
                <a:solidFill>
                  <a:srgbClr val="7030A0"/>
                </a:solidFill>
                <a:latin typeface="Aptos" panose="020B0004020202020204" pitchFamily="34" charset="0"/>
              </a:rPr>
              <a:t> </a:t>
            </a:r>
            <a:r>
              <a:rPr lang="fr-FR" sz="1400" b="1" u="sng" dirty="0">
                <a:solidFill>
                  <a:srgbClr val="7030A0"/>
                </a:solidFill>
                <a:latin typeface="Aptos" panose="020B0004020202020204" pitchFamily="34" charset="0"/>
              </a:rPr>
              <a:t>0800 11 10 09 </a:t>
            </a:r>
            <a:r>
              <a:rPr lang="fr-FR" sz="1400" dirty="0">
                <a:solidFill>
                  <a:srgbClr val="7030A0"/>
                </a:solidFill>
                <a:latin typeface="Aptos" panose="020B0004020202020204" pitchFamily="34" charset="0"/>
              </a:rPr>
              <a:t>de 9h à 18h du lundi au vendredi (service gratuit + prix d'appel) </a:t>
            </a:r>
          </a:p>
          <a:p>
            <a:pPr algn="just"/>
            <a:r>
              <a:rPr lang="fr-FR" sz="1400" b="1" dirty="0">
                <a:solidFill>
                  <a:srgbClr val="7030A0"/>
                </a:solidFill>
                <a:latin typeface="Aptos" panose="020B0004020202020204" pitchFamily="34" charset="0"/>
              </a:rPr>
              <a:t>Entreprises.normandie@agefiph.asso.fr</a:t>
            </a:r>
          </a:p>
        </p:txBody>
      </p:sp>
    </p:spTree>
    <p:extLst>
      <p:ext uri="{BB962C8B-B14F-4D97-AF65-F5344CB8AC3E}">
        <p14:creationId xmlns:p14="http://schemas.microsoft.com/office/powerpoint/2010/main" val="69609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0A12D3-74F2-18C1-5D9F-116B17F0C25E}"/>
              </a:ext>
            </a:extLst>
          </p:cNvPr>
          <p:cNvSpPr/>
          <p:nvPr/>
        </p:nvSpPr>
        <p:spPr>
          <a:xfrm>
            <a:off x="0" y="6112042"/>
            <a:ext cx="12239625" cy="728496"/>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63CFD7"/>
              </a:solidFill>
            </a:endParaRPr>
          </a:p>
        </p:txBody>
      </p:sp>
      <p:sp>
        <p:nvSpPr>
          <p:cNvPr id="5" name="Titre 2">
            <a:extLst>
              <a:ext uri="{FF2B5EF4-FFF2-40B4-BE49-F238E27FC236}">
                <a16:creationId xmlns:a16="http://schemas.microsoft.com/office/drawing/2014/main" id="{63CCFF33-3E27-7310-BB55-DDCB35863373}"/>
              </a:ext>
            </a:extLst>
          </p:cNvPr>
          <p:cNvSpPr txBox="1">
            <a:spLocks/>
          </p:cNvSpPr>
          <p:nvPr/>
        </p:nvSpPr>
        <p:spPr>
          <a:xfrm>
            <a:off x="398417" y="926323"/>
            <a:ext cx="4660117" cy="4432099"/>
          </a:xfrm>
          <a:prstGeom prst="rect">
            <a:avLst/>
          </a:prstGeom>
          <a:solidFill>
            <a:srgbClr val="D2B18A"/>
          </a:solidFill>
        </p:spPr>
        <p:txBody>
          <a:bodyPr anchor="ctr">
            <a:no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r>
              <a:rPr lang="fr-FR" sz="480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Sommaire</a:t>
            </a:r>
            <a:r>
              <a:rPr lang="fr-FR" sz="540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 </a:t>
            </a:r>
          </a:p>
        </p:txBody>
      </p:sp>
      <p:sp>
        <p:nvSpPr>
          <p:cNvPr id="8" name="ZoneTexte 7">
            <a:extLst>
              <a:ext uri="{FF2B5EF4-FFF2-40B4-BE49-F238E27FC236}">
                <a16:creationId xmlns:a16="http://schemas.microsoft.com/office/drawing/2014/main" id="{AD64D433-9F34-75F8-60EB-B315BABFC8AD}"/>
              </a:ext>
            </a:extLst>
          </p:cNvPr>
          <p:cNvSpPr txBox="1"/>
          <p:nvPr/>
        </p:nvSpPr>
        <p:spPr>
          <a:xfrm>
            <a:off x="5351425" y="1102479"/>
            <a:ext cx="6052529" cy="4255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22802" rIns="45604" bIns="22802" anchor="t">
            <a:no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marL="356358" indent="-342900" algn="l">
              <a:spcBef>
                <a:spcPts val="1197"/>
              </a:spcBef>
              <a:buFont typeface="Wingdings" panose="05000000000000000000" pitchFamily="2" charset="2"/>
              <a:buChar char="§"/>
            </a:pPr>
            <a:endParaRPr lang="fr-FR" sz="2400" dirty="0">
              <a:solidFill>
                <a:srgbClr val="000000"/>
              </a:solidFill>
              <a:latin typeface="Aptos" panose="020B0004020202020204" pitchFamily="34" charset="0"/>
              <a:cs typeface="Arial" panose="020B0604020202020204" pitchFamily="34" charset="0"/>
            </a:endParaRPr>
          </a:p>
          <a:p>
            <a:pPr marL="356358" indent="-342900" algn="l">
              <a:spcBef>
                <a:spcPts val="1197"/>
              </a:spcBef>
              <a:buFont typeface="Wingdings" panose="05000000000000000000" pitchFamily="2" charset="2"/>
              <a:buChar char="§"/>
            </a:pPr>
            <a:r>
              <a:rPr lang="fr-FR" sz="2400" dirty="0">
                <a:solidFill>
                  <a:schemeClr val="tx1"/>
                </a:solidFill>
                <a:latin typeface="Aptos" panose="020B0004020202020204" pitchFamily="34" charset="0"/>
                <a:cs typeface="Arial" panose="020B0604020202020204" pitchFamily="34" charset="0"/>
              </a:rPr>
              <a:t>Les points clefs de l’OETH (</a:t>
            </a:r>
            <a:r>
              <a:rPr lang="fr-FR" altLang="fr-FR" sz="2400" dirty="0">
                <a:solidFill>
                  <a:schemeClr val="tx1"/>
                </a:solidFill>
                <a:latin typeface="Aptos" panose="020B0004020202020204" pitchFamily="34" charset="0"/>
              </a:rPr>
              <a:t>Obligation d’Emploi des Travailleurs Handicapés)</a:t>
            </a:r>
            <a:endParaRPr lang="fr-FR" sz="2400" dirty="0">
              <a:solidFill>
                <a:schemeClr val="tx1"/>
              </a:solidFill>
              <a:latin typeface="Aptos" panose="020B0004020202020204" pitchFamily="34" charset="0"/>
              <a:cs typeface="Arial" panose="020B0604020202020204" pitchFamily="34" charset="0"/>
            </a:endParaRPr>
          </a:p>
          <a:p>
            <a:pPr marL="356358" indent="-342900" algn="l">
              <a:spcBef>
                <a:spcPts val="1197"/>
              </a:spcBef>
              <a:buFont typeface="Wingdings" panose="05000000000000000000" pitchFamily="2" charset="2"/>
              <a:buChar char="§"/>
            </a:pPr>
            <a:r>
              <a:rPr lang="fr-FR" sz="2400" dirty="0">
                <a:solidFill>
                  <a:schemeClr val="tx1"/>
                </a:solidFill>
                <a:latin typeface="Aptos" panose="020B0004020202020204" pitchFamily="34" charset="0"/>
                <a:cs typeface="Arial" panose="020B0604020202020204" pitchFamily="34" charset="0"/>
              </a:rPr>
              <a:t>Focus sur les types de déductions de la contribution </a:t>
            </a:r>
          </a:p>
          <a:p>
            <a:pPr marL="356358" indent="-342900" algn="l">
              <a:spcBef>
                <a:spcPts val="1197"/>
              </a:spcBef>
              <a:buFont typeface="Wingdings" panose="05000000000000000000" pitchFamily="2" charset="2"/>
              <a:buChar char="§"/>
            </a:pPr>
            <a:r>
              <a:rPr lang="fr-FR" sz="2400" dirty="0">
                <a:solidFill>
                  <a:schemeClr val="tx1"/>
                </a:solidFill>
                <a:latin typeface="Aptos" panose="020B0004020202020204" pitchFamily="34" charset="0"/>
                <a:cs typeface="Arial" panose="020B0604020202020204" pitchFamily="34" charset="0"/>
              </a:rPr>
              <a:t>Points de vigilance sur les démarches frauduleuses  :  quelles bonnes pratiques à suivre </a:t>
            </a:r>
          </a:p>
          <a:p>
            <a:pPr marL="356358" indent="-342900" algn="l">
              <a:spcBef>
                <a:spcPts val="1197"/>
              </a:spcBef>
              <a:buFont typeface="Wingdings" panose="05000000000000000000" pitchFamily="2" charset="2"/>
              <a:buChar char="§"/>
            </a:pPr>
            <a:r>
              <a:rPr lang="fr-FR" sz="2400" dirty="0">
                <a:solidFill>
                  <a:schemeClr val="tx1"/>
                </a:solidFill>
                <a:latin typeface="Aptos" panose="020B0004020202020204" pitchFamily="34" charset="0"/>
                <a:cs typeface="Arial" panose="020B0604020202020204" pitchFamily="34" charset="0"/>
              </a:rPr>
              <a:t>Guides et outils </a:t>
            </a:r>
          </a:p>
          <a:p>
            <a:pPr marL="13458" algn="l">
              <a:spcBef>
                <a:spcPts val="1197"/>
              </a:spcBef>
            </a:pPr>
            <a:endParaRPr lang="fr-FR" sz="1995" dirty="0">
              <a:solidFill>
                <a:srgbClr val="000000"/>
              </a:solidFill>
              <a:latin typeface="Arial" panose="020B0604020202020204" pitchFamily="34" charset="0"/>
              <a:cs typeface="Arial" panose="020B0604020202020204" pitchFamily="34" charset="0"/>
            </a:endParaRPr>
          </a:p>
          <a:p>
            <a:pPr marL="13458" algn="l">
              <a:spcBef>
                <a:spcPts val="1197"/>
              </a:spcBef>
            </a:pPr>
            <a:endParaRPr lang="fr-FR" sz="1995" dirty="0">
              <a:solidFill>
                <a:srgbClr val="000000"/>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CCB05466-A106-AA47-068F-97A078DA3CF4}"/>
              </a:ext>
            </a:extLst>
          </p:cNvPr>
          <p:cNvSpPr txBox="1"/>
          <p:nvPr/>
        </p:nvSpPr>
        <p:spPr>
          <a:xfrm>
            <a:off x="324767" y="5650377"/>
            <a:ext cx="10879223" cy="461665"/>
          </a:xfrm>
          <a:prstGeom prst="rect">
            <a:avLst/>
          </a:prstGeom>
          <a:noFill/>
        </p:spPr>
        <p:txBody>
          <a:bodyPr wrap="square">
            <a:spAutoFit/>
          </a:bodyPr>
          <a:lstStyle/>
          <a:p>
            <a:pPr marL="12700" marR="5080" algn="r">
              <a:spcBef>
                <a:spcPts val="305"/>
              </a:spcBef>
            </a:pPr>
            <a:r>
              <a:rPr lang="fr-FR" sz="1200" dirty="0">
                <a:solidFill>
                  <a:srgbClr val="002060"/>
                </a:solidFill>
                <a:latin typeface="Aptos" panose="020B0004020202020204" pitchFamily="34" charset="0"/>
                <a:cs typeface="Calibri"/>
              </a:rPr>
              <a:t>hors modalités de calcul et déclaratives DSN détaillées lors des webconférences annuelles au 1</a:t>
            </a:r>
            <a:r>
              <a:rPr lang="fr-FR" sz="1200" baseline="30000" dirty="0">
                <a:solidFill>
                  <a:srgbClr val="002060"/>
                </a:solidFill>
                <a:latin typeface="Aptos" panose="020B0004020202020204" pitchFamily="34" charset="0"/>
                <a:cs typeface="Calibri"/>
              </a:rPr>
              <a:t>er</a:t>
            </a:r>
            <a:r>
              <a:rPr lang="fr-FR" sz="1200" dirty="0">
                <a:solidFill>
                  <a:srgbClr val="002060"/>
                </a:solidFill>
                <a:latin typeface="Aptos" panose="020B0004020202020204" pitchFamily="34" charset="0"/>
                <a:cs typeface="Calibri"/>
              </a:rPr>
              <a:t> trimestre N+1 (2026) sur les modalités de calcul de votre contribution DOETH N (2025) exigible sur la DSN d’avril (lien replay .. ) </a:t>
            </a:r>
          </a:p>
        </p:txBody>
      </p:sp>
      <p:pic>
        <p:nvPicPr>
          <p:cNvPr id="7" name="Image 6">
            <a:extLst>
              <a:ext uri="{FF2B5EF4-FFF2-40B4-BE49-F238E27FC236}">
                <a16:creationId xmlns:a16="http://schemas.microsoft.com/office/drawing/2014/main" id="{52A89D85-2A5D-3AC6-3F4F-022E56E62882}"/>
              </a:ext>
            </a:extLst>
          </p:cNvPr>
          <p:cNvPicPr>
            <a:picLocks noChangeAspect="1"/>
          </p:cNvPicPr>
          <p:nvPr/>
        </p:nvPicPr>
        <p:blipFill>
          <a:blip r:embed="rId3"/>
          <a:stretch>
            <a:fillRect/>
          </a:stretch>
        </p:blipFill>
        <p:spPr>
          <a:xfrm>
            <a:off x="242470" y="6135142"/>
            <a:ext cx="1681880" cy="641488"/>
          </a:xfrm>
          <a:prstGeom prst="rect">
            <a:avLst/>
          </a:prstGeom>
        </p:spPr>
      </p:pic>
      <p:pic>
        <p:nvPicPr>
          <p:cNvPr id="9" name="Image 8">
            <a:extLst>
              <a:ext uri="{FF2B5EF4-FFF2-40B4-BE49-F238E27FC236}">
                <a16:creationId xmlns:a16="http://schemas.microsoft.com/office/drawing/2014/main" id="{B97C560A-2636-5A42-4C5D-9F6F46FCE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495" y="6164803"/>
            <a:ext cx="1086709" cy="582166"/>
          </a:xfrm>
          <a:prstGeom prst="rect">
            <a:avLst/>
          </a:prstGeom>
        </p:spPr>
      </p:pic>
      <p:pic>
        <p:nvPicPr>
          <p:cNvPr id="10" name="Image 9">
            <a:extLst>
              <a:ext uri="{FF2B5EF4-FFF2-40B4-BE49-F238E27FC236}">
                <a16:creationId xmlns:a16="http://schemas.microsoft.com/office/drawing/2014/main" id="{B73E01FA-01D1-1821-C41D-4D9CB6132F16}"/>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24350" y="6155047"/>
            <a:ext cx="1859284" cy="582166"/>
          </a:xfrm>
          <a:prstGeom prst="rect">
            <a:avLst/>
          </a:prstGeom>
        </p:spPr>
      </p:pic>
    </p:spTree>
    <p:extLst>
      <p:ext uri="{BB962C8B-B14F-4D97-AF65-F5344CB8AC3E}">
        <p14:creationId xmlns:p14="http://schemas.microsoft.com/office/powerpoint/2010/main" val="207225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23859-6A9A-A98F-4540-699907863107}"/>
              </a:ext>
            </a:extLst>
          </p:cNvPr>
          <p:cNvSpPr>
            <a:spLocks noGrp="1"/>
          </p:cNvSpPr>
          <p:nvPr>
            <p:ph type="title"/>
          </p:nvPr>
        </p:nvSpPr>
        <p:spPr>
          <a:xfrm>
            <a:off x="375385" y="906378"/>
            <a:ext cx="4720445" cy="2713899"/>
          </a:xfrm>
        </p:spPr>
        <p:txBody>
          <a:bodyPr anchor="ct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r>
              <a:rPr lang="fr-FR" sz="399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Place aux questions </a:t>
            </a:r>
          </a:p>
        </p:txBody>
      </p:sp>
      <p:sp>
        <p:nvSpPr>
          <p:cNvPr id="5" name="Espace réservé du numéro de diapositive 3">
            <a:extLst>
              <a:ext uri="{FF2B5EF4-FFF2-40B4-BE49-F238E27FC236}">
                <a16:creationId xmlns:a16="http://schemas.microsoft.com/office/drawing/2014/main" id="{281BCDE3-1A5B-5627-31A0-237C3EEA6CA2}"/>
              </a:ext>
            </a:extLst>
          </p:cNvPr>
          <p:cNvSpPr txBox="1">
            <a:spLocks/>
          </p:cNvSpPr>
          <p:nvPr/>
        </p:nvSpPr>
        <p:spPr>
          <a:xfrm>
            <a:off x="11592795" y="6389431"/>
            <a:ext cx="314198" cy="314198"/>
          </a:xfrm>
          <a:prstGeom prst="rect">
            <a:avLst/>
          </a:prstGeom>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r"/>
            <a:fld id="{86CB4B4D-7CA3-9044-876B-883B54F8677D}" type="slidenum">
              <a:rPr lang="fr-FR" sz="1596" smtClean="0"/>
              <a:pPr algn="r"/>
              <a:t>20</a:t>
            </a:fld>
            <a:endParaRPr lang="fr-FR" sz="1596"/>
          </a:p>
        </p:txBody>
      </p:sp>
      <p:pic>
        <p:nvPicPr>
          <p:cNvPr id="4" name="Graphique 3">
            <a:extLst>
              <a:ext uri="{FF2B5EF4-FFF2-40B4-BE49-F238E27FC236}">
                <a16:creationId xmlns:a16="http://schemas.microsoft.com/office/drawing/2014/main" id="{5D489F72-BAD9-1F79-FCEA-64AACA8CD8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0300" y="1152525"/>
            <a:ext cx="5568169" cy="5001489"/>
          </a:xfrm>
          <a:prstGeom prst="rect">
            <a:avLst/>
          </a:prstGeom>
        </p:spPr>
      </p:pic>
      <p:pic>
        <p:nvPicPr>
          <p:cNvPr id="3" name="Image 2">
            <a:extLst>
              <a:ext uri="{FF2B5EF4-FFF2-40B4-BE49-F238E27FC236}">
                <a16:creationId xmlns:a16="http://schemas.microsoft.com/office/drawing/2014/main" id="{9546B0B5-9269-3E07-AB3E-18391DF052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2843" y="221932"/>
            <a:ext cx="1086709" cy="582166"/>
          </a:xfrm>
          <a:prstGeom prst="rect">
            <a:avLst/>
          </a:prstGeom>
        </p:spPr>
      </p:pic>
      <p:pic>
        <p:nvPicPr>
          <p:cNvPr id="6" name="Image 5">
            <a:extLst>
              <a:ext uri="{FF2B5EF4-FFF2-40B4-BE49-F238E27FC236}">
                <a16:creationId xmlns:a16="http://schemas.microsoft.com/office/drawing/2014/main" id="{BD9FB92F-57CA-01C6-07C4-47691ED4AEAC}"/>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52698" y="212176"/>
            <a:ext cx="1859284" cy="582166"/>
          </a:xfrm>
          <a:prstGeom prst="rect">
            <a:avLst/>
          </a:prstGeom>
        </p:spPr>
      </p:pic>
    </p:spTree>
    <p:extLst>
      <p:ext uri="{BB962C8B-B14F-4D97-AF65-F5344CB8AC3E}">
        <p14:creationId xmlns:p14="http://schemas.microsoft.com/office/powerpoint/2010/main" val="11914735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8E03-A1D4-8699-069E-857208832586}"/>
            </a:ext>
          </a:extLst>
        </p:cNvPr>
        <p:cNvGrpSpPr/>
        <p:nvPr/>
      </p:nvGrpSpPr>
      <p:grpSpPr>
        <a:xfrm>
          <a:off x="0" y="0"/>
          <a:ext cx="0" cy="0"/>
          <a:chOff x="0" y="0"/>
          <a:chExt cx="0" cy="0"/>
        </a:xfrm>
      </p:grpSpPr>
      <p:sp>
        <p:nvSpPr>
          <p:cNvPr id="11" name="ZoneTexte 10">
            <a:extLst>
              <a:ext uri="{FF2B5EF4-FFF2-40B4-BE49-F238E27FC236}">
                <a16:creationId xmlns:a16="http://schemas.microsoft.com/office/drawing/2014/main" id="{64432B77-7087-EEEB-31D3-D8F85A1F7405}"/>
              </a:ext>
            </a:extLst>
          </p:cNvPr>
          <p:cNvSpPr txBox="1"/>
          <p:nvPr/>
        </p:nvSpPr>
        <p:spPr>
          <a:xfrm>
            <a:off x="128526" y="120316"/>
            <a:ext cx="2289822" cy="881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8" name="Titre 3">
            <a:extLst>
              <a:ext uri="{FF2B5EF4-FFF2-40B4-BE49-F238E27FC236}">
                <a16:creationId xmlns:a16="http://schemas.microsoft.com/office/drawing/2014/main" id="{B9B9576D-3122-8206-2845-1004B0C00893}"/>
              </a:ext>
            </a:extLst>
          </p:cNvPr>
          <p:cNvSpPr>
            <a:spLocks noGrp="1"/>
          </p:cNvSpPr>
          <p:nvPr>
            <p:ph type="title"/>
          </p:nvPr>
        </p:nvSpPr>
        <p:spPr>
          <a:xfrm>
            <a:off x="678442" y="897302"/>
            <a:ext cx="7597218" cy="4778049"/>
          </a:xfrm>
          <a:solidFill>
            <a:srgbClr val="CDAA7E"/>
          </a:solidFill>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nSpc>
                <a:spcPct val="100000"/>
              </a:lnSpc>
            </a:pPr>
            <a:r>
              <a:rPr lang="fr-FR" sz="3600" b="1" dirty="0">
                <a:solidFill>
                  <a:srgbClr val="002060"/>
                </a:solidFill>
                <a:latin typeface="Roboto" panose="02000000000000000000" pitchFamily="2" charset="0"/>
                <a:ea typeface="Roboto" panose="02000000000000000000" pitchFamily="2" charset="0"/>
                <a:cs typeface="Roboto" panose="02000000000000000000" pitchFamily="2" charset="0"/>
              </a:rPr>
              <a:t>Merci de votre attention </a:t>
            </a:r>
            <a:br>
              <a:rPr lang="fr-FR" sz="3600" dirty="0">
                <a:solidFill>
                  <a:srgbClr val="FFFFFF"/>
                </a:solidFill>
                <a:latin typeface="Roboto" panose="02000000000000000000" pitchFamily="2" charset="0"/>
                <a:ea typeface="Roboto" panose="02000000000000000000" pitchFamily="2" charset="0"/>
                <a:cs typeface="Roboto" panose="02000000000000000000" pitchFamily="2" charset="0"/>
              </a:rPr>
            </a:br>
            <a:br>
              <a:rPr lang="fr-FR" sz="800" b="1" dirty="0">
                <a:solidFill>
                  <a:srgbClr val="002060"/>
                </a:solidFill>
                <a:latin typeface="Roboto" panose="02000000000000000000" pitchFamily="2" charset="0"/>
                <a:ea typeface="Roboto" panose="02000000000000000000" pitchFamily="2" charset="0"/>
                <a:cs typeface="Roboto" panose="02000000000000000000" pitchFamily="2" charset="0"/>
              </a:rPr>
            </a:br>
            <a:r>
              <a:rPr lang="fr-FR" sz="2000" b="1" dirty="0">
                <a:solidFill>
                  <a:srgbClr val="FFFF00"/>
                </a:solidFill>
                <a:latin typeface="Roboto" panose="02000000000000000000" pitchFamily="2" charset="0"/>
                <a:ea typeface="Roboto" panose="02000000000000000000" pitchFamily="2" charset="0"/>
                <a:cs typeface="Roboto" panose="02000000000000000000" pitchFamily="2" charset="0"/>
              </a:rPr>
              <a:t>Pour obtenir le  support : remplir le questionnaire dans la Zone Live chat </a:t>
            </a:r>
            <a:br>
              <a:rPr lang="fr-FR" sz="3600" dirty="0">
                <a:solidFill>
                  <a:srgbClr val="FFFFFF"/>
                </a:solidFill>
                <a:latin typeface="Roboto" panose="02000000000000000000" pitchFamily="2" charset="0"/>
                <a:ea typeface="Roboto" panose="02000000000000000000" pitchFamily="2" charset="0"/>
                <a:cs typeface="Roboto" panose="02000000000000000000" pitchFamily="2" charset="0"/>
              </a:rPr>
            </a:br>
            <a:br>
              <a:rPr lang="fr-FR" sz="3600" dirty="0">
                <a:solidFill>
                  <a:srgbClr val="FFFFFF"/>
                </a:solidFill>
                <a:latin typeface="Roboto" panose="02000000000000000000" pitchFamily="2" charset="0"/>
                <a:ea typeface="Roboto" panose="02000000000000000000" pitchFamily="2" charset="0"/>
                <a:cs typeface="Roboto" panose="02000000000000000000" pitchFamily="2" charset="0"/>
              </a:rPr>
            </a:br>
            <a:r>
              <a:rPr lang="fr-FR" sz="3200" dirty="0">
                <a:solidFill>
                  <a:srgbClr val="FFFFFF"/>
                </a:solidFill>
                <a:latin typeface="Roboto" panose="02000000000000000000" pitchFamily="2" charset="0"/>
                <a:ea typeface="Roboto" panose="02000000000000000000" pitchFamily="2" charset="0"/>
                <a:cs typeface="Roboto" panose="02000000000000000000" pitchFamily="2" charset="0"/>
              </a:rPr>
              <a:t>Retrouvez L’Urssaf et l’Agefiph lors  du webinaire national sur l’OETH en 2026</a:t>
            </a:r>
            <a:endParaRPr lang="fr-FR" sz="28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3" name="Espace réservé du texte 2">
            <a:extLst>
              <a:ext uri="{FF2B5EF4-FFF2-40B4-BE49-F238E27FC236}">
                <a16:creationId xmlns:a16="http://schemas.microsoft.com/office/drawing/2014/main" id="{742C12E5-7680-1172-9C83-303F84FBAA10}"/>
              </a:ext>
            </a:extLst>
          </p:cNvPr>
          <p:cNvSpPr>
            <a:spLocks noGrp="1"/>
          </p:cNvSpPr>
          <p:nvPr>
            <p:ph type="body" sz="quarter" idx="11"/>
          </p:nvPr>
        </p:nvSpPr>
        <p:spPr>
          <a:xfrm>
            <a:off x="678442" y="5408714"/>
            <a:ext cx="6174447" cy="480571"/>
          </a:xfrm>
        </p:spPr>
        <p:txBody>
          <a:bodyPr/>
          <a:lstStyle/>
          <a:p>
            <a:pPr marL="0" marR="0" lvl="0" indent="0" defTabSz="1220875" rtl="0" eaLnBrk="1" fontAlgn="auto" latinLnBrk="0" hangingPunct="0">
              <a:lnSpc>
                <a:spcPct val="100000"/>
              </a:lnSpc>
              <a:spcBef>
                <a:spcPts val="0"/>
              </a:spcBef>
              <a:spcAft>
                <a:spcPts val="0"/>
              </a:spcAft>
              <a:buClr>
                <a:srgbClr val="FFFFFF"/>
              </a:buClr>
              <a:buSzPts val="3200"/>
              <a:buFont typeface="Arial"/>
              <a:buNone/>
              <a:tabLst/>
              <a:defRPr/>
            </a:pPr>
            <a:endParaRPr kumimoji="0" lang="fr-FR" sz="14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endParaRPr>
          </a:p>
          <a:p>
            <a:pPr marL="0" marR="0" lvl="0" indent="0" defTabSz="1220875" rtl="0" eaLnBrk="1" fontAlgn="auto" latinLnBrk="0" hangingPunct="0">
              <a:lnSpc>
                <a:spcPct val="100000"/>
              </a:lnSpc>
              <a:spcBef>
                <a:spcPts val="0"/>
              </a:spcBef>
              <a:spcAft>
                <a:spcPts val="0"/>
              </a:spcAft>
              <a:buClr>
                <a:srgbClr val="FFFFFF"/>
              </a:buClr>
              <a:buSzPts val="3200"/>
              <a:buFont typeface="Arial"/>
              <a:buNone/>
              <a:tabLst/>
              <a:defRPr/>
            </a:pPr>
            <a:endParaRPr lang="fr-FR" sz="1400" b="1" dirty="0">
              <a:latin typeface="Arial" panose="020B0604020202020204" pitchFamily="34" charset="0"/>
              <a:cs typeface="Arial" panose="020B0604020202020204" pitchFamily="34" charset="0"/>
            </a:endParaRPr>
          </a:p>
          <a:p>
            <a:pPr marL="0" marR="0" lvl="0" indent="0" defTabSz="1220875" rtl="0" eaLnBrk="1" fontAlgn="auto" latinLnBrk="0" hangingPunct="0">
              <a:lnSpc>
                <a:spcPct val="100000"/>
              </a:lnSpc>
              <a:spcBef>
                <a:spcPts val="0"/>
              </a:spcBef>
              <a:spcAft>
                <a:spcPts val="0"/>
              </a:spcAft>
              <a:buClr>
                <a:srgbClr val="FFFFFF"/>
              </a:buClr>
              <a:buSzPts val="3200"/>
              <a:buFont typeface="Arial"/>
              <a:buNone/>
              <a:tabLst/>
              <a:defRPr/>
            </a:pPr>
            <a:r>
              <a:rPr kumimoji="0" lang="fr-FR" sz="14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Retrouvez </a:t>
            </a:r>
            <a:r>
              <a:rPr lang="fr-FR" sz="1400" b="1" dirty="0">
                <a:latin typeface="Arial" panose="020B0604020202020204" pitchFamily="34" charset="0"/>
                <a:cs typeface="Arial" panose="020B0604020202020204" pitchFamily="34" charset="0"/>
              </a:rPr>
              <a:t>le </a:t>
            </a:r>
            <a:r>
              <a:rPr kumimoji="0" lang="fr-FR" sz="14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replay sur notre chaine You tube Urssaf Normandie</a:t>
            </a:r>
            <a:endParaRPr kumimoji="0" lang="fr-FR" sz="1400" b="1" i="0" u="none" strike="noStrike" kern="0" cap="none" spc="0" normalizeH="0" baseline="0" noProof="0" dirty="0">
              <a:ln>
                <a:noFill/>
              </a:ln>
              <a:solidFill>
                <a:srgbClr val="5E5E5E"/>
              </a:solidFill>
              <a:effectLst/>
              <a:uLnTx/>
              <a:uFillTx/>
              <a:latin typeface="Arial" panose="020B0604020202020204" pitchFamily="34" charset="0"/>
              <a:ea typeface="+mj-ea"/>
              <a:cs typeface="Arial" panose="020B0604020202020204" pitchFamily="34" charset="0"/>
              <a:sym typeface="Helvetica Neue"/>
            </a:endParaRPr>
          </a:p>
          <a:p>
            <a:endParaRPr lang="fr-FR" dirty="0"/>
          </a:p>
        </p:txBody>
      </p:sp>
      <p:pic>
        <p:nvPicPr>
          <p:cNvPr id="2" name="Image 1">
            <a:extLst>
              <a:ext uri="{FF2B5EF4-FFF2-40B4-BE49-F238E27FC236}">
                <a16:creationId xmlns:a16="http://schemas.microsoft.com/office/drawing/2014/main" id="{623C0C31-874E-1C03-EEAC-1AA420781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843" y="221932"/>
            <a:ext cx="1086709" cy="582166"/>
          </a:xfrm>
          <a:prstGeom prst="rect">
            <a:avLst/>
          </a:prstGeom>
        </p:spPr>
      </p:pic>
      <p:pic>
        <p:nvPicPr>
          <p:cNvPr id="4" name="Image 3">
            <a:extLst>
              <a:ext uri="{FF2B5EF4-FFF2-40B4-BE49-F238E27FC236}">
                <a16:creationId xmlns:a16="http://schemas.microsoft.com/office/drawing/2014/main" id="{80C17D6F-0644-8E74-AD70-503E5853D499}"/>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52698" y="212176"/>
            <a:ext cx="1859284" cy="582166"/>
          </a:xfrm>
          <a:prstGeom prst="rect">
            <a:avLst/>
          </a:prstGeom>
        </p:spPr>
      </p:pic>
    </p:spTree>
    <p:extLst>
      <p:ext uri="{BB962C8B-B14F-4D97-AF65-F5344CB8AC3E}">
        <p14:creationId xmlns:p14="http://schemas.microsoft.com/office/powerpoint/2010/main" val="201910305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EF42454-75E0-3871-E8A9-1534E1BE92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E28EB2-53AB-6CF4-723C-C5DCE74CBC26}"/>
              </a:ext>
            </a:extLst>
          </p:cNvPr>
          <p:cNvSpPr/>
          <p:nvPr/>
        </p:nvSpPr>
        <p:spPr>
          <a:xfrm>
            <a:off x="-1" y="-34285"/>
            <a:ext cx="12239625" cy="707886"/>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2400" b="1" dirty="0">
                <a:solidFill>
                  <a:srgbClr val="002060"/>
                </a:solidFill>
                <a:latin typeface="Aptos" panose="020B0004020202020204" pitchFamily="34" charset="0"/>
              </a:rPr>
              <a:t>Zoom sur 3 notions  </a:t>
            </a:r>
            <a:endParaRPr lang="fr-FR" sz="2400" b="1" dirty="0">
              <a:solidFill>
                <a:srgbClr val="002060"/>
              </a:solidFill>
            </a:endParaRPr>
          </a:p>
        </p:txBody>
      </p:sp>
      <p:pic>
        <p:nvPicPr>
          <p:cNvPr id="6" name="Image 5">
            <a:extLst>
              <a:ext uri="{FF2B5EF4-FFF2-40B4-BE49-F238E27FC236}">
                <a16:creationId xmlns:a16="http://schemas.microsoft.com/office/drawing/2014/main" id="{7E94B9BF-83BD-D142-F39F-851CA66C6B1C}"/>
              </a:ext>
            </a:extLst>
          </p:cNvPr>
          <p:cNvPicPr>
            <a:picLocks noChangeAspect="1"/>
          </p:cNvPicPr>
          <p:nvPr/>
        </p:nvPicPr>
        <p:blipFill>
          <a:blip r:embed="rId3"/>
          <a:stretch>
            <a:fillRect/>
          </a:stretch>
        </p:blipFill>
        <p:spPr>
          <a:xfrm>
            <a:off x="11099119" y="5548435"/>
            <a:ext cx="737962" cy="971202"/>
          </a:xfrm>
          <a:prstGeom prst="rect">
            <a:avLst/>
          </a:prstGeom>
        </p:spPr>
      </p:pic>
      <p:sp>
        <p:nvSpPr>
          <p:cNvPr id="4" name="ZoneTexte 3">
            <a:extLst>
              <a:ext uri="{FF2B5EF4-FFF2-40B4-BE49-F238E27FC236}">
                <a16:creationId xmlns:a16="http://schemas.microsoft.com/office/drawing/2014/main" id="{27AB3665-DE3A-70E8-97CE-52E940F8B869}"/>
              </a:ext>
            </a:extLst>
          </p:cNvPr>
          <p:cNvSpPr txBox="1"/>
          <p:nvPr/>
        </p:nvSpPr>
        <p:spPr>
          <a:xfrm>
            <a:off x="123844" y="5773541"/>
            <a:ext cx="10262531" cy="707886"/>
          </a:xfrm>
          <a:prstGeom prst="rect">
            <a:avLst/>
          </a:prstGeom>
          <a:noFill/>
        </p:spPr>
        <p:txBody>
          <a:bodyPr wrap="square">
            <a:spAutoFit/>
          </a:bodyPr>
          <a:lstStyle/>
          <a:p>
            <a:pPr algn="just"/>
            <a:r>
              <a:rPr lang="fr-FR" sz="2400" dirty="0">
                <a:highlight>
                  <a:srgbClr val="FFFFFF"/>
                </a:highlight>
              </a:rPr>
              <a:t>💡</a:t>
            </a:r>
            <a:r>
              <a:rPr lang="fr-FR" dirty="0">
                <a:highlight>
                  <a:srgbClr val="FFFFFF"/>
                </a:highlight>
              </a:rPr>
              <a:t> </a:t>
            </a:r>
            <a:r>
              <a:rPr lang="fr-FR" sz="1600" b="1" dirty="0">
                <a:solidFill>
                  <a:srgbClr val="002060"/>
                </a:solidFill>
                <a:highlight>
                  <a:srgbClr val="FFFFFF"/>
                </a:highlight>
                <a:latin typeface="Aptos" panose="020B0004020202020204" pitchFamily="34" charset="0"/>
              </a:rPr>
              <a:t>Informations et Outils : simulateur officiel de calcul de la contribution sur le site de </a:t>
            </a:r>
            <a:r>
              <a:rPr lang="fr-FR" sz="1600" b="1" u="sng" dirty="0">
                <a:solidFill>
                  <a:srgbClr val="002060"/>
                </a:solidFill>
                <a:highlight>
                  <a:srgbClr val="FFFFFF"/>
                </a:highlight>
                <a:latin typeface="Aptos" panose="020B0004020202020204" pitchFamily="34" charset="0"/>
                <a:hlinkClick r:id="rId4" tooltip="l'Agefiph - agefiph.fr - Nouvelle fenêtre">
                  <a:extLst>
                    <a:ext uri="{A12FA001-AC4F-418D-AE19-62706E023703}">
                      <ahyp:hlinkClr xmlns:ahyp="http://schemas.microsoft.com/office/drawing/2018/hyperlinkcolor" val="tx"/>
                    </a:ext>
                  </a:extLst>
                </a:hlinkClick>
              </a:rPr>
              <a:t>l'Agefiph</a:t>
            </a:r>
            <a:r>
              <a:rPr lang="fr-FR" sz="1600" b="1" u="sng" dirty="0">
                <a:solidFill>
                  <a:srgbClr val="002060"/>
                </a:solidFill>
                <a:highlight>
                  <a:srgbClr val="FFFFFF"/>
                </a:highlight>
                <a:latin typeface="Aptos" panose="020B0004020202020204" pitchFamily="34" charset="0"/>
              </a:rPr>
              <a:t> ; </a:t>
            </a:r>
            <a:r>
              <a:rPr lang="fr-FR" sz="1600" b="1" dirty="0">
                <a:solidFill>
                  <a:srgbClr val="002060"/>
                </a:solidFill>
                <a:highlight>
                  <a:srgbClr val="FFFFFF"/>
                </a:highlight>
                <a:latin typeface="Aptos" panose="020B0004020202020204" pitchFamily="34" charset="0"/>
              </a:rPr>
              <a:t>le Guide OETH </a:t>
            </a:r>
            <a:r>
              <a:rPr lang="fr-FR" sz="1600" dirty="0">
                <a:solidFill>
                  <a:srgbClr val="002060"/>
                </a:solidFill>
                <a:highlight>
                  <a:srgbClr val="FFFFFF"/>
                </a:highlight>
                <a:latin typeface="Aptos" panose="020B0004020202020204" pitchFamily="34" charset="0"/>
              </a:rPr>
              <a:t>(exemples de calcul, déclaration en Dsn) et  </a:t>
            </a:r>
            <a:r>
              <a:rPr lang="fr-FR" sz="1600" b="1" dirty="0">
                <a:solidFill>
                  <a:srgbClr val="002060"/>
                </a:solidFill>
                <a:highlight>
                  <a:srgbClr val="FFFFFF"/>
                </a:highlight>
                <a:latin typeface="Aptos" panose="020B0004020202020204" pitchFamily="34" charset="0"/>
              </a:rPr>
              <a:t>votre espace en ligne Urssaf pour </a:t>
            </a:r>
            <a:r>
              <a:rPr lang="fr-FR" sz="1600" b="1" dirty="0">
                <a:solidFill>
                  <a:srgbClr val="002060"/>
                </a:solidFill>
                <a:latin typeface="Aptos" panose="020B0004020202020204" pitchFamily="34" charset="0"/>
              </a:rPr>
              <a:t>les aides à la déclaration. </a:t>
            </a:r>
            <a:endParaRPr lang="fr-FR" sz="1600" b="1" dirty="0">
              <a:solidFill>
                <a:srgbClr val="002060"/>
              </a:solidFill>
              <a:highlight>
                <a:srgbClr val="FFFFFF"/>
              </a:highlight>
              <a:latin typeface="Aptos" panose="020B0004020202020204" pitchFamily="34" charset="0"/>
            </a:endParaRPr>
          </a:p>
        </p:txBody>
      </p:sp>
      <p:sp>
        <p:nvSpPr>
          <p:cNvPr id="9" name="ZoneTexte 8">
            <a:extLst>
              <a:ext uri="{FF2B5EF4-FFF2-40B4-BE49-F238E27FC236}">
                <a16:creationId xmlns:a16="http://schemas.microsoft.com/office/drawing/2014/main" id="{B68C57DC-48A1-C831-F12C-E6783121BAD9}"/>
              </a:ext>
            </a:extLst>
          </p:cNvPr>
          <p:cNvSpPr txBox="1"/>
          <p:nvPr/>
        </p:nvSpPr>
        <p:spPr>
          <a:xfrm>
            <a:off x="1328596" y="2403388"/>
            <a:ext cx="8494414" cy="2492990"/>
          </a:xfrm>
          <a:prstGeom prst="rect">
            <a:avLst/>
          </a:prstGeom>
          <a:noFill/>
        </p:spPr>
        <p:txBody>
          <a:bodyPr wrap="square">
            <a:spAutoFit/>
          </a:bodyPr>
          <a:lstStyle/>
          <a:p>
            <a:pPr algn="just">
              <a:buNone/>
            </a:pPr>
            <a:r>
              <a:rPr lang="fr-FR" sz="1200" u="none" strike="noStrike" dirty="0" err="1">
                <a:solidFill>
                  <a:srgbClr val="0000EE"/>
                </a:solidFill>
                <a:effectLst/>
                <a:latin typeface="Aptos" panose="020B0004020202020204" pitchFamily="34" charset="0"/>
                <a:ea typeface="Aptos" panose="020B0004020202020204" pitchFamily="34" charset="0"/>
                <a:cs typeface="Aptos" panose="020B0004020202020204" pitchFamily="34" charset="0"/>
                <a:hlinkClick r:id="rId5"/>
              </a:rPr>
              <a:t>Lasurcontribution</a:t>
            </a:r>
            <a:r>
              <a:rPr lang="fr-FR" sz="1200" u="none" strike="noStrike" dirty="0">
                <a:solidFill>
                  <a:srgbClr val="0000EE"/>
                </a:solidFill>
                <a:effectLst/>
                <a:latin typeface="Aptos" panose="020B0004020202020204" pitchFamily="34" charset="0"/>
                <a:ea typeface="Aptos" panose="020B0004020202020204" pitchFamily="34" charset="0"/>
                <a:cs typeface="Aptos" panose="020B0004020202020204" pitchFamily="34" charset="0"/>
                <a:hlinkClick r:id="rId5"/>
              </a:rPr>
              <a:t> est une pénalité financière imposée aux entreprises qui ne remplissent pas leur obligation d'emploi de travailleurs handicapés (OETH). Pour les entreprises n'ayant pas employé de travailleurs handicapés pendant plus de trois ans, le montant de la sur-contribution est fixé à </a:t>
            </a:r>
            <a:r>
              <a:rPr lang="fr-FR" sz="1200" b="1" u="none" strike="noStrike" dirty="0">
                <a:solidFill>
                  <a:srgbClr val="0000EE"/>
                </a:solidFill>
                <a:effectLst/>
                <a:latin typeface="Aptos" panose="020B0004020202020204" pitchFamily="34" charset="0"/>
                <a:ea typeface="Aptos" panose="020B0004020202020204" pitchFamily="34" charset="0"/>
                <a:cs typeface="Aptos" panose="020B0004020202020204" pitchFamily="34" charset="0"/>
                <a:hlinkClick r:id="rId5"/>
              </a:rPr>
              <a:t>1500 fois le salaire horaire minimum de croissance</a:t>
            </a:r>
            <a:r>
              <a:rPr lang="fr-FR" sz="1200" u="none" strike="noStrike" dirty="0">
                <a:solidFill>
                  <a:srgbClr val="0000EE"/>
                </a:solidFill>
                <a:effectLst/>
                <a:latin typeface="Aptos" panose="020B0004020202020204" pitchFamily="34" charset="0"/>
                <a:ea typeface="Aptos" panose="020B0004020202020204" pitchFamily="34" charset="0"/>
                <a:cs typeface="Aptos" panose="020B0004020202020204" pitchFamily="34" charset="0"/>
                <a:hlinkClick r:id="rId5"/>
              </a:rPr>
              <a:t> (SMIC). </a:t>
            </a:r>
            <a:endParaRPr lang="fr-FR" sz="1200" dirty="0">
              <a:effectLst/>
              <a:latin typeface="Aptos" panose="020B0004020202020204" pitchFamily="34" charset="0"/>
              <a:ea typeface="Aptos" panose="020B0004020202020204" pitchFamily="34" charset="0"/>
              <a:cs typeface="Aptos" panose="020B0004020202020204" pitchFamily="34" charset="0"/>
            </a:endParaRPr>
          </a:p>
          <a:p>
            <a:pPr algn="just">
              <a:buNone/>
            </a:pPr>
            <a:r>
              <a:rPr lang="fr-FR" sz="1200" dirty="0">
                <a:effectLst/>
                <a:latin typeface="Aptos" panose="020B0004020202020204" pitchFamily="34" charset="0"/>
                <a:ea typeface="Aptos" panose="020B0004020202020204" pitchFamily="34" charset="0"/>
                <a:cs typeface="Aptos" panose="020B0004020202020204" pitchFamily="34" charset="0"/>
              </a:rPr>
              <a:t>Les entreprises sont soumises à la sur-contribution si elles ne respectent pas les conditions suivantes :</a:t>
            </a:r>
          </a:p>
          <a:p>
            <a:pPr marL="342900" lvl="0" indent="-342900" algn="just">
              <a:buSzPts val="1000"/>
              <a:buFont typeface="Symbol" panose="05050102010706020507" pitchFamily="18" charset="2"/>
              <a:buChar char=""/>
              <a:tabLst>
                <a:tab pos="457200" algn="l"/>
              </a:tabLst>
            </a:pPr>
            <a:r>
              <a:rPr lang="fr-FR" sz="1200" dirty="0">
                <a:effectLst/>
                <a:latin typeface="Aptos" panose="020B0004020202020204" pitchFamily="34" charset="0"/>
                <a:ea typeface="Times New Roman" panose="02020603050405020304" pitchFamily="18" charset="0"/>
                <a:cs typeface="Aptos" panose="020B0004020202020204" pitchFamily="34" charset="0"/>
              </a:rPr>
              <a:t>Ne pas avoir employé de bénéficiaires de l'OETH.</a:t>
            </a:r>
            <a:endParaRPr lang="fr-F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gn="just">
              <a:buSzPts val="1000"/>
              <a:buFont typeface="Symbol" panose="05050102010706020507" pitchFamily="18" charset="2"/>
              <a:buChar char=""/>
              <a:tabLst>
                <a:tab pos="457200" algn="l"/>
              </a:tabLst>
            </a:pPr>
            <a:r>
              <a:rPr lang="fr-FR" sz="1200" dirty="0">
                <a:effectLst/>
                <a:latin typeface="Aptos" panose="020B0004020202020204" pitchFamily="34" charset="0"/>
                <a:ea typeface="Times New Roman" panose="02020603050405020304" pitchFamily="18" charset="0"/>
                <a:cs typeface="Aptos" panose="020B0004020202020204" pitchFamily="34" charset="0"/>
              </a:rPr>
              <a:t>Ne pas avoir conclu de contrats de sous-traitance, de fournitures ou de services conformes à l'article L. 5212-10-1.</a:t>
            </a:r>
            <a:endParaRPr lang="fr-F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gn="just">
              <a:buSzPts val="1000"/>
              <a:buFont typeface="Symbol" panose="05050102010706020507" pitchFamily="18" charset="2"/>
              <a:buChar char=""/>
              <a:tabLst>
                <a:tab pos="457200" algn="l"/>
              </a:tabLst>
            </a:pPr>
            <a:r>
              <a:rPr lang="fr-FR" sz="1200" u="none" strike="noStrike" dirty="0">
                <a:solidFill>
                  <a:srgbClr val="0000EE"/>
                </a:solidFill>
                <a:effectLst/>
                <a:latin typeface="Aptos" panose="020B0004020202020204" pitchFamily="34" charset="0"/>
                <a:ea typeface="Times New Roman" panose="02020603050405020304" pitchFamily="18" charset="0"/>
                <a:cs typeface="Aptos" panose="020B0004020202020204" pitchFamily="34" charset="0"/>
                <a:hlinkClick r:id="rId6"/>
              </a:rPr>
              <a:t>Ne pas avoir signé d'accords mentionnés à l'article L. 5212-8. </a:t>
            </a:r>
            <a:endParaRPr lang="fr-FR" sz="1200" dirty="0">
              <a:effectLst/>
              <a:latin typeface="Aptos" panose="020B0004020202020204" pitchFamily="34" charset="0"/>
              <a:ea typeface="Aptos" panose="020B0004020202020204" pitchFamily="34" charset="0"/>
              <a:cs typeface="Aptos" panose="020B0004020202020204" pitchFamily="34" charset="0"/>
            </a:endParaRPr>
          </a:p>
          <a:p>
            <a:pPr algn="just">
              <a:buNone/>
            </a:pPr>
            <a:r>
              <a:rPr lang="fr-FR" sz="1200" dirty="0">
                <a:effectLst/>
                <a:latin typeface="Aptos" panose="020B0004020202020204" pitchFamily="34" charset="0"/>
                <a:ea typeface="Aptos" panose="020B0004020202020204" pitchFamily="34" charset="0"/>
                <a:cs typeface="Aptos" panose="020B0004020202020204" pitchFamily="34" charset="0"/>
              </a:rPr>
              <a:t>Pour éviter cette pénalité, les entreprises peuvent :</a:t>
            </a:r>
          </a:p>
          <a:p>
            <a:pPr marL="342900" lvl="0" indent="-342900" algn="just">
              <a:buSzPts val="1000"/>
              <a:buFont typeface="Symbol" panose="05050102010706020507" pitchFamily="18" charset="2"/>
              <a:buChar char=""/>
              <a:tabLst>
                <a:tab pos="457200" algn="l"/>
              </a:tabLst>
            </a:pPr>
            <a:r>
              <a:rPr lang="fr-FR" sz="1200" dirty="0">
                <a:effectLst/>
                <a:latin typeface="Aptos" panose="020B0004020202020204" pitchFamily="34" charset="0"/>
                <a:ea typeface="Times New Roman" panose="02020603050405020304" pitchFamily="18" charset="0"/>
                <a:cs typeface="Aptos" panose="020B0004020202020204" pitchFamily="34" charset="0"/>
              </a:rPr>
              <a:t>Recruter au moins un bénéficiaire de l'OETH.</a:t>
            </a:r>
            <a:endParaRPr lang="fr-F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gn="just">
              <a:buSzPts val="1000"/>
              <a:buFont typeface="Symbol" panose="05050102010706020507" pitchFamily="18" charset="2"/>
              <a:buChar char=""/>
              <a:tabLst>
                <a:tab pos="457200" algn="l"/>
              </a:tabLst>
            </a:pPr>
            <a:r>
              <a:rPr lang="fr-FR" sz="1200" dirty="0">
                <a:effectLst/>
                <a:latin typeface="Aptos" panose="020B0004020202020204" pitchFamily="34" charset="0"/>
                <a:ea typeface="Times New Roman" panose="02020603050405020304" pitchFamily="18" charset="0"/>
                <a:cs typeface="Aptos" panose="020B0004020202020204" pitchFamily="34" charset="0"/>
              </a:rPr>
              <a:t>Sous-traiter avec des entreprises adaptées (EA), des établissements et services d'aide par le travail (ESAT), ou des entreprises de portage salarial (EPS).</a:t>
            </a:r>
            <a:endParaRPr lang="fr-F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gn="just">
              <a:spcAft>
                <a:spcPts val="1200"/>
              </a:spcAft>
              <a:buSzPts val="1000"/>
              <a:buFont typeface="Symbol" panose="05050102010706020507" pitchFamily="18" charset="2"/>
              <a:buChar char=""/>
              <a:tabLst>
                <a:tab pos="457200" algn="l"/>
              </a:tabLst>
            </a:pPr>
            <a:r>
              <a:rPr lang="fr-FR" sz="1200" u="none" strike="noStrike" dirty="0">
                <a:solidFill>
                  <a:srgbClr val="0000EE"/>
                </a:solidFill>
                <a:effectLst/>
                <a:latin typeface="Aptos" panose="020B0004020202020204" pitchFamily="34" charset="0"/>
                <a:ea typeface="Times New Roman" panose="02020603050405020304" pitchFamily="18" charset="0"/>
                <a:cs typeface="Aptos" panose="020B0004020202020204" pitchFamily="34" charset="0"/>
                <a:hlinkClick r:id="rId6"/>
              </a:rPr>
              <a:t>Appliquer un accord agréé pour l'emploi des travailleurs handicapés.</a:t>
            </a:r>
            <a:endParaRPr lang="fr-FR"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11" name="ZoneTexte 10">
            <a:extLst>
              <a:ext uri="{FF2B5EF4-FFF2-40B4-BE49-F238E27FC236}">
                <a16:creationId xmlns:a16="http://schemas.microsoft.com/office/drawing/2014/main" id="{C8F06206-A1DC-8F3B-ADBA-2D1EDD33213B}"/>
              </a:ext>
            </a:extLst>
          </p:cNvPr>
          <p:cNvSpPr txBox="1"/>
          <p:nvPr/>
        </p:nvSpPr>
        <p:spPr>
          <a:xfrm>
            <a:off x="382520" y="954990"/>
            <a:ext cx="4280026" cy="461665"/>
          </a:xfrm>
          <a:prstGeom prst="rect">
            <a:avLst/>
          </a:prstGeom>
          <a:noFill/>
        </p:spPr>
        <p:txBody>
          <a:bodyPr wrap="square" rtlCol="0">
            <a:spAutoFit/>
          </a:bodyPr>
          <a:lstStyle/>
          <a:p>
            <a:r>
              <a:rPr lang="fr-FR" sz="2400" dirty="0">
                <a:solidFill>
                  <a:schemeClr val="tx1"/>
                </a:solidFill>
                <a:latin typeface="Aptos" panose="020B0004020202020204" pitchFamily="34" charset="0"/>
              </a:rPr>
              <a:t>Période de neutralisation  </a:t>
            </a:r>
          </a:p>
        </p:txBody>
      </p:sp>
      <p:sp>
        <p:nvSpPr>
          <p:cNvPr id="13" name="ZoneTexte 12">
            <a:extLst>
              <a:ext uri="{FF2B5EF4-FFF2-40B4-BE49-F238E27FC236}">
                <a16:creationId xmlns:a16="http://schemas.microsoft.com/office/drawing/2014/main" id="{854AD888-5157-508F-6536-6C85D7F0D2F4}"/>
              </a:ext>
            </a:extLst>
          </p:cNvPr>
          <p:cNvSpPr txBox="1"/>
          <p:nvPr/>
        </p:nvSpPr>
        <p:spPr>
          <a:xfrm>
            <a:off x="-1785041" y="2016491"/>
            <a:ext cx="6771992" cy="277320"/>
          </a:xfrm>
          <a:prstGeom prst="rect">
            <a:avLst/>
          </a:prstGeom>
          <a:noFill/>
        </p:spPr>
        <p:txBody>
          <a:bodyPr wrap="square" rtlCol="0">
            <a:spAutoFit/>
          </a:bodyPr>
          <a:lstStyle/>
          <a:p>
            <a:r>
              <a:rPr lang="fr-FR" dirty="0"/>
              <a:t>Sur contribution</a:t>
            </a:r>
          </a:p>
        </p:txBody>
      </p:sp>
      <p:sp>
        <p:nvSpPr>
          <p:cNvPr id="14" name="ZoneTexte 13">
            <a:extLst>
              <a:ext uri="{FF2B5EF4-FFF2-40B4-BE49-F238E27FC236}">
                <a16:creationId xmlns:a16="http://schemas.microsoft.com/office/drawing/2014/main" id="{DB1988B4-D18D-8C85-FE42-44712BC490AD}"/>
              </a:ext>
            </a:extLst>
          </p:cNvPr>
          <p:cNvSpPr txBox="1"/>
          <p:nvPr/>
        </p:nvSpPr>
        <p:spPr>
          <a:xfrm>
            <a:off x="382520" y="5196299"/>
            <a:ext cx="2704712" cy="277320"/>
          </a:xfrm>
          <a:prstGeom prst="rect">
            <a:avLst/>
          </a:prstGeom>
          <a:noFill/>
        </p:spPr>
        <p:txBody>
          <a:bodyPr wrap="square" rtlCol="0">
            <a:spAutoFit/>
          </a:bodyPr>
          <a:lstStyle/>
          <a:p>
            <a:r>
              <a:rPr lang="fr-FR" dirty="0"/>
              <a:t>Taxation forfaitaire  </a:t>
            </a:r>
          </a:p>
        </p:txBody>
      </p:sp>
      <p:sp>
        <p:nvSpPr>
          <p:cNvPr id="3" name="ZoneTexte 2">
            <a:extLst>
              <a:ext uri="{FF2B5EF4-FFF2-40B4-BE49-F238E27FC236}">
                <a16:creationId xmlns:a16="http://schemas.microsoft.com/office/drawing/2014/main" id="{017C711C-A576-BFD8-9D88-2AB25A87D14C}"/>
              </a:ext>
            </a:extLst>
          </p:cNvPr>
          <p:cNvSpPr txBox="1"/>
          <p:nvPr/>
        </p:nvSpPr>
        <p:spPr>
          <a:xfrm>
            <a:off x="4277437" y="892756"/>
            <a:ext cx="7226305" cy="1387239"/>
          </a:xfrm>
          <a:prstGeom prst="rect">
            <a:avLst/>
          </a:prstGeom>
          <a:noFill/>
        </p:spPr>
        <p:txBody>
          <a:bodyPr wrap="square" rtlCol="0">
            <a:spAutoFit/>
          </a:bodyPr>
          <a:lstStyle/>
          <a:p>
            <a:endParaRPr lang="fr-FR" dirty="0"/>
          </a:p>
          <a:p>
            <a:r>
              <a:rPr lang="fr-FR" dirty="0"/>
              <a:t>Entreprises nouvellement crées depuis 2020 avec au moins 20 salariés à la création : à parti r de </a:t>
            </a:r>
          </a:p>
          <a:p>
            <a:r>
              <a:rPr lang="fr-FR" dirty="0"/>
              <a:t>Franchissement de seuil sur l’année ex 2025 : entreprise passe à 21 salariés , 5 ans de neutralisation et si durant ces 5 ans elle descend à – de 20 : </a:t>
            </a:r>
            <a:r>
              <a:rPr lang="fr-FR" dirty="0" err="1"/>
              <a:t>nouveele</a:t>
            </a:r>
            <a:r>
              <a:rPr lang="fr-FR" dirty="0"/>
              <a:t> de neutralisation </a:t>
            </a:r>
          </a:p>
          <a:p>
            <a:endParaRPr lang="fr-FR" dirty="0"/>
          </a:p>
          <a:p>
            <a:endParaRPr lang="fr-FR" dirty="0"/>
          </a:p>
          <a:p>
            <a:endParaRPr lang="fr-FR" dirty="0"/>
          </a:p>
        </p:txBody>
      </p:sp>
      <p:sp>
        <p:nvSpPr>
          <p:cNvPr id="5" name="ZoneTexte 4">
            <a:extLst>
              <a:ext uri="{FF2B5EF4-FFF2-40B4-BE49-F238E27FC236}">
                <a16:creationId xmlns:a16="http://schemas.microsoft.com/office/drawing/2014/main" id="{ED21EC2C-F84A-39EA-CC21-C5FCAE1256E5}"/>
              </a:ext>
            </a:extLst>
          </p:cNvPr>
          <p:cNvSpPr txBox="1"/>
          <p:nvPr/>
        </p:nvSpPr>
        <p:spPr>
          <a:xfrm>
            <a:off x="2546310" y="5192442"/>
            <a:ext cx="8494414" cy="646331"/>
          </a:xfrm>
          <a:prstGeom prst="rect">
            <a:avLst/>
          </a:prstGeom>
          <a:noFill/>
        </p:spPr>
        <p:txBody>
          <a:bodyPr wrap="square">
            <a:spAutoFit/>
          </a:bodyPr>
          <a:lstStyle/>
          <a:p>
            <a:pPr algn="just">
              <a:buNone/>
            </a:pPr>
            <a:r>
              <a:rPr lang="fr-FR" sz="1200" dirty="0">
                <a:solidFill>
                  <a:srgbClr val="0000EE"/>
                </a:solidFill>
                <a:highlight>
                  <a:srgbClr val="FFFF00"/>
                </a:highlight>
                <a:latin typeface="Aptos" panose="020B0004020202020204" pitchFamily="34" charset="0"/>
                <a:ea typeface="Times New Roman" panose="02020603050405020304" pitchFamily="18" charset="0"/>
                <a:cs typeface="Aptos" panose="020B0004020202020204" pitchFamily="34" charset="0"/>
              </a:rPr>
              <a:t>.info en juin</a:t>
            </a:r>
            <a:r>
              <a:rPr lang="fr-FR" sz="1200" dirty="0">
                <a:solidFill>
                  <a:srgbClr val="0000EE"/>
                </a:solidFill>
                <a:latin typeface="Aptos" panose="020B0004020202020204" pitchFamily="34" charset="0"/>
                <a:ea typeface="Times New Roman" panose="02020603050405020304" pitchFamily="18" charset="0"/>
                <a:cs typeface="Aptos" panose="020B0004020202020204" pitchFamily="34" charset="0"/>
              </a:rPr>
              <a:t>, important  seconde relance en expliquant TF, et courrier de TF : ils peuvent faire un bloc de régulation </a:t>
            </a:r>
            <a:r>
              <a:rPr lang="fr-FR" sz="1200" dirty="0" err="1">
                <a:solidFill>
                  <a:srgbClr val="0000EE"/>
                </a:solidFill>
                <a:latin typeface="Aptos" panose="020B0004020202020204" pitchFamily="34" charset="0"/>
                <a:ea typeface="Times New Roman" panose="02020603050405020304" pitchFamily="18" charset="0"/>
                <a:cs typeface="Aptos" panose="020B0004020202020204" pitchFamily="34" charset="0"/>
              </a:rPr>
              <a:t>ctp</a:t>
            </a:r>
            <a:r>
              <a:rPr lang="fr-FR" sz="1200" dirty="0">
                <a:solidFill>
                  <a:srgbClr val="0000EE"/>
                </a:solidFill>
                <a:latin typeface="Aptos" panose="020B0004020202020204" pitchFamily="34" charset="0"/>
                <a:ea typeface="Times New Roman" panose="02020603050405020304" pitchFamily="18" charset="0"/>
                <a:cs typeface="Aptos" panose="020B0004020202020204" pitchFamily="34" charset="0"/>
              </a:rPr>
              <a:t> 730 sur la période d’emploi d’avril , avant mise en demeure certains </a:t>
            </a:r>
            <a:r>
              <a:rPr lang="fr-FR" sz="1200" dirty="0" err="1">
                <a:solidFill>
                  <a:srgbClr val="0000EE"/>
                </a:solidFill>
                <a:latin typeface="Aptos" panose="020B0004020202020204" pitchFamily="34" charset="0"/>
                <a:ea typeface="Times New Roman" panose="02020603050405020304" pitchFamily="18" charset="0"/>
                <a:cs typeface="Aptos" panose="020B0004020202020204" pitchFamily="34" charset="0"/>
              </a:rPr>
              <a:t>costisants</a:t>
            </a:r>
            <a:r>
              <a:rPr lang="fr-FR" sz="1200" dirty="0">
                <a:solidFill>
                  <a:srgbClr val="0000EE"/>
                </a:solidFill>
                <a:latin typeface="Aptos" panose="020B0004020202020204" pitchFamily="34" charset="0"/>
                <a:ea typeface="Times New Roman" panose="02020603050405020304" pitchFamily="18" charset="0"/>
                <a:cs typeface="Aptos" panose="020B0004020202020204" pitchFamily="34" charset="0"/>
              </a:rPr>
              <a:t> savent pas faire les blocs de </a:t>
            </a:r>
            <a:r>
              <a:rPr lang="fr-FR" sz="1200" dirty="0" err="1">
                <a:solidFill>
                  <a:srgbClr val="0000EE"/>
                </a:solidFill>
                <a:latin typeface="Aptos" panose="020B0004020202020204" pitchFamily="34" charset="0"/>
                <a:ea typeface="Times New Roman" panose="02020603050405020304" pitchFamily="18" charset="0"/>
                <a:cs typeface="Aptos" panose="020B0004020202020204" pitchFamily="34" charset="0"/>
              </a:rPr>
              <a:t>regul</a:t>
            </a:r>
            <a:r>
              <a:rPr lang="fr-FR" sz="1200" dirty="0">
                <a:solidFill>
                  <a:srgbClr val="0000EE"/>
                </a:solidFill>
                <a:latin typeface="Aptos" panose="020B0004020202020204" pitchFamily="34" charset="0"/>
                <a:ea typeface="Times New Roman" panose="02020603050405020304" pitchFamily="18" charset="0"/>
                <a:cs typeface="Aptos" panose="020B0004020202020204" pitchFamily="34" charset="0"/>
              </a:rPr>
              <a:t> ‘compliqué , donc préfèrent payer la TF (plus forte)  </a:t>
            </a:r>
            <a:endParaRPr lang="fr-FR" sz="1200" dirty="0">
              <a:effectLst/>
              <a:latin typeface="Aptos" panose="020B0004020202020204" pitchFamily="34" charset="0"/>
              <a:ea typeface="Aptos" panose="020B0004020202020204" pitchFamily="34" charset="0"/>
              <a:cs typeface="Aptos" panose="020B0004020202020204" pitchFamily="34" charset="0"/>
            </a:endParaRPr>
          </a:p>
        </p:txBody>
      </p:sp>
      <p:pic>
        <p:nvPicPr>
          <p:cNvPr id="7" name="Image 6">
            <a:extLst>
              <a:ext uri="{FF2B5EF4-FFF2-40B4-BE49-F238E27FC236}">
                <a16:creationId xmlns:a16="http://schemas.microsoft.com/office/drawing/2014/main" id="{72A7B94E-BEA5-C341-EC7A-B30E10CF316E}"/>
              </a:ext>
            </a:extLst>
          </p:cNvPr>
          <p:cNvPicPr>
            <a:picLocks noChangeAspect="1"/>
          </p:cNvPicPr>
          <p:nvPr/>
        </p:nvPicPr>
        <p:blipFill>
          <a:blip r:embed="rId7"/>
          <a:stretch>
            <a:fillRect/>
          </a:stretch>
        </p:blipFill>
        <p:spPr>
          <a:xfrm>
            <a:off x="9341867" y="284865"/>
            <a:ext cx="982004" cy="363444"/>
          </a:xfrm>
          <a:prstGeom prst="rect">
            <a:avLst/>
          </a:prstGeom>
        </p:spPr>
      </p:pic>
      <p:pic>
        <p:nvPicPr>
          <p:cNvPr id="8" name="Image 7">
            <a:extLst>
              <a:ext uri="{FF2B5EF4-FFF2-40B4-BE49-F238E27FC236}">
                <a16:creationId xmlns:a16="http://schemas.microsoft.com/office/drawing/2014/main" id="{CE807F57-520E-BCF2-7CDA-A87E94B07A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65037" y="309256"/>
            <a:ext cx="652233" cy="339053"/>
          </a:xfrm>
          <a:prstGeom prst="rect">
            <a:avLst/>
          </a:prstGeom>
        </p:spPr>
      </p:pic>
      <p:pic>
        <p:nvPicPr>
          <p:cNvPr id="10" name="Image 9">
            <a:extLst>
              <a:ext uri="{FF2B5EF4-FFF2-40B4-BE49-F238E27FC236}">
                <a16:creationId xmlns:a16="http://schemas.microsoft.com/office/drawing/2014/main" id="{7D5EEEA4-2F41-059B-52FA-EC73EED2CF31}"/>
              </a:ext>
            </a:extLst>
          </p:cNvPr>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323871" y="274599"/>
            <a:ext cx="1115926" cy="339053"/>
          </a:xfrm>
          <a:prstGeom prst="rect">
            <a:avLst/>
          </a:prstGeom>
        </p:spPr>
      </p:pic>
    </p:spTree>
    <p:extLst>
      <p:ext uri="{BB962C8B-B14F-4D97-AF65-F5344CB8AC3E}">
        <p14:creationId xmlns:p14="http://schemas.microsoft.com/office/powerpoint/2010/main" val="138678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23859-6A9A-A98F-4540-699907863107}"/>
              </a:ext>
            </a:extLst>
          </p:cNvPr>
          <p:cNvSpPr>
            <a:spLocks noGrp="1"/>
          </p:cNvSpPr>
          <p:nvPr>
            <p:ph type="title"/>
          </p:nvPr>
        </p:nvSpPr>
        <p:spPr>
          <a:xfrm>
            <a:off x="2349141" y="3003956"/>
            <a:ext cx="5604414" cy="2931390"/>
          </a:xfrm>
        </p:spPr>
        <p:txBody>
          <a:bodyPr anchor="ct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r>
              <a:rPr lang="fr-FR" sz="3200" dirty="0">
                <a:solidFill>
                  <a:srgbClr val="002060"/>
                </a:solidFill>
                <a:latin typeface="Roboto" panose="02000000000000000000" pitchFamily="2" charset="0"/>
                <a:ea typeface="Roboto" panose="02000000000000000000" pitchFamily="2" charset="0"/>
                <a:cs typeface="Roboto" panose="02000000000000000000" pitchFamily="2" charset="0"/>
              </a:rPr>
              <a:t>Les points clefs sur l’Oeth </a:t>
            </a:r>
            <a:br>
              <a:rPr lang="fr-FR" sz="3200" dirty="0">
                <a:solidFill>
                  <a:srgbClr val="002060"/>
                </a:solidFill>
                <a:latin typeface="Roboto" panose="02000000000000000000" pitchFamily="2" charset="0"/>
                <a:ea typeface="Roboto" panose="02000000000000000000" pitchFamily="2" charset="0"/>
                <a:cs typeface="Roboto" panose="02000000000000000000" pitchFamily="2" charset="0"/>
              </a:rPr>
            </a:br>
            <a:r>
              <a:rPr lang="fr-FR" sz="3200" dirty="0">
                <a:solidFill>
                  <a:srgbClr val="002060"/>
                </a:solidFill>
                <a:latin typeface="Roboto" panose="02000000000000000000" pitchFamily="2" charset="0"/>
                <a:ea typeface="Roboto" panose="02000000000000000000" pitchFamily="2" charset="0"/>
                <a:cs typeface="Roboto" panose="02000000000000000000" pitchFamily="2" charset="0"/>
              </a:rPr>
              <a:t>les services Agefiph et Urssaf </a:t>
            </a:r>
            <a:endParaRPr lang="fr-FR" sz="3990" dirty="0">
              <a:solidFill>
                <a:srgbClr val="FFFFFF"/>
              </a:solidFill>
            </a:endParaRPr>
          </a:p>
        </p:txBody>
      </p:sp>
      <p:sp>
        <p:nvSpPr>
          <p:cNvPr id="3" name="Espace réservé du texte 2">
            <a:extLst>
              <a:ext uri="{FF2B5EF4-FFF2-40B4-BE49-F238E27FC236}">
                <a16:creationId xmlns:a16="http://schemas.microsoft.com/office/drawing/2014/main" id="{F192B3B1-96FF-32AD-0801-179E469E860F}"/>
              </a:ext>
            </a:extLst>
          </p:cNvPr>
          <p:cNvSpPr>
            <a:spLocks noGrp="1"/>
          </p:cNvSpPr>
          <p:nvPr>
            <p:ph type="body" sz="quarter" idx="21"/>
          </p:nvPr>
        </p:nvSpPr>
        <p:spPr>
          <a:xfrm>
            <a:off x="2349141" y="2441200"/>
            <a:ext cx="1488933" cy="979069"/>
          </a:xfrm>
          <a:solidFill>
            <a:schemeClr val="bg1"/>
          </a:solidFill>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ctr"/>
            <a:r>
              <a:rPr lang="fr-FR" sz="4000">
                <a:solidFill>
                  <a:srgbClr val="FFFFFF"/>
                </a:solidFill>
              </a:rPr>
              <a:t>01.</a:t>
            </a:r>
            <a:endParaRPr sz="4000">
              <a:solidFill>
                <a:srgbClr val="FFFFFF"/>
              </a:solidFill>
            </a:endParaRPr>
          </a:p>
        </p:txBody>
      </p:sp>
      <p:sp>
        <p:nvSpPr>
          <p:cNvPr id="4" name="Espace réservé du numéro de diapositive 3">
            <a:extLst>
              <a:ext uri="{FF2B5EF4-FFF2-40B4-BE49-F238E27FC236}">
                <a16:creationId xmlns:a16="http://schemas.microsoft.com/office/drawing/2014/main" id="{5618AC5D-D6A8-28B2-1177-D071624EB5A9}"/>
              </a:ext>
            </a:extLst>
          </p:cNvPr>
          <p:cNvSpPr>
            <a:spLocks noGrp="1"/>
          </p:cNvSpPr>
          <p:nvPr>
            <p:ph type="sldNum" sz="quarter" idx="22"/>
          </p:nvPr>
        </p:nvSpPr>
        <p:spPr/>
        <p:txBody>
          <a:bodyPr/>
          <a:lstStyle>
            <a:defPPr marL="0" marR="0" indent="0" algn="l" defTabSz="228325" rtl="0" fontAlgn="auto" latinLnBrk="1" hangingPunct="0">
              <a:lnSpc>
                <a:spcPct val="100000"/>
              </a:lnSpc>
              <a:spcBef>
                <a:spcPts val="0"/>
              </a:spcBef>
              <a:spcAft>
                <a:spcPts val="0"/>
              </a:spcAft>
              <a:buClrTx/>
              <a:buSzTx/>
              <a:buFontTx/>
              <a:buNone/>
              <a:tabLst/>
              <a:defRPr kumimoji="0" sz="449" b="0" i="0" u="none" strike="noStrike" cap="none" spc="0" normalizeH="0" baseline="0">
                <a:ln>
                  <a:noFill/>
                </a:ln>
                <a:solidFill>
                  <a:srgbClr val="000000"/>
                </a:solidFill>
                <a:effectLst/>
                <a:uFillTx/>
              </a:defRPr>
            </a:defPPr>
            <a:lvl1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608850" rtl="0" fontAlgn="auto" latinLnBrk="0" hangingPunct="0">
              <a:lnSpc>
                <a:spcPct val="100000"/>
              </a:lnSpc>
              <a:spcBef>
                <a:spcPts val="0"/>
              </a:spcBef>
              <a:spcAft>
                <a:spcPts val="0"/>
              </a:spcAft>
              <a:buClrTx/>
              <a:buSzTx/>
              <a:buFontTx/>
              <a:buNone/>
              <a:tabLst/>
              <a:defRPr kumimoji="0" sz="599" b="0" i="0" u="none" strike="noStrike" cap="none" spc="0" normalizeH="0" baseline="0">
                <a:ln>
                  <a:noFill/>
                </a:ln>
                <a:solidFill>
                  <a:srgbClr val="5E5E5E"/>
                </a:solidFill>
                <a:effectLst/>
                <a:uFillTx/>
                <a:latin typeface="+mj-lt"/>
                <a:ea typeface="+mj-ea"/>
                <a:cs typeface="+mj-cs"/>
                <a:sym typeface="Helvetica Neue"/>
              </a:defRPr>
            </a:lvl9pPr>
          </a:lstStyle>
          <a:p>
            <a:fld id="{86CB4B4D-7CA3-9044-876B-883B54F8677D}" type="slidenum">
              <a:rPr lang="fr-FR" smtClean="0"/>
              <a:pPr/>
              <a:t>3</a:t>
            </a:fld>
            <a:endParaRPr lang="fr-FR"/>
          </a:p>
        </p:txBody>
      </p:sp>
      <p:sp>
        <p:nvSpPr>
          <p:cNvPr id="5" name="Espace réservé du numéro de diapositive 3">
            <a:extLst>
              <a:ext uri="{FF2B5EF4-FFF2-40B4-BE49-F238E27FC236}">
                <a16:creationId xmlns:a16="http://schemas.microsoft.com/office/drawing/2014/main" id="{4C6D261C-CB83-2E44-035A-827D63D832C7}"/>
              </a:ext>
            </a:extLst>
          </p:cNvPr>
          <p:cNvSpPr txBox="1">
            <a:spLocks/>
          </p:cNvSpPr>
          <p:nvPr/>
        </p:nvSpPr>
        <p:spPr>
          <a:xfrm>
            <a:off x="11592795" y="6389431"/>
            <a:ext cx="314198" cy="314198"/>
          </a:xfrm>
          <a:prstGeom prst="rect">
            <a:avLst/>
          </a:prstGeom>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r"/>
            <a:fld id="{86CB4B4D-7CA3-9044-876B-883B54F8677D}" type="slidenum">
              <a:rPr lang="fr-FR" sz="1596" smtClean="0">
                <a:solidFill>
                  <a:srgbClr val="FFFFFF"/>
                </a:solidFill>
              </a:rPr>
              <a:pPr algn="r"/>
              <a:t>3</a:t>
            </a:fld>
            <a:endParaRPr lang="fr-FR" sz="1596">
              <a:solidFill>
                <a:srgbClr val="FFFFFF"/>
              </a:solidFill>
            </a:endParaRPr>
          </a:p>
        </p:txBody>
      </p:sp>
      <p:pic>
        <p:nvPicPr>
          <p:cNvPr id="6" name="Image 5">
            <a:extLst>
              <a:ext uri="{FF2B5EF4-FFF2-40B4-BE49-F238E27FC236}">
                <a16:creationId xmlns:a16="http://schemas.microsoft.com/office/drawing/2014/main" id="{BCBFB3F0-8355-0A7E-B429-EEB8055D8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843" y="221932"/>
            <a:ext cx="1086709" cy="582166"/>
          </a:xfrm>
          <a:prstGeom prst="rect">
            <a:avLst/>
          </a:prstGeom>
        </p:spPr>
      </p:pic>
      <p:pic>
        <p:nvPicPr>
          <p:cNvPr id="7" name="Image 6">
            <a:extLst>
              <a:ext uri="{FF2B5EF4-FFF2-40B4-BE49-F238E27FC236}">
                <a16:creationId xmlns:a16="http://schemas.microsoft.com/office/drawing/2014/main" id="{F83B8166-DFA6-25EC-37D4-BBEC46B1D082}"/>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52698" y="212176"/>
            <a:ext cx="1859284" cy="582166"/>
          </a:xfrm>
          <a:prstGeom prst="rect">
            <a:avLst/>
          </a:prstGeom>
        </p:spPr>
      </p:pic>
    </p:spTree>
    <p:extLst>
      <p:ext uri="{BB962C8B-B14F-4D97-AF65-F5344CB8AC3E}">
        <p14:creationId xmlns:p14="http://schemas.microsoft.com/office/powerpoint/2010/main" val="29497380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4318D-8D67-163A-61D7-FC8891AD9A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F85180-77D5-C365-0B55-4409994ADA45}"/>
              </a:ext>
            </a:extLst>
          </p:cNvPr>
          <p:cNvSpPr/>
          <p:nvPr/>
        </p:nvSpPr>
        <p:spPr>
          <a:xfrm>
            <a:off x="116205" y="19611"/>
            <a:ext cx="12123419" cy="653990"/>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2000" b="1" dirty="0">
                <a:solidFill>
                  <a:srgbClr val="002060"/>
                </a:solidFill>
                <a:latin typeface="Aptos" panose="020B0004020202020204" pitchFamily="34" charset="0"/>
              </a:rPr>
              <a:t>Obligation d’emploi des personnes handicapées </a:t>
            </a:r>
            <a:endParaRPr lang="fr-FR" sz="1200" b="1" dirty="0">
              <a:solidFill>
                <a:srgbClr val="002060"/>
              </a:solidFill>
            </a:endParaRPr>
          </a:p>
        </p:txBody>
      </p:sp>
      <p:pic>
        <p:nvPicPr>
          <p:cNvPr id="3" name="Image 2">
            <a:extLst>
              <a:ext uri="{FF2B5EF4-FFF2-40B4-BE49-F238E27FC236}">
                <a16:creationId xmlns:a16="http://schemas.microsoft.com/office/drawing/2014/main" id="{D4EEB724-852F-1626-4B3F-F5BA3C1D714D}"/>
              </a:ext>
            </a:extLst>
          </p:cNvPr>
          <p:cNvPicPr/>
          <p:nvPr/>
        </p:nvPicPr>
        <p:blipFill rotWithShape="1">
          <a:blip r:embed="rId3"/>
          <a:srcRect t="3549"/>
          <a:stretch/>
        </p:blipFill>
        <p:spPr bwMode="auto">
          <a:xfrm>
            <a:off x="2943632" y="1410606"/>
            <a:ext cx="8150013" cy="414399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2543DAF8-2386-55EC-6970-D615303D7D69}"/>
              </a:ext>
            </a:extLst>
          </p:cNvPr>
          <p:cNvSpPr/>
          <p:nvPr/>
        </p:nvSpPr>
        <p:spPr>
          <a:xfrm>
            <a:off x="575226" y="6140638"/>
            <a:ext cx="10948179" cy="513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96" b="1" dirty="0">
                <a:solidFill>
                  <a:srgbClr val="7030A0"/>
                </a:solidFill>
                <a:latin typeface="Aptos" panose="020B0004020202020204" pitchFamily="34" charset="0"/>
              </a:rPr>
              <a:t>/!\ A noter : La loi rend obligatoire la désignation d’un Référent Handicap dans les entreprises de 250 salariés et +</a:t>
            </a:r>
          </a:p>
        </p:txBody>
      </p:sp>
      <p:sp>
        <p:nvSpPr>
          <p:cNvPr id="8" name="ZoneTexte 7">
            <a:extLst>
              <a:ext uri="{FF2B5EF4-FFF2-40B4-BE49-F238E27FC236}">
                <a16:creationId xmlns:a16="http://schemas.microsoft.com/office/drawing/2014/main" id="{C078C468-6DA4-CEBF-7AFA-794B2C859E1C}"/>
              </a:ext>
            </a:extLst>
          </p:cNvPr>
          <p:cNvSpPr txBox="1"/>
          <p:nvPr/>
        </p:nvSpPr>
        <p:spPr>
          <a:xfrm>
            <a:off x="2885808" y="1020225"/>
            <a:ext cx="9104430" cy="323966"/>
          </a:xfrm>
          <a:prstGeom prst="rect">
            <a:avLst/>
          </a:prstGeom>
          <a:solidFill>
            <a:schemeClr val="tx2">
              <a:lumMod val="40000"/>
              <a:lumOff val="60000"/>
            </a:schemeClr>
          </a:solidFill>
        </p:spPr>
        <p:style>
          <a:lnRef idx="3">
            <a:schemeClr val="lt1"/>
          </a:lnRef>
          <a:fillRef idx="1">
            <a:schemeClr val="accent4"/>
          </a:fillRef>
          <a:effectRef idx="1">
            <a:schemeClr val="accent4"/>
          </a:effectRef>
          <a:fontRef idx="minor">
            <a:schemeClr val="lt1"/>
          </a:fontRef>
        </p:style>
        <p:txBody>
          <a:bodyPr/>
          <a:lstStyle>
            <a:lvl1pPr indent="0">
              <a:lnSpc>
                <a:spcPct val="90000"/>
              </a:lnSpc>
              <a:spcBef>
                <a:spcPts val="1000"/>
              </a:spcBef>
              <a:buFont typeface="Arial" panose="020B0604020202020204" pitchFamily="34" charset="0"/>
              <a:buNone/>
              <a:defRPr sz="2800" u="sng">
                <a:solidFill>
                  <a:srgbClr val="7030A0"/>
                </a:solidFill>
              </a:defRPr>
            </a:lvl1pPr>
            <a:lvl2pPr marL="685800" indent="-228600">
              <a:lnSpc>
                <a:spcPct val="90000"/>
              </a:lnSpc>
              <a:spcBef>
                <a:spcPts val="500"/>
              </a:spcBef>
              <a:buFont typeface="Arial" panose="020B0604020202020204" pitchFamily="34" charset="0"/>
              <a:buChar char="•"/>
              <a:defRPr sz="2400">
                <a:solidFill>
                  <a:schemeClr val="lt1"/>
                </a:solidFill>
              </a:defRPr>
            </a:lvl2pPr>
            <a:lvl3pPr marL="1143000" indent="-228600">
              <a:lnSpc>
                <a:spcPct val="90000"/>
              </a:lnSpc>
              <a:spcBef>
                <a:spcPts val="500"/>
              </a:spcBef>
              <a:buFont typeface="Arial" panose="020B0604020202020204" pitchFamily="34" charset="0"/>
              <a:buChar char="•"/>
              <a:defRPr sz="2000">
                <a:solidFill>
                  <a:schemeClr val="lt1"/>
                </a:solidFill>
              </a:defRPr>
            </a:lvl3pPr>
            <a:lvl4pPr marL="1600200" indent="-228600">
              <a:lnSpc>
                <a:spcPct val="90000"/>
              </a:lnSpc>
              <a:spcBef>
                <a:spcPts val="500"/>
              </a:spcBef>
              <a:buFont typeface="Arial" panose="020B0604020202020204" pitchFamily="34" charset="0"/>
              <a:buChar char="•"/>
              <a:defRPr>
                <a:solidFill>
                  <a:schemeClr val="lt1"/>
                </a:solidFill>
              </a:defRPr>
            </a:lvl4pPr>
            <a:lvl5pPr marL="2057400" indent="-228600">
              <a:lnSpc>
                <a:spcPct val="90000"/>
              </a:lnSpc>
              <a:spcBef>
                <a:spcPts val="500"/>
              </a:spcBef>
              <a:buFont typeface="Arial" panose="020B0604020202020204" pitchFamily="34" charset="0"/>
              <a:buChar char="•"/>
              <a:defRPr>
                <a:solidFill>
                  <a:schemeClr val="lt1"/>
                </a:solidFill>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pPr algn="ctr"/>
            <a:r>
              <a:rPr lang="fr-FR" sz="1596" b="1" u="none" dirty="0">
                <a:latin typeface="Aptos" panose="020B0004020202020204" pitchFamily="34" charset="0"/>
              </a:rPr>
              <a:t>Depuis janvier 2020 :  La loi privilégie l’emploi direct de personnes en situation de handicap</a:t>
            </a:r>
          </a:p>
        </p:txBody>
      </p:sp>
      <p:pic>
        <p:nvPicPr>
          <p:cNvPr id="9" name="Image 8" descr="Le débrief de l'ASEF | Association Santé Environnement France">
            <a:extLst>
              <a:ext uri="{FF2B5EF4-FFF2-40B4-BE49-F238E27FC236}">
                <a16:creationId xmlns:a16="http://schemas.microsoft.com/office/drawing/2014/main" id="{FE98A284-31B7-99FF-FFD8-9AF02586BD83}"/>
              </a:ext>
            </a:extLst>
          </p:cNvPr>
          <p:cNvPicPr/>
          <p:nvPr/>
        </p:nvPicPr>
        <p:blipFill rotWithShape="1">
          <a:blip r:embed="rId4" cstate="print">
            <a:extLst>
              <a:ext uri="{28A0092B-C50C-407E-A947-70E740481C1C}">
                <a14:useLocalDpi xmlns:a14="http://schemas.microsoft.com/office/drawing/2010/main" val="0"/>
              </a:ext>
            </a:extLst>
          </a:blip>
          <a:srcRect l="22885" t="11338" r="16301" b="8767"/>
          <a:stretch/>
        </p:blipFill>
        <p:spPr bwMode="auto">
          <a:xfrm>
            <a:off x="867394" y="1020225"/>
            <a:ext cx="1711046" cy="2564192"/>
          </a:xfrm>
          <a:prstGeom prst="rect">
            <a:avLst/>
          </a:prstGeom>
          <a:noFill/>
          <a:ln>
            <a:noFill/>
          </a:ln>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16A9ADF6-192E-2CC6-DBE7-1BF909F9745D}"/>
              </a:ext>
            </a:extLst>
          </p:cNvPr>
          <p:cNvPicPr>
            <a:picLocks noChangeAspect="1"/>
          </p:cNvPicPr>
          <p:nvPr/>
        </p:nvPicPr>
        <p:blipFill>
          <a:blip r:embed="rId5"/>
          <a:stretch>
            <a:fillRect/>
          </a:stretch>
        </p:blipFill>
        <p:spPr>
          <a:xfrm>
            <a:off x="6982317" y="43803"/>
            <a:ext cx="1681880" cy="622471"/>
          </a:xfrm>
          <a:prstGeom prst="rect">
            <a:avLst/>
          </a:prstGeom>
        </p:spPr>
      </p:pic>
      <p:pic>
        <p:nvPicPr>
          <p:cNvPr id="6" name="Image 5">
            <a:extLst>
              <a:ext uri="{FF2B5EF4-FFF2-40B4-BE49-F238E27FC236}">
                <a16:creationId xmlns:a16="http://schemas.microsoft.com/office/drawing/2014/main" id="{4EBF3CCA-BEE6-A669-E194-072D569567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342" y="73464"/>
            <a:ext cx="1086709" cy="564908"/>
          </a:xfrm>
          <a:prstGeom prst="rect">
            <a:avLst/>
          </a:prstGeom>
        </p:spPr>
      </p:pic>
      <p:pic>
        <p:nvPicPr>
          <p:cNvPr id="10" name="Image 9">
            <a:extLst>
              <a:ext uri="{FF2B5EF4-FFF2-40B4-BE49-F238E27FC236}">
                <a16:creationId xmlns:a16="http://schemas.microsoft.com/office/drawing/2014/main" id="{D5695A8B-BEA0-D091-BEE7-825FCEEED6CD}"/>
              </a:ext>
            </a:extLst>
          </p:cNvPr>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664197" y="63708"/>
            <a:ext cx="1859284" cy="564908"/>
          </a:xfrm>
          <a:prstGeom prst="rect">
            <a:avLst/>
          </a:prstGeom>
        </p:spPr>
      </p:pic>
    </p:spTree>
    <p:extLst>
      <p:ext uri="{BB962C8B-B14F-4D97-AF65-F5344CB8AC3E}">
        <p14:creationId xmlns:p14="http://schemas.microsoft.com/office/powerpoint/2010/main" val="270928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F9412-8B1A-ED81-DEC5-F0D3566CFC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BB5992-3E1C-F928-7243-F1AD307ED66F}"/>
              </a:ext>
            </a:extLst>
          </p:cNvPr>
          <p:cNvSpPr/>
          <p:nvPr/>
        </p:nvSpPr>
        <p:spPr>
          <a:xfrm>
            <a:off x="0" y="0"/>
            <a:ext cx="12239625" cy="777614"/>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defTabSz="914400" eaLnBrk="0" fontAlgn="base">
              <a:spcBef>
                <a:spcPct val="0"/>
              </a:spcBef>
              <a:spcAft>
                <a:spcPct val="0"/>
              </a:spcAft>
            </a:pPr>
            <a:endParaRPr lang="fr-FR" altLang="fr-FR" sz="1200" b="1" dirty="0">
              <a:solidFill>
                <a:schemeClr val="tx1"/>
              </a:solidFill>
              <a:latin typeface="Arial" panose="020B0604020202020204" pitchFamily="34" charset="0"/>
            </a:endParaRPr>
          </a:p>
        </p:txBody>
      </p:sp>
      <p:sp>
        <p:nvSpPr>
          <p:cNvPr id="4" name="Espace réservé du texte 1">
            <a:extLst>
              <a:ext uri="{FF2B5EF4-FFF2-40B4-BE49-F238E27FC236}">
                <a16:creationId xmlns:a16="http://schemas.microsoft.com/office/drawing/2014/main" id="{F12810F9-67A6-C962-AD8F-8D67155647A8}"/>
              </a:ext>
            </a:extLst>
          </p:cNvPr>
          <p:cNvSpPr txBox="1">
            <a:spLocks/>
          </p:cNvSpPr>
          <p:nvPr/>
        </p:nvSpPr>
        <p:spPr>
          <a:xfrm>
            <a:off x="181574" y="153976"/>
            <a:ext cx="11057039" cy="450024"/>
          </a:xfrm>
          <a:prstGeom prst="rect">
            <a:avLst/>
          </a:prstGeom>
        </p:spPr>
        <p:txBody>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2pPr>
            <a:lvl3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3pPr>
            <a:lvl4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4pPr>
            <a:lvl5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5pPr>
            <a:lvl6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6pPr>
            <a:lvl7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7pPr>
            <a:lvl8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8pPr>
            <a:lvl9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9pPr>
          </a:lstStyle>
          <a:p>
            <a:pPr algn="l" defTabSz="456011" hangingPunct="1">
              <a:defRPr/>
            </a:pPr>
            <a:r>
              <a:rPr lang="fr-FR" altLang="fr-FR" sz="2000" b="1" dirty="0">
                <a:solidFill>
                  <a:srgbClr val="002060"/>
                </a:solidFill>
                <a:latin typeface="Arial" panose="020B0604020202020204" pitchFamily="34" charset="0"/>
              </a:rPr>
              <a:t>OETH : Comprendre vos obligations et la notification Urssaf</a:t>
            </a:r>
          </a:p>
          <a:p>
            <a:pPr algn="l" defTabSz="456011" hangingPunct="1">
              <a:defRPr/>
            </a:pPr>
            <a:r>
              <a:rPr lang="fr-FR" sz="2400" b="1" dirty="0">
                <a:solidFill>
                  <a:srgbClr val="002060"/>
                </a:solidFill>
                <a:latin typeface="Calibri" panose="020F0502020204030204"/>
                <a:ea typeface="+mn-ea"/>
                <a:cs typeface="Helvetica"/>
              </a:rPr>
              <a:t> </a:t>
            </a:r>
          </a:p>
        </p:txBody>
      </p:sp>
      <p:sp>
        <p:nvSpPr>
          <p:cNvPr id="5" name="Espace réservé du texte 2">
            <a:extLst>
              <a:ext uri="{FF2B5EF4-FFF2-40B4-BE49-F238E27FC236}">
                <a16:creationId xmlns:a16="http://schemas.microsoft.com/office/drawing/2014/main" id="{5B09C3B3-F4EC-16BA-3D96-372457A08A40}"/>
              </a:ext>
            </a:extLst>
          </p:cNvPr>
          <p:cNvSpPr txBox="1">
            <a:spLocks/>
          </p:cNvSpPr>
          <p:nvPr/>
        </p:nvSpPr>
        <p:spPr>
          <a:xfrm>
            <a:off x="181574" y="1084874"/>
            <a:ext cx="7114235" cy="321446"/>
          </a:xfrm>
          <a:prstGeom prst="rect">
            <a:avLst/>
          </a:prstGeom>
        </p:spPr>
        <p:txBody>
          <a:bodyPr>
            <a:no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2pPr>
            <a:lvl3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3pPr>
            <a:lvl4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4pPr>
            <a:lvl5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5pPr>
            <a:lvl6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6pPr>
            <a:lvl7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7pPr>
            <a:lvl8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8pPr>
            <a:lvl9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9pPr>
          </a:lstStyle>
          <a:p>
            <a:pPr lvl="0" algn="l" defTabSz="914400" eaLnBrk="0" fontAlgn="base">
              <a:spcBef>
                <a:spcPct val="0"/>
              </a:spcBef>
              <a:spcAft>
                <a:spcPct val="0"/>
              </a:spcAft>
            </a:pPr>
            <a:endParaRPr lang="fr-FR" altLang="fr-FR" sz="2000" b="1" dirty="0">
              <a:solidFill>
                <a:schemeClr val="tx1"/>
              </a:solidFill>
              <a:latin typeface="Arial" panose="020B0604020202020204" pitchFamily="34" charset="0"/>
            </a:endParaRPr>
          </a:p>
        </p:txBody>
      </p:sp>
      <p:pic>
        <p:nvPicPr>
          <p:cNvPr id="10" name="Image 9">
            <a:hlinkClick r:id="rId3"/>
            <a:extLst>
              <a:ext uri="{FF2B5EF4-FFF2-40B4-BE49-F238E27FC236}">
                <a16:creationId xmlns:a16="http://schemas.microsoft.com/office/drawing/2014/main" id="{898B427D-734D-0199-28E5-97FC8F81116F}"/>
              </a:ext>
            </a:extLst>
          </p:cNvPr>
          <p:cNvPicPr>
            <a:picLocks noChangeAspect="1"/>
          </p:cNvPicPr>
          <p:nvPr/>
        </p:nvPicPr>
        <p:blipFill>
          <a:blip r:embed="rId4"/>
          <a:stretch>
            <a:fillRect/>
          </a:stretch>
        </p:blipFill>
        <p:spPr>
          <a:xfrm>
            <a:off x="829012" y="4913137"/>
            <a:ext cx="1008133" cy="1345267"/>
          </a:xfrm>
          <a:prstGeom prst="rect">
            <a:avLst/>
          </a:prstGeom>
        </p:spPr>
      </p:pic>
      <p:sp>
        <p:nvSpPr>
          <p:cNvPr id="3" name="Rectangle 1">
            <a:extLst>
              <a:ext uri="{FF2B5EF4-FFF2-40B4-BE49-F238E27FC236}">
                <a16:creationId xmlns:a16="http://schemas.microsoft.com/office/drawing/2014/main" id="{E94B0BBB-6A12-2286-DAAD-1C310245CEA9}"/>
              </a:ext>
            </a:extLst>
          </p:cNvPr>
          <p:cNvSpPr>
            <a:spLocks noChangeArrowheads="1"/>
          </p:cNvSpPr>
          <p:nvPr/>
        </p:nvSpPr>
        <p:spPr bwMode="auto">
          <a:xfrm>
            <a:off x="456065" y="1052642"/>
            <a:ext cx="2102941"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strike="noStrike" cap="none" normalizeH="0" baseline="0" dirty="0">
                <a:ln>
                  <a:noFill/>
                </a:ln>
                <a:solidFill>
                  <a:srgbClr val="19428A"/>
                </a:solidFill>
                <a:effectLst/>
                <a:latin typeface="Aptos" panose="020B0004020202020204" pitchFamily="34" charset="0"/>
              </a:rPr>
              <a:t>Toute Entreprise </a:t>
            </a:r>
            <a:endParaRPr kumimoji="0" lang="fr-FR" altLang="fr-FR" sz="1400" b="1" i="0" strike="noStrike" cap="none" normalizeH="0" baseline="0" dirty="0">
              <a:ln>
                <a:noFill/>
              </a:ln>
              <a:solidFill>
                <a:srgbClr val="19428A"/>
              </a:solidFill>
              <a:effectLst/>
              <a:latin typeface="Aptos" panose="020B0004020202020204" pitchFamily="34" charset="0"/>
            </a:endParaRPr>
          </a:p>
          <a:p>
            <a:pPr lvl="0" algn="just" defTabSz="914400" eaLnBrk="0" fontAlgn="base">
              <a:spcBef>
                <a:spcPct val="0"/>
              </a:spcBef>
              <a:spcAft>
                <a:spcPct val="0"/>
              </a:spcAft>
            </a:pPr>
            <a:endParaRPr lang="fr-FR" altLang="fr-FR" sz="1400" dirty="0">
              <a:solidFill>
                <a:schemeClr val="tx1"/>
              </a:solidFill>
              <a:latin typeface="Aptos" panose="020B0004020202020204" pitchFamily="34" charset="0"/>
            </a:endParaRPr>
          </a:p>
        </p:txBody>
      </p:sp>
      <p:sp>
        <p:nvSpPr>
          <p:cNvPr id="7" name="ZoneTexte 6">
            <a:extLst>
              <a:ext uri="{FF2B5EF4-FFF2-40B4-BE49-F238E27FC236}">
                <a16:creationId xmlns:a16="http://schemas.microsoft.com/office/drawing/2014/main" id="{5D1231A0-79DE-3A5F-8E87-305613C52ED6}"/>
              </a:ext>
            </a:extLst>
          </p:cNvPr>
          <p:cNvSpPr txBox="1"/>
          <p:nvPr/>
        </p:nvSpPr>
        <p:spPr>
          <a:xfrm>
            <a:off x="1507536" y="6378872"/>
            <a:ext cx="2102941" cy="276999"/>
          </a:xfrm>
          <a:prstGeom prst="rect">
            <a:avLst/>
          </a:prstGeom>
          <a:noFill/>
        </p:spPr>
        <p:txBody>
          <a:bodyPr wrap="square">
            <a:spAutoFit/>
          </a:bodyPr>
          <a:lstStyle/>
          <a:p>
            <a:pPr lvl="0" algn="l" defTabSz="914400" eaLnBrk="0" fontAlgn="base">
              <a:spcBef>
                <a:spcPct val="0"/>
              </a:spcBef>
              <a:spcAft>
                <a:spcPct val="0"/>
              </a:spcAft>
            </a:pPr>
            <a:r>
              <a:rPr lang="fr-FR" altLang="fr-FR" sz="1200" dirty="0">
                <a:solidFill>
                  <a:schemeClr val="tx1"/>
                </a:solidFill>
                <a:latin typeface="Arial" panose="020B0604020202020204" pitchFamily="34" charset="0"/>
              </a:rPr>
              <a:t>.</a:t>
            </a:r>
          </a:p>
        </p:txBody>
      </p:sp>
      <p:sp>
        <p:nvSpPr>
          <p:cNvPr id="9" name="ZoneTexte 8">
            <a:extLst>
              <a:ext uri="{FF2B5EF4-FFF2-40B4-BE49-F238E27FC236}">
                <a16:creationId xmlns:a16="http://schemas.microsoft.com/office/drawing/2014/main" id="{8DF2579C-94C6-330B-7C4F-7AA3B8C57B22}"/>
              </a:ext>
            </a:extLst>
          </p:cNvPr>
          <p:cNvSpPr txBox="1"/>
          <p:nvPr/>
        </p:nvSpPr>
        <p:spPr>
          <a:xfrm>
            <a:off x="2391118" y="6009540"/>
            <a:ext cx="405307" cy="369332"/>
          </a:xfrm>
          <a:prstGeom prst="rect">
            <a:avLst/>
          </a:prstGeom>
          <a:noFill/>
        </p:spPr>
        <p:txBody>
          <a:bodyPr wrap="square">
            <a:spAutoFit/>
          </a:bodyPr>
          <a:lstStyle/>
          <a:p>
            <a:pPr algn="l" defTabSz="456011" hangingPunct="1">
              <a:defRPr/>
            </a:pPr>
            <a:r>
              <a:rPr lang="fr-FR" sz="1800" dirty="0">
                <a:highlight>
                  <a:srgbClr val="FFFFFF"/>
                </a:highlight>
                <a:latin typeface="Aptos" panose="020B0004020202020204" pitchFamily="34" charset="0"/>
              </a:rPr>
              <a:t>🔎</a:t>
            </a:r>
            <a:endParaRPr lang="fr-FR" sz="1600" dirty="0">
              <a:solidFill>
                <a:schemeClr val="tx1"/>
              </a:solidFill>
              <a:highlight>
                <a:srgbClr val="FFFFFF"/>
              </a:highlight>
              <a:latin typeface="Aptos" panose="020B0004020202020204" pitchFamily="34" charset="0"/>
            </a:endParaRPr>
          </a:p>
        </p:txBody>
      </p:sp>
      <p:sp>
        <p:nvSpPr>
          <p:cNvPr id="8" name="ZoneTexte 7">
            <a:extLst>
              <a:ext uri="{FF2B5EF4-FFF2-40B4-BE49-F238E27FC236}">
                <a16:creationId xmlns:a16="http://schemas.microsoft.com/office/drawing/2014/main" id="{89D4BC11-02E5-A8CB-71F8-CC2D59D17710}"/>
              </a:ext>
            </a:extLst>
          </p:cNvPr>
          <p:cNvSpPr txBox="1"/>
          <p:nvPr/>
        </p:nvSpPr>
        <p:spPr>
          <a:xfrm>
            <a:off x="2796425" y="989632"/>
            <a:ext cx="8771798" cy="120032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ptos" panose="020B0004020202020204" pitchFamily="34" charset="0"/>
              </a:rPr>
              <a:t>Déclaration mensuelle DSN </a:t>
            </a:r>
            <a:r>
              <a:rPr kumimoji="0" lang="fr-FR" altLang="fr-FR" sz="1800" b="0" i="0" u="none" strike="noStrike" cap="none" normalizeH="0" baseline="0" dirty="0">
                <a:ln>
                  <a:noFill/>
                </a:ln>
                <a:solidFill>
                  <a:schemeClr val="tx1"/>
                </a:solidFill>
                <a:effectLst/>
                <a:latin typeface="Aptos" panose="020B0004020202020204" pitchFamily="34" charset="0"/>
              </a:rPr>
              <a:t>des  travailleurs relevant du statut de </a:t>
            </a:r>
            <a:r>
              <a:rPr kumimoji="0" lang="fr-FR" altLang="fr-FR" sz="1800" b="1" i="0" u="none" strike="noStrike" cap="none" normalizeH="0" baseline="0" dirty="0">
                <a:ln>
                  <a:noFill/>
                </a:ln>
                <a:solidFill>
                  <a:schemeClr val="tx1"/>
                </a:solidFill>
                <a:effectLst/>
                <a:latin typeface="Aptos" panose="020B0004020202020204" pitchFamily="34" charset="0"/>
              </a:rPr>
              <a:t>travailleur handicapé (TH)</a:t>
            </a:r>
            <a:r>
              <a:rPr kumimoji="0" lang="fr-FR" altLang="fr-FR" sz="1800" b="0" i="0" u="none" strike="noStrike" cap="none" normalizeH="0" baseline="0" dirty="0">
                <a:ln>
                  <a:noFill/>
                </a:ln>
                <a:solidFill>
                  <a:schemeClr val="tx1"/>
                </a:solidFill>
                <a:effectLst/>
                <a:latin typeface="Aptos" panose="020B0004020202020204" pitchFamily="34" charset="0"/>
              </a:rPr>
              <a:t> : (Salariés employés, Personnes accueillies en </a:t>
            </a:r>
            <a:r>
              <a:rPr kumimoji="0" lang="fr-FR" altLang="fr-FR" sz="1800" b="1" i="0" u="none" strike="noStrike" cap="none" normalizeH="0" baseline="0" dirty="0">
                <a:ln>
                  <a:noFill/>
                </a:ln>
                <a:solidFill>
                  <a:schemeClr val="tx1"/>
                </a:solidFill>
                <a:effectLst/>
                <a:latin typeface="Aptos" panose="020B0004020202020204" pitchFamily="34" charset="0"/>
              </a:rPr>
              <a:t>stage</a:t>
            </a:r>
            <a:r>
              <a:rPr kumimoji="0" lang="fr-FR" altLang="fr-FR" sz="1800" b="0" i="0" u="none" strike="noStrike" cap="none" normalizeH="0" baseline="0" dirty="0">
                <a:ln>
                  <a:noFill/>
                </a:ln>
                <a:solidFill>
                  <a:schemeClr val="tx1"/>
                </a:solidFill>
                <a:effectLst/>
                <a:latin typeface="Aptos" panose="020B0004020202020204" pitchFamily="34" charset="0"/>
              </a:rPr>
              <a:t>, y compris jeunes de + de16 ans bénéficiant de la </a:t>
            </a:r>
            <a:r>
              <a:rPr kumimoji="0" lang="fr-FR" altLang="fr-FR" sz="1800" b="1" i="0" u="none" strike="noStrike" cap="none" normalizeH="0" baseline="0" dirty="0">
                <a:ln>
                  <a:noFill/>
                </a:ln>
                <a:solidFill>
                  <a:schemeClr val="tx1"/>
                </a:solidFill>
                <a:effectLst/>
                <a:latin typeface="Aptos" panose="020B0004020202020204" pitchFamily="34" charset="0"/>
              </a:rPr>
              <a:t>PCH</a:t>
            </a:r>
            <a:r>
              <a:rPr kumimoji="0" lang="fr-FR" altLang="fr-FR" sz="1800" b="0" i="0" u="none" strike="noStrike" cap="none" normalizeH="0" baseline="0" dirty="0">
                <a:ln>
                  <a:noFill/>
                </a:ln>
                <a:solidFill>
                  <a:schemeClr val="tx1"/>
                </a:solidFill>
                <a:effectLst/>
                <a:latin typeface="Aptos" panose="020B0004020202020204" pitchFamily="34" charset="0"/>
              </a:rPr>
              <a:t>, </a:t>
            </a:r>
            <a:r>
              <a:rPr kumimoji="0" lang="fr-FR" altLang="fr-FR" sz="1800" b="1" i="0" u="none" strike="noStrike" cap="none" normalizeH="0" baseline="0" dirty="0">
                <a:ln>
                  <a:noFill/>
                </a:ln>
                <a:solidFill>
                  <a:schemeClr val="tx1"/>
                </a:solidFill>
                <a:effectLst/>
                <a:latin typeface="Aptos" panose="020B0004020202020204" pitchFamily="34" charset="0"/>
              </a:rPr>
              <a:t>ACTP</a:t>
            </a:r>
            <a:r>
              <a:rPr kumimoji="0" lang="fr-FR" altLang="fr-FR" sz="1800" b="0" i="0" u="none" strike="noStrike" cap="none" normalizeH="0" baseline="0" dirty="0">
                <a:ln>
                  <a:noFill/>
                </a:ln>
                <a:solidFill>
                  <a:schemeClr val="tx1"/>
                </a:solidFill>
                <a:effectLst/>
                <a:latin typeface="Aptos" panose="020B0004020202020204" pitchFamily="34" charset="0"/>
              </a:rPr>
              <a:t> ou </a:t>
            </a:r>
            <a:r>
              <a:rPr kumimoji="0" lang="fr-FR" altLang="fr-FR" sz="1800" b="1" i="0" u="none" strike="noStrike" cap="none" normalizeH="0" baseline="0" dirty="0">
                <a:ln>
                  <a:noFill/>
                </a:ln>
                <a:solidFill>
                  <a:schemeClr val="tx1"/>
                </a:solidFill>
                <a:effectLst/>
                <a:latin typeface="Aptos" panose="020B0004020202020204" pitchFamily="34" charset="0"/>
              </a:rPr>
              <a:t>AEEH</a:t>
            </a:r>
            <a:r>
              <a:rPr kumimoji="0" lang="fr-FR" altLang="fr-FR" sz="1800" b="0" i="0" u="none" strike="noStrike" cap="none" normalizeH="0" baseline="0" dirty="0">
                <a:ln>
                  <a:noFill/>
                </a:ln>
                <a:solidFill>
                  <a:schemeClr val="tx1"/>
                </a:solidFill>
                <a:effectLst/>
                <a:latin typeface="Aptos" panose="020B0004020202020204" pitchFamily="34" charset="0"/>
              </a:rPr>
              <a:t>, Personnes en </a:t>
            </a:r>
            <a:r>
              <a:rPr kumimoji="0" lang="fr-FR" altLang="fr-FR" sz="1800" b="1" i="0" u="none" strike="noStrike" cap="none" normalizeH="0" baseline="0" dirty="0">
                <a:ln>
                  <a:noFill/>
                </a:ln>
                <a:solidFill>
                  <a:schemeClr val="tx1"/>
                </a:solidFill>
                <a:effectLst/>
                <a:latin typeface="Aptos" panose="020B0004020202020204" pitchFamily="34" charset="0"/>
              </a:rPr>
              <a:t>PMSMP</a:t>
            </a:r>
            <a:r>
              <a:rPr kumimoji="0" lang="fr-FR" altLang="fr-FR" sz="1800" b="0" i="0" u="none" strike="noStrike" cap="none" normalizeH="0" baseline="0" dirty="0">
                <a:ln>
                  <a:noFill/>
                </a:ln>
                <a:solidFill>
                  <a:schemeClr val="tx1"/>
                </a:solidFill>
                <a:effectLst/>
                <a:latin typeface="Aptos" panose="020B0004020202020204" pitchFamily="34" charset="0"/>
              </a:rPr>
              <a:t> (Période de Mise en Situation en Milieu Professionnel)).</a:t>
            </a:r>
          </a:p>
        </p:txBody>
      </p:sp>
      <p:sp>
        <p:nvSpPr>
          <p:cNvPr id="12" name="ZoneTexte 11">
            <a:extLst>
              <a:ext uri="{FF2B5EF4-FFF2-40B4-BE49-F238E27FC236}">
                <a16:creationId xmlns:a16="http://schemas.microsoft.com/office/drawing/2014/main" id="{9F6B3973-6087-97D9-D78A-929FB9B21A3E}"/>
              </a:ext>
            </a:extLst>
          </p:cNvPr>
          <p:cNvSpPr txBox="1"/>
          <p:nvPr/>
        </p:nvSpPr>
        <p:spPr>
          <a:xfrm>
            <a:off x="424269" y="2615492"/>
            <a:ext cx="2102941" cy="646331"/>
          </a:xfrm>
          <a:prstGeom prst="rect">
            <a:avLst/>
          </a:prstGeom>
          <a:noFill/>
          <a:ln>
            <a:solidFill>
              <a:srgbClr val="00206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strike="noStrike" cap="none" normalizeH="0" baseline="0" dirty="0">
                <a:ln>
                  <a:noFill/>
                </a:ln>
                <a:solidFill>
                  <a:srgbClr val="19428A"/>
                </a:solidFill>
                <a:effectLst/>
                <a:latin typeface="Aptos" panose="020B0004020202020204" pitchFamily="34" charset="0"/>
              </a:rPr>
              <a:t>Pourquoi cette déclaration ?</a:t>
            </a:r>
          </a:p>
        </p:txBody>
      </p:sp>
      <p:sp>
        <p:nvSpPr>
          <p:cNvPr id="14" name="ZoneTexte 13">
            <a:extLst>
              <a:ext uri="{FF2B5EF4-FFF2-40B4-BE49-F238E27FC236}">
                <a16:creationId xmlns:a16="http://schemas.microsoft.com/office/drawing/2014/main" id="{2E1C78FF-28E4-A770-72C2-6965B5591487}"/>
              </a:ext>
            </a:extLst>
          </p:cNvPr>
          <p:cNvSpPr txBox="1"/>
          <p:nvPr/>
        </p:nvSpPr>
        <p:spPr>
          <a:xfrm>
            <a:off x="2751677" y="2497221"/>
            <a:ext cx="9252481" cy="9233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ptos" panose="020B0004020202020204" pitchFamily="34" charset="0"/>
              </a:rPr>
              <a:t>Les données transmises via la </a:t>
            </a:r>
            <a:r>
              <a:rPr kumimoji="0" lang="fr-FR" altLang="fr-FR" sz="1800" b="1" i="0" u="none" strike="noStrike" cap="none" normalizeH="0" baseline="0" dirty="0">
                <a:ln>
                  <a:noFill/>
                </a:ln>
                <a:solidFill>
                  <a:schemeClr val="tx1"/>
                </a:solidFill>
                <a:effectLst/>
                <a:latin typeface="Aptos" panose="020B0004020202020204" pitchFamily="34" charset="0"/>
              </a:rPr>
              <a:t>DSN</a:t>
            </a:r>
            <a:r>
              <a:rPr kumimoji="0" lang="fr-FR" altLang="fr-FR" sz="1800" b="0" i="0" u="none" strike="noStrike" cap="none" normalizeH="0" baseline="0" dirty="0">
                <a:ln>
                  <a:noFill/>
                </a:ln>
                <a:solidFill>
                  <a:schemeClr val="tx1"/>
                </a:solidFill>
                <a:effectLst/>
                <a:latin typeface="Aptos" panose="020B0004020202020204" pitchFamily="34" charset="0"/>
              </a:rPr>
              <a:t> permettent à l’</a:t>
            </a:r>
            <a:r>
              <a:rPr kumimoji="0" lang="fr-FR" altLang="fr-FR" sz="1800" b="1" i="0" u="none" strike="noStrike" cap="none" normalizeH="0" baseline="0" dirty="0">
                <a:ln>
                  <a:noFill/>
                </a:ln>
                <a:solidFill>
                  <a:schemeClr val="tx1"/>
                </a:solidFill>
                <a:effectLst/>
                <a:latin typeface="Aptos" panose="020B0004020202020204" pitchFamily="34" charset="0"/>
              </a:rPr>
              <a:t>Urssaf</a:t>
            </a:r>
            <a:r>
              <a:rPr kumimoji="0" lang="fr-FR" altLang="fr-FR" sz="1800" b="0" i="0" u="none" strike="noStrike" cap="none" normalizeH="0" baseline="0" dirty="0">
                <a:ln>
                  <a:noFill/>
                </a:ln>
                <a:solidFill>
                  <a:schemeClr val="tx1"/>
                </a:solidFill>
                <a:effectLst/>
                <a:latin typeface="Aptos" panose="020B0004020202020204" pitchFamily="34" charset="0"/>
              </a:rPr>
              <a:t> de :</a:t>
            </a:r>
          </a:p>
          <a:p>
            <a:pPr marL="171450" marR="0" lvl="0" indent="-171450" algn="just" defTabSz="914400" rtl="0" eaLnBrk="0" fontAlgn="base" latinLnBrk="0" hangingPunct="0">
              <a:lnSpc>
                <a:spcPct val="100000"/>
              </a:lnSpc>
              <a:spcBef>
                <a:spcPct val="0"/>
              </a:spcBef>
              <a:spcAft>
                <a:spcPct val="0"/>
              </a:spcAft>
              <a:buClrTx/>
              <a:buSzTx/>
              <a:buFont typeface="Aptos" panose="020B0004020202020204" pitchFamily="34" charset="0"/>
              <a:buChar char="–"/>
              <a:tabLst/>
            </a:pPr>
            <a:r>
              <a:rPr kumimoji="0" lang="fr-FR" altLang="fr-FR" sz="1800" b="0" i="0" u="none" strike="noStrike" cap="none" normalizeH="0" baseline="0" dirty="0">
                <a:ln>
                  <a:noFill/>
                </a:ln>
                <a:solidFill>
                  <a:schemeClr val="tx1"/>
                </a:solidFill>
                <a:effectLst/>
                <a:latin typeface="Aptos" panose="020B0004020202020204" pitchFamily="34" charset="0"/>
              </a:rPr>
              <a:t>Calculer les </a:t>
            </a:r>
            <a:r>
              <a:rPr kumimoji="0" lang="fr-FR" altLang="fr-FR" sz="1800" b="1" i="0" u="none" strike="noStrike" cap="none" normalizeH="0" baseline="0" dirty="0">
                <a:ln>
                  <a:noFill/>
                </a:ln>
                <a:solidFill>
                  <a:schemeClr val="tx1"/>
                </a:solidFill>
                <a:effectLst/>
                <a:latin typeface="Aptos" panose="020B0004020202020204" pitchFamily="34" charset="0"/>
              </a:rPr>
              <a:t>effectifs moyens annuels (EMA)</a:t>
            </a:r>
            <a:r>
              <a:rPr kumimoji="0" lang="fr-FR" altLang="fr-FR" sz="1800" b="0" i="0" u="none" strike="noStrike" cap="none" normalizeH="0" baseline="0" dirty="0">
                <a:ln>
                  <a:noFill/>
                </a:ln>
                <a:solidFill>
                  <a:schemeClr val="tx1"/>
                </a:solidFill>
                <a:effectLst/>
                <a:latin typeface="Aptos" panose="020B0004020202020204" pitchFamily="34" charset="0"/>
              </a:rPr>
              <a:t> de l’année N-1,</a:t>
            </a:r>
          </a:p>
          <a:p>
            <a:pPr marL="171450" marR="0" lvl="0" indent="-171450" algn="just" defTabSz="914400" rtl="0" eaLnBrk="0" fontAlgn="base" latinLnBrk="0" hangingPunct="0">
              <a:lnSpc>
                <a:spcPct val="100000"/>
              </a:lnSpc>
              <a:spcBef>
                <a:spcPct val="0"/>
              </a:spcBef>
              <a:spcAft>
                <a:spcPct val="0"/>
              </a:spcAft>
              <a:buClrTx/>
              <a:buSzTx/>
              <a:buFont typeface="Aptos" panose="020B0004020202020204" pitchFamily="34" charset="0"/>
              <a:buChar char="–"/>
              <a:tabLst/>
            </a:pPr>
            <a:r>
              <a:rPr kumimoji="0" lang="fr-FR" altLang="fr-FR" sz="1800" b="0" i="0" u="none" strike="noStrike" cap="none" normalizeH="0" baseline="0" dirty="0">
                <a:ln>
                  <a:noFill/>
                </a:ln>
                <a:solidFill>
                  <a:schemeClr val="tx1"/>
                </a:solidFill>
                <a:effectLst/>
                <a:latin typeface="Aptos" panose="020B0004020202020204" pitchFamily="34" charset="0"/>
              </a:rPr>
              <a:t>Notifier l’</a:t>
            </a:r>
            <a:r>
              <a:rPr kumimoji="0" lang="fr-FR" altLang="fr-FR" sz="1800" b="1" i="0" u="none" strike="noStrike" cap="none" normalizeH="0" baseline="0" dirty="0">
                <a:ln>
                  <a:noFill/>
                </a:ln>
                <a:solidFill>
                  <a:schemeClr val="tx1"/>
                </a:solidFill>
                <a:effectLst/>
                <a:latin typeface="Aptos" panose="020B0004020202020204" pitchFamily="34" charset="0"/>
              </a:rPr>
              <a:t>effectif OETH</a:t>
            </a:r>
            <a:r>
              <a:rPr kumimoji="0" lang="fr-FR" altLang="fr-FR" sz="1800" b="0" i="0" u="none" strike="noStrike" cap="none" normalizeH="0" baseline="0" dirty="0">
                <a:ln>
                  <a:noFill/>
                </a:ln>
                <a:solidFill>
                  <a:schemeClr val="tx1"/>
                </a:solidFill>
                <a:effectLst/>
                <a:latin typeface="Aptos" panose="020B0004020202020204" pitchFamily="34" charset="0"/>
              </a:rPr>
              <a:t> pour l’année N</a:t>
            </a:r>
            <a:r>
              <a:rPr kumimoji="0" lang="fr-FR" altLang="fr-FR" sz="1600" b="0" i="0" u="none" strike="noStrike" cap="none" normalizeH="0" baseline="0" dirty="0">
                <a:ln>
                  <a:noFill/>
                </a:ln>
                <a:solidFill>
                  <a:schemeClr val="tx1"/>
                </a:solidFill>
                <a:effectLst/>
                <a:latin typeface="Aptos" panose="020B0004020202020204" pitchFamily="34" charset="0"/>
              </a:rPr>
              <a:t>.</a:t>
            </a:r>
          </a:p>
        </p:txBody>
      </p:sp>
      <p:sp>
        <p:nvSpPr>
          <p:cNvPr id="16" name="ZoneTexte 15">
            <a:extLst>
              <a:ext uri="{FF2B5EF4-FFF2-40B4-BE49-F238E27FC236}">
                <a16:creationId xmlns:a16="http://schemas.microsoft.com/office/drawing/2014/main" id="{7EB4E378-CADB-AE41-D339-265005F4D431}"/>
              </a:ext>
            </a:extLst>
          </p:cNvPr>
          <p:cNvSpPr txBox="1"/>
          <p:nvPr/>
        </p:nvSpPr>
        <p:spPr>
          <a:xfrm>
            <a:off x="2861601" y="3727811"/>
            <a:ext cx="8868416" cy="3046988"/>
          </a:xfrm>
          <a:prstGeom prst="rect">
            <a:avLst/>
          </a:prstGeom>
          <a:noFill/>
        </p:spPr>
        <p:txBody>
          <a:bodyPr wrap="square">
            <a:spAutoFit/>
          </a:bodyPr>
          <a:lstStyle/>
          <a:p>
            <a:pPr algn="just" defTabSz="914400" eaLnBrk="0" fontAlgn="base">
              <a:spcBef>
                <a:spcPct val="0"/>
              </a:spcBef>
              <a:spcAft>
                <a:spcPct val="0"/>
              </a:spcAft>
            </a:pPr>
            <a:r>
              <a:rPr lang="fr-FR" altLang="fr-FR" sz="1800" dirty="0">
                <a:solidFill>
                  <a:schemeClr val="tx1"/>
                </a:solidFill>
                <a:latin typeface="Aptos" panose="020B0004020202020204" pitchFamily="34" charset="0"/>
              </a:rPr>
              <a:t>Obligation d’emploi d’au moins 6 % de travailleurs handicapés.</a:t>
            </a:r>
          </a:p>
          <a:p>
            <a:pPr algn="just" defTabSz="914400" eaLnBrk="0" fontAlgn="base">
              <a:spcBef>
                <a:spcPct val="0"/>
              </a:spcBef>
              <a:spcAft>
                <a:spcPct val="0"/>
              </a:spcAft>
            </a:pPr>
            <a:r>
              <a:rPr lang="fr-FR" altLang="fr-FR" sz="1800" dirty="0">
                <a:solidFill>
                  <a:schemeClr val="tx1"/>
                </a:solidFill>
                <a:latin typeface="Aptos" panose="020B0004020202020204" pitchFamily="34" charset="0"/>
              </a:rPr>
              <a:t>Seuil de 20 salariés atteint ou dépassé durant 5 années civiles consécutives </a:t>
            </a:r>
          </a:p>
          <a:p>
            <a:pPr lvl="0" algn="just" defTabSz="914400" eaLnBrk="0" fontAlgn="base">
              <a:spcBef>
                <a:spcPct val="0"/>
              </a:spcBef>
              <a:spcAft>
                <a:spcPct val="0"/>
              </a:spcAft>
            </a:pPr>
            <a:r>
              <a:rPr kumimoji="0" lang="fr-FR" altLang="fr-FR" sz="1800" b="1" i="0" u="none" strike="noStrike" cap="none" normalizeH="0" baseline="0" dirty="0">
                <a:ln>
                  <a:noFill/>
                </a:ln>
                <a:solidFill>
                  <a:schemeClr val="tx1"/>
                </a:solidFill>
                <a:effectLst/>
                <a:latin typeface="Aptos" panose="020B0004020202020204" pitchFamily="34" charset="0"/>
              </a:rPr>
              <a:t>Notification </a:t>
            </a:r>
            <a:r>
              <a:rPr kumimoji="0" lang="fr-FR" altLang="fr-FR" sz="1800" i="0" u="none" strike="noStrike" cap="none" normalizeH="0" baseline="0" dirty="0">
                <a:ln>
                  <a:noFill/>
                </a:ln>
                <a:solidFill>
                  <a:schemeClr val="tx1"/>
                </a:solidFill>
                <a:effectLst/>
                <a:latin typeface="Aptos" panose="020B0004020202020204" pitchFamily="34" charset="0"/>
              </a:rPr>
              <a:t>annuelle </a:t>
            </a:r>
            <a:r>
              <a:rPr kumimoji="0" lang="fr-FR" altLang="fr-FR" sz="1800" b="1" i="0" u="none" strike="noStrike" cap="none" normalizeH="0" baseline="0" dirty="0">
                <a:ln>
                  <a:noFill/>
                </a:ln>
                <a:solidFill>
                  <a:schemeClr val="tx1"/>
                </a:solidFill>
                <a:effectLst/>
                <a:latin typeface="Aptos" panose="020B0004020202020204" pitchFamily="34" charset="0"/>
              </a:rPr>
              <a:t>Urssaf</a:t>
            </a:r>
            <a:r>
              <a:rPr kumimoji="0" lang="fr-FR" altLang="fr-FR" sz="1800" i="0" u="none" strike="noStrike" cap="none" normalizeH="0" baseline="0" dirty="0">
                <a:ln>
                  <a:noFill/>
                </a:ln>
                <a:solidFill>
                  <a:schemeClr val="tx1"/>
                </a:solidFill>
                <a:effectLst/>
                <a:latin typeface="Aptos" panose="020B0004020202020204" pitchFamily="34" charset="0"/>
              </a:rPr>
              <a:t> </a:t>
            </a:r>
            <a:r>
              <a:rPr lang="fr-FR" altLang="fr-FR" sz="1800" dirty="0">
                <a:solidFill>
                  <a:schemeClr val="tx1"/>
                </a:solidFill>
                <a:latin typeface="Aptos" panose="020B0004020202020204" pitchFamily="34" charset="0"/>
              </a:rPr>
              <a:t>disponible </a:t>
            </a:r>
            <a:r>
              <a:rPr lang="fr-FR" altLang="fr-FR" sz="1800" b="1" dirty="0">
                <a:solidFill>
                  <a:schemeClr val="tx1"/>
                </a:solidFill>
                <a:latin typeface="Aptos" panose="020B0004020202020204" pitchFamily="34" charset="0"/>
              </a:rPr>
              <a:t>exclusivement sur votre compte en ligne</a:t>
            </a:r>
            <a:r>
              <a:rPr lang="fr-FR" altLang="fr-FR" sz="1800" dirty="0">
                <a:solidFill>
                  <a:schemeClr val="tx1"/>
                </a:solidFill>
                <a:latin typeface="Aptos" panose="020B0004020202020204" pitchFamily="34" charset="0"/>
              </a:rPr>
              <a:t>, au trimestre 1 de l’année N (au plus tard le 15 mars N+1), </a:t>
            </a:r>
            <a:r>
              <a:rPr lang="fr-FR" altLang="fr-FR" sz="1800" b="1" dirty="0">
                <a:solidFill>
                  <a:schemeClr val="tx1"/>
                </a:solidFill>
                <a:latin typeface="Aptos" panose="020B0004020202020204" pitchFamily="34" charset="0"/>
              </a:rPr>
              <a:t>comprenant : </a:t>
            </a:r>
          </a:p>
          <a:p>
            <a:pPr marL="285750" lvl="1" indent="-285750" algn="just" defTabSz="914400" eaLnBrk="0" fontAlgn="base">
              <a:spcBef>
                <a:spcPct val="0"/>
              </a:spcBef>
              <a:spcAft>
                <a:spcPct val="0"/>
              </a:spcAft>
              <a:buFont typeface="Aptos" panose="020B0004020202020204" pitchFamily="34" charset="0"/>
              <a:buChar char="–"/>
            </a:pPr>
            <a:r>
              <a:rPr kumimoji="0" lang="fr-FR" altLang="fr-FR" sz="1800" b="0" i="0" u="none" strike="noStrike" cap="none" normalizeH="0" baseline="0" dirty="0">
                <a:ln>
                  <a:noFill/>
                </a:ln>
                <a:solidFill>
                  <a:schemeClr val="tx1"/>
                </a:solidFill>
                <a:effectLst/>
                <a:latin typeface="Aptos" panose="020B0004020202020204" pitchFamily="34" charset="0"/>
              </a:rPr>
              <a:t>Les </a:t>
            </a:r>
            <a:r>
              <a:rPr kumimoji="0" lang="fr-FR" altLang="fr-FR" sz="1800" b="1" i="0" u="none" strike="noStrike" cap="none" normalizeH="0" baseline="0" dirty="0">
                <a:ln>
                  <a:noFill/>
                </a:ln>
                <a:solidFill>
                  <a:schemeClr val="tx1"/>
                </a:solidFill>
                <a:effectLst/>
                <a:latin typeface="Aptos" panose="020B0004020202020204" pitchFamily="34" charset="0"/>
              </a:rPr>
              <a:t>EMA OETH</a:t>
            </a:r>
            <a:r>
              <a:rPr kumimoji="0" lang="fr-FR" altLang="fr-FR" sz="1800" b="0" i="0" u="none" strike="noStrike" cap="none" normalizeH="0" baseline="0" dirty="0">
                <a:ln>
                  <a:noFill/>
                </a:ln>
                <a:solidFill>
                  <a:schemeClr val="tx1"/>
                </a:solidFill>
                <a:effectLst/>
                <a:latin typeface="Aptos" panose="020B0004020202020204" pitchFamily="34" charset="0"/>
              </a:rPr>
              <a:t> (effectif total d’assujettissement),</a:t>
            </a:r>
          </a:p>
          <a:p>
            <a:pPr marL="285750" lvl="1" indent="-285750" algn="just" defTabSz="914400" eaLnBrk="0" fontAlgn="base">
              <a:spcBef>
                <a:spcPct val="0"/>
              </a:spcBef>
              <a:spcAft>
                <a:spcPct val="0"/>
              </a:spcAft>
              <a:buFont typeface="Aptos" panose="020B0004020202020204" pitchFamily="34" charset="0"/>
              <a:buChar char="–"/>
            </a:pPr>
            <a:r>
              <a:rPr kumimoji="0" lang="fr-FR" altLang="fr-FR" sz="1800" b="0" i="0" u="none" strike="noStrike" cap="none" normalizeH="0" baseline="0" dirty="0">
                <a:ln>
                  <a:noFill/>
                </a:ln>
                <a:solidFill>
                  <a:schemeClr val="tx1"/>
                </a:solidFill>
                <a:effectLst/>
                <a:latin typeface="Aptos" panose="020B0004020202020204" pitchFamily="34" charset="0"/>
              </a:rPr>
              <a:t>Les </a:t>
            </a:r>
            <a:r>
              <a:rPr kumimoji="0" lang="fr-FR" altLang="fr-FR" sz="1800" b="1" i="0" u="none" strike="noStrike" cap="none" normalizeH="0" baseline="0" dirty="0">
                <a:ln>
                  <a:noFill/>
                </a:ln>
                <a:solidFill>
                  <a:schemeClr val="tx1"/>
                </a:solidFill>
                <a:effectLst/>
                <a:latin typeface="Aptos" panose="020B0004020202020204" pitchFamily="34" charset="0"/>
              </a:rPr>
              <a:t>EMA BOETH</a:t>
            </a:r>
            <a:r>
              <a:rPr kumimoji="0" lang="fr-FR" altLang="fr-FR" sz="1800" b="0" i="0" u="none" strike="noStrike" cap="none" normalizeH="0" baseline="0" dirty="0">
                <a:ln>
                  <a:noFill/>
                </a:ln>
                <a:solidFill>
                  <a:schemeClr val="tx1"/>
                </a:solidFill>
                <a:effectLst/>
                <a:latin typeface="Aptos" panose="020B0004020202020204" pitchFamily="34" charset="0"/>
              </a:rPr>
              <a:t> (bénéficiaires internes de l’obligation),</a:t>
            </a:r>
          </a:p>
          <a:p>
            <a:pPr marL="285750" lvl="1" indent="-285750" algn="just" defTabSz="914400" eaLnBrk="0" fontAlgn="base">
              <a:spcBef>
                <a:spcPct val="0"/>
              </a:spcBef>
              <a:spcAft>
                <a:spcPct val="0"/>
              </a:spcAft>
              <a:buFont typeface="Aptos" panose="020B0004020202020204" pitchFamily="34" charset="0"/>
              <a:buChar char="–"/>
            </a:pPr>
            <a:r>
              <a:rPr kumimoji="0" lang="fr-FR" altLang="fr-FR" sz="1800" b="0" i="0" u="none" strike="noStrike" cap="none" normalizeH="0" baseline="0" dirty="0">
                <a:ln>
                  <a:noFill/>
                </a:ln>
                <a:solidFill>
                  <a:schemeClr val="tx1"/>
                </a:solidFill>
                <a:effectLst/>
                <a:latin typeface="Aptos" panose="020B0004020202020204" pitchFamily="34" charset="0"/>
              </a:rPr>
              <a:t>Les </a:t>
            </a:r>
            <a:r>
              <a:rPr kumimoji="0" lang="fr-FR" altLang="fr-FR" sz="1800" b="1" i="0" u="none" strike="noStrike" cap="none" normalizeH="0" baseline="0" dirty="0">
                <a:ln>
                  <a:noFill/>
                </a:ln>
                <a:solidFill>
                  <a:schemeClr val="tx1"/>
                </a:solidFill>
                <a:effectLst/>
                <a:latin typeface="Aptos" panose="020B0004020202020204" pitchFamily="34" charset="0"/>
              </a:rPr>
              <a:t>EMA ECAP</a:t>
            </a:r>
            <a:r>
              <a:rPr kumimoji="0" lang="fr-FR" altLang="fr-FR" sz="1800" b="0" i="0" u="none" strike="noStrike" cap="none" normalizeH="0" baseline="0" dirty="0">
                <a:ln>
                  <a:noFill/>
                </a:ln>
                <a:solidFill>
                  <a:schemeClr val="tx1"/>
                </a:solidFill>
                <a:effectLst/>
                <a:latin typeface="Aptos" panose="020B0004020202020204" pitchFamily="34" charset="0"/>
              </a:rPr>
              <a:t> (emplois nécessitant des conditions d’aptitude particulières),</a:t>
            </a:r>
          </a:p>
          <a:p>
            <a:pPr marL="285750" lvl="1" indent="-285750" algn="just" defTabSz="914400" eaLnBrk="0" fontAlgn="base">
              <a:spcBef>
                <a:spcPct val="0"/>
              </a:spcBef>
              <a:spcAft>
                <a:spcPct val="0"/>
              </a:spcAft>
              <a:buFont typeface="Aptos" panose="020B0004020202020204" pitchFamily="34" charset="0"/>
              <a:buChar char="–"/>
            </a:pPr>
            <a:r>
              <a:rPr kumimoji="0" lang="fr-FR" altLang="fr-FR" sz="1800" b="0" i="0" u="none" strike="noStrike" cap="none" normalizeH="0" baseline="0" dirty="0">
                <a:ln>
                  <a:noFill/>
                </a:ln>
                <a:solidFill>
                  <a:schemeClr val="tx1"/>
                </a:solidFill>
                <a:effectLst/>
                <a:latin typeface="Aptos" panose="020B0004020202020204" pitchFamily="34" charset="0"/>
              </a:rPr>
              <a:t>Le </a:t>
            </a:r>
            <a:r>
              <a:rPr kumimoji="0" lang="fr-FR" altLang="fr-FR" sz="1800" b="1" i="0" u="none" strike="noStrike" cap="none" normalizeH="0" baseline="0" dirty="0">
                <a:ln>
                  <a:noFill/>
                </a:ln>
                <a:solidFill>
                  <a:schemeClr val="tx1"/>
                </a:solidFill>
                <a:effectLst/>
                <a:latin typeface="Aptos" panose="020B0004020202020204" pitchFamily="34" charset="0"/>
              </a:rPr>
              <a:t>nombre de travailleurs handicapés à employer</a:t>
            </a:r>
            <a:r>
              <a:rPr kumimoji="0" lang="fr-FR" altLang="fr-FR" sz="1800" b="0" i="0" u="none" strike="noStrike" cap="none" normalizeH="0" baseline="0" dirty="0">
                <a:ln>
                  <a:noFill/>
                </a:ln>
                <a:solidFill>
                  <a:schemeClr val="tx1"/>
                </a:solidFill>
                <a:effectLst/>
                <a:latin typeface="Aptos" panose="020B0004020202020204" pitchFamily="34" charset="0"/>
              </a:rPr>
              <a:t>,</a:t>
            </a:r>
          </a:p>
          <a:p>
            <a:pPr marL="285750" lvl="1" indent="-285750" algn="just" defTabSz="914400" eaLnBrk="0" fontAlgn="base">
              <a:spcBef>
                <a:spcPct val="0"/>
              </a:spcBef>
              <a:spcAft>
                <a:spcPct val="0"/>
              </a:spcAft>
              <a:buFont typeface="Aptos" panose="020B0004020202020204" pitchFamily="34" charset="0"/>
              <a:buChar char="–"/>
            </a:pPr>
            <a:r>
              <a:rPr lang="fr-FR" altLang="fr-FR" sz="1800" dirty="0">
                <a:solidFill>
                  <a:schemeClr val="tx1"/>
                </a:solidFill>
                <a:latin typeface="Aptos" panose="020B0004020202020204" pitchFamily="34" charset="0"/>
              </a:rPr>
              <a:t>Toutes les </a:t>
            </a:r>
            <a:r>
              <a:rPr lang="fr-FR" altLang="fr-FR" sz="1800" b="1" dirty="0">
                <a:solidFill>
                  <a:schemeClr val="tx1"/>
                </a:solidFill>
                <a:latin typeface="Aptos" panose="020B0004020202020204" pitchFamily="34" charset="0"/>
              </a:rPr>
              <a:t>informations utiles pour votre déclaration annuelle</a:t>
            </a:r>
            <a:r>
              <a:rPr lang="fr-FR" altLang="fr-FR" sz="1800" dirty="0">
                <a:solidFill>
                  <a:schemeClr val="tx1"/>
                </a:solidFill>
                <a:latin typeface="Aptos" panose="020B0004020202020204" pitchFamily="34" charset="0"/>
              </a:rPr>
              <a:t>, le </a:t>
            </a:r>
            <a:r>
              <a:rPr lang="fr-FR" altLang="fr-FR" sz="1800" b="1" dirty="0">
                <a:solidFill>
                  <a:schemeClr val="tx1"/>
                </a:solidFill>
                <a:latin typeface="Aptos" panose="020B0004020202020204" pitchFamily="34" charset="0"/>
              </a:rPr>
              <a:t>calcul de la contribution éventuelle</a:t>
            </a:r>
            <a:r>
              <a:rPr lang="fr-FR" altLang="fr-FR" sz="1800" dirty="0">
                <a:solidFill>
                  <a:schemeClr val="tx1"/>
                </a:solidFill>
                <a:latin typeface="Aptos" panose="020B0004020202020204" pitchFamily="34" charset="0"/>
              </a:rPr>
              <a:t>, ainsi que les </a:t>
            </a:r>
            <a:r>
              <a:rPr lang="fr-FR" altLang="fr-FR" sz="1800" b="1" dirty="0">
                <a:solidFill>
                  <a:schemeClr val="tx1"/>
                </a:solidFill>
                <a:latin typeface="Aptos" panose="020B0004020202020204" pitchFamily="34" charset="0"/>
              </a:rPr>
              <a:t>guides et outils officiels</a:t>
            </a:r>
          </a:p>
          <a:p>
            <a:pPr lvl="0" algn="just" defTabSz="914400" eaLnBrk="0" fontAlgn="base">
              <a:spcBef>
                <a:spcPct val="0"/>
              </a:spcBef>
              <a:spcAft>
                <a:spcPct val="0"/>
              </a:spcAft>
            </a:pPr>
            <a:endParaRPr kumimoji="0" lang="fr-FR" altLang="fr-FR" sz="1200" b="1" i="0" u="none" strike="noStrike" cap="none" normalizeH="0" baseline="0" dirty="0">
              <a:ln>
                <a:noFill/>
              </a:ln>
              <a:solidFill>
                <a:schemeClr val="tx1"/>
              </a:solidFill>
              <a:effectLst/>
              <a:latin typeface="Aptos" panose="020B0004020202020204" pitchFamily="34" charset="0"/>
            </a:endParaRPr>
          </a:p>
        </p:txBody>
      </p:sp>
      <p:sp>
        <p:nvSpPr>
          <p:cNvPr id="18" name="ZoneTexte 17">
            <a:extLst>
              <a:ext uri="{FF2B5EF4-FFF2-40B4-BE49-F238E27FC236}">
                <a16:creationId xmlns:a16="http://schemas.microsoft.com/office/drawing/2014/main" id="{AD47157E-2268-64CB-672A-2B86A438F207}"/>
              </a:ext>
            </a:extLst>
          </p:cNvPr>
          <p:cNvSpPr txBox="1"/>
          <p:nvPr/>
        </p:nvSpPr>
        <p:spPr>
          <a:xfrm>
            <a:off x="424269" y="3964402"/>
            <a:ext cx="2102941" cy="646331"/>
          </a:xfrm>
          <a:prstGeom prst="rect">
            <a:avLst/>
          </a:prstGeom>
          <a:noFill/>
          <a:ln>
            <a:solidFill>
              <a:srgbClr val="002060"/>
            </a:solidFill>
          </a:ln>
        </p:spPr>
        <p:txBody>
          <a:bodyPr wrap="square">
            <a:spAutoFit/>
          </a:bodyPr>
          <a:lstStyle/>
          <a:p>
            <a:pPr algn="l" defTabSz="914400" eaLnBrk="0" fontAlgn="base">
              <a:spcBef>
                <a:spcPct val="0"/>
              </a:spcBef>
              <a:spcAft>
                <a:spcPct val="0"/>
              </a:spcAft>
            </a:pPr>
            <a:r>
              <a:rPr lang="fr-FR" altLang="fr-FR" sz="1800" b="1" dirty="0">
                <a:solidFill>
                  <a:srgbClr val="19428A"/>
                </a:solidFill>
                <a:latin typeface="Aptos" panose="020B0004020202020204" pitchFamily="34" charset="0"/>
              </a:rPr>
              <a:t>Les entreprises de 20 salariés et plus</a:t>
            </a:r>
            <a:endParaRPr kumimoji="0" lang="fr-FR" altLang="fr-FR" sz="1200" b="0" i="0" u="none" strike="noStrike" cap="none" normalizeH="0" baseline="0" dirty="0">
              <a:ln>
                <a:noFill/>
              </a:ln>
              <a:solidFill>
                <a:srgbClr val="002060"/>
              </a:solidFill>
              <a:effectLst/>
              <a:latin typeface="Arial" panose="020B0604020202020204" pitchFamily="34" charset="0"/>
            </a:endParaRPr>
          </a:p>
        </p:txBody>
      </p:sp>
      <p:pic>
        <p:nvPicPr>
          <p:cNvPr id="11" name="Image 10">
            <a:extLst>
              <a:ext uri="{FF2B5EF4-FFF2-40B4-BE49-F238E27FC236}">
                <a16:creationId xmlns:a16="http://schemas.microsoft.com/office/drawing/2014/main" id="{D60040A9-C303-502B-5F29-466394C99BBD}"/>
              </a:ext>
            </a:extLst>
          </p:cNvPr>
          <p:cNvPicPr>
            <a:picLocks noChangeAspect="1"/>
          </p:cNvPicPr>
          <p:nvPr/>
        </p:nvPicPr>
        <p:blipFill>
          <a:blip r:embed="rId5"/>
          <a:stretch>
            <a:fillRect/>
          </a:stretch>
        </p:blipFill>
        <p:spPr>
          <a:xfrm>
            <a:off x="8587687" y="137116"/>
            <a:ext cx="1215941" cy="450025"/>
          </a:xfrm>
          <a:prstGeom prst="rect">
            <a:avLst/>
          </a:prstGeom>
        </p:spPr>
      </p:pic>
      <p:pic>
        <p:nvPicPr>
          <p:cNvPr id="13" name="Image 12">
            <a:extLst>
              <a:ext uri="{FF2B5EF4-FFF2-40B4-BE49-F238E27FC236}">
                <a16:creationId xmlns:a16="http://schemas.microsoft.com/office/drawing/2014/main" id="{48242CB0-A9BF-58B2-1B5F-9D21B15D75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30972" y="195591"/>
            <a:ext cx="785653" cy="408409"/>
          </a:xfrm>
          <a:prstGeom prst="rect">
            <a:avLst/>
          </a:prstGeom>
        </p:spPr>
      </p:pic>
      <p:pic>
        <p:nvPicPr>
          <p:cNvPr id="15" name="Image 14">
            <a:extLst>
              <a:ext uri="{FF2B5EF4-FFF2-40B4-BE49-F238E27FC236}">
                <a16:creationId xmlns:a16="http://schemas.microsoft.com/office/drawing/2014/main" id="{08749681-0404-F4D5-7A3F-4FC362CBE20C}"/>
              </a:ext>
            </a:extLst>
          </p:cNvPr>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49021" y="153597"/>
            <a:ext cx="1344198" cy="408409"/>
          </a:xfrm>
          <a:prstGeom prst="rect">
            <a:avLst/>
          </a:prstGeom>
        </p:spPr>
      </p:pic>
    </p:spTree>
    <p:extLst>
      <p:ext uri="{BB962C8B-B14F-4D97-AF65-F5344CB8AC3E}">
        <p14:creationId xmlns:p14="http://schemas.microsoft.com/office/powerpoint/2010/main" val="293122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18AE8-861A-ADD0-A8C1-AE6754FCC1F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92F2C7-5CF3-A1DD-5311-9975F5EC500E}"/>
              </a:ext>
            </a:extLst>
          </p:cNvPr>
          <p:cNvSpPr/>
          <p:nvPr/>
        </p:nvSpPr>
        <p:spPr>
          <a:xfrm>
            <a:off x="0" y="-28300"/>
            <a:ext cx="12239625" cy="1130131"/>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2400" b="1" dirty="0">
                <a:solidFill>
                  <a:srgbClr val="002060"/>
                </a:solidFill>
                <a:latin typeface="Aptos" panose="020B0004020202020204" pitchFamily="34" charset="0"/>
              </a:rPr>
              <a:t>Entreprises de 20 et plus : calcul de la contribution OETH, </a:t>
            </a:r>
          </a:p>
          <a:p>
            <a:pPr algn="l" defTabSz="456011" hangingPunct="1">
              <a:defRPr/>
            </a:pPr>
            <a:r>
              <a:rPr lang="fr-FR" sz="2400" b="1" dirty="0">
                <a:solidFill>
                  <a:srgbClr val="002060"/>
                </a:solidFill>
                <a:latin typeface="Aptos" panose="020B0004020202020204" pitchFamily="34" charset="0"/>
              </a:rPr>
              <a:t>déclaration et paiement  </a:t>
            </a:r>
            <a:endParaRPr lang="fr-FR" sz="2400" b="1" dirty="0">
              <a:solidFill>
                <a:srgbClr val="002060"/>
              </a:solidFill>
            </a:endParaRPr>
          </a:p>
        </p:txBody>
      </p:sp>
      <p:pic>
        <p:nvPicPr>
          <p:cNvPr id="6" name="Image 5">
            <a:extLst>
              <a:ext uri="{FF2B5EF4-FFF2-40B4-BE49-F238E27FC236}">
                <a16:creationId xmlns:a16="http://schemas.microsoft.com/office/drawing/2014/main" id="{7E8398AF-EE43-74B8-48B2-22075C7F9C91}"/>
              </a:ext>
            </a:extLst>
          </p:cNvPr>
          <p:cNvPicPr>
            <a:picLocks noChangeAspect="1"/>
          </p:cNvPicPr>
          <p:nvPr/>
        </p:nvPicPr>
        <p:blipFill>
          <a:blip r:embed="rId3"/>
          <a:stretch>
            <a:fillRect/>
          </a:stretch>
        </p:blipFill>
        <p:spPr>
          <a:xfrm>
            <a:off x="11099119" y="5548435"/>
            <a:ext cx="737962" cy="971202"/>
          </a:xfrm>
          <a:prstGeom prst="rect">
            <a:avLst/>
          </a:prstGeom>
        </p:spPr>
      </p:pic>
      <p:sp>
        <p:nvSpPr>
          <p:cNvPr id="4" name="ZoneTexte 3">
            <a:extLst>
              <a:ext uri="{FF2B5EF4-FFF2-40B4-BE49-F238E27FC236}">
                <a16:creationId xmlns:a16="http://schemas.microsoft.com/office/drawing/2014/main" id="{D83D075F-9C27-8CEE-9D4C-E93E3605DCD5}"/>
              </a:ext>
            </a:extLst>
          </p:cNvPr>
          <p:cNvSpPr txBox="1"/>
          <p:nvPr/>
        </p:nvSpPr>
        <p:spPr>
          <a:xfrm>
            <a:off x="123844" y="5773541"/>
            <a:ext cx="10262531" cy="707886"/>
          </a:xfrm>
          <a:prstGeom prst="rect">
            <a:avLst/>
          </a:prstGeom>
          <a:noFill/>
        </p:spPr>
        <p:txBody>
          <a:bodyPr wrap="square">
            <a:spAutoFit/>
          </a:bodyPr>
          <a:lstStyle/>
          <a:p>
            <a:pPr algn="just"/>
            <a:r>
              <a:rPr lang="fr-FR" sz="2400" dirty="0">
                <a:highlight>
                  <a:srgbClr val="FFFFFF"/>
                </a:highlight>
              </a:rPr>
              <a:t>💡</a:t>
            </a:r>
            <a:r>
              <a:rPr lang="fr-FR" dirty="0">
                <a:highlight>
                  <a:srgbClr val="FFFFFF"/>
                </a:highlight>
              </a:rPr>
              <a:t> </a:t>
            </a:r>
            <a:r>
              <a:rPr lang="fr-FR" sz="1600" b="1" dirty="0">
                <a:solidFill>
                  <a:srgbClr val="002060"/>
                </a:solidFill>
                <a:highlight>
                  <a:srgbClr val="FFFFFF"/>
                </a:highlight>
                <a:latin typeface="Aptos" panose="020B0004020202020204" pitchFamily="34" charset="0"/>
              </a:rPr>
              <a:t>Informations et Outils : simulateur officiel de calcul de la contribution sur le site de </a:t>
            </a:r>
            <a:r>
              <a:rPr lang="fr-FR" sz="1600" b="1" u="sng" dirty="0">
                <a:solidFill>
                  <a:srgbClr val="002060"/>
                </a:solidFill>
                <a:highlight>
                  <a:srgbClr val="FFFFFF"/>
                </a:highlight>
                <a:latin typeface="Aptos" panose="020B0004020202020204" pitchFamily="34" charset="0"/>
                <a:hlinkClick r:id="rId4" tooltip="l'Agefiph - agefiph.fr - Nouvelle fenêtre">
                  <a:extLst>
                    <a:ext uri="{A12FA001-AC4F-418D-AE19-62706E023703}">
                      <ahyp:hlinkClr xmlns:ahyp="http://schemas.microsoft.com/office/drawing/2018/hyperlinkcolor" val="tx"/>
                    </a:ext>
                  </a:extLst>
                </a:hlinkClick>
              </a:rPr>
              <a:t>l'Agefiph</a:t>
            </a:r>
            <a:r>
              <a:rPr lang="fr-FR" sz="1600" b="1" u="sng" dirty="0">
                <a:solidFill>
                  <a:srgbClr val="002060"/>
                </a:solidFill>
                <a:highlight>
                  <a:srgbClr val="FFFFFF"/>
                </a:highlight>
                <a:latin typeface="Aptos" panose="020B0004020202020204" pitchFamily="34" charset="0"/>
              </a:rPr>
              <a:t> ; </a:t>
            </a:r>
            <a:r>
              <a:rPr lang="fr-FR" sz="1600" b="1" dirty="0">
                <a:solidFill>
                  <a:srgbClr val="002060"/>
                </a:solidFill>
                <a:highlight>
                  <a:srgbClr val="FFFFFF"/>
                </a:highlight>
                <a:latin typeface="Aptos" panose="020B0004020202020204" pitchFamily="34" charset="0"/>
              </a:rPr>
              <a:t>le Guide OETH </a:t>
            </a:r>
            <a:r>
              <a:rPr lang="fr-FR" sz="1600" dirty="0">
                <a:solidFill>
                  <a:srgbClr val="002060"/>
                </a:solidFill>
                <a:highlight>
                  <a:srgbClr val="FFFFFF"/>
                </a:highlight>
                <a:latin typeface="Aptos" panose="020B0004020202020204" pitchFamily="34" charset="0"/>
              </a:rPr>
              <a:t>(exemples de calcul, déclaration en Dsn) et  </a:t>
            </a:r>
            <a:r>
              <a:rPr lang="fr-FR" sz="1600" b="1" dirty="0">
                <a:solidFill>
                  <a:srgbClr val="002060"/>
                </a:solidFill>
                <a:highlight>
                  <a:srgbClr val="FFFFFF"/>
                </a:highlight>
                <a:latin typeface="Aptos" panose="020B0004020202020204" pitchFamily="34" charset="0"/>
              </a:rPr>
              <a:t>votre espace en ligne Urssaf pour </a:t>
            </a:r>
            <a:r>
              <a:rPr lang="fr-FR" sz="1600" b="1" dirty="0">
                <a:solidFill>
                  <a:srgbClr val="002060"/>
                </a:solidFill>
                <a:latin typeface="Aptos" panose="020B0004020202020204" pitchFamily="34" charset="0"/>
              </a:rPr>
              <a:t>les aides à la déclaration. </a:t>
            </a:r>
            <a:endParaRPr lang="fr-FR" sz="1600" b="1" dirty="0">
              <a:solidFill>
                <a:srgbClr val="002060"/>
              </a:solidFill>
              <a:highlight>
                <a:srgbClr val="FFFFFF"/>
              </a:highlight>
              <a:latin typeface="Aptos" panose="020B0004020202020204" pitchFamily="34" charset="0"/>
            </a:endParaRPr>
          </a:p>
        </p:txBody>
      </p:sp>
      <p:sp>
        <p:nvSpPr>
          <p:cNvPr id="3" name="Rectangle 1">
            <a:extLst>
              <a:ext uri="{FF2B5EF4-FFF2-40B4-BE49-F238E27FC236}">
                <a16:creationId xmlns:a16="http://schemas.microsoft.com/office/drawing/2014/main" id="{88221B86-DBFA-759E-F940-16B6D6C8897C}"/>
              </a:ext>
            </a:extLst>
          </p:cNvPr>
          <p:cNvSpPr>
            <a:spLocks noChangeArrowheads="1"/>
          </p:cNvSpPr>
          <p:nvPr/>
        </p:nvSpPr>
        <p:spPr bwMode="auto">
          <a:xfrm>
            <a:off x="2823521" y="1408520"/>
            <a:ext cx="857575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ptos" panose="020B0004020202020204" pitchFamily="34" charset="0"/>
              </a:rPr>
              <a:t>1. Contribution brute  </a:t>
            </a:r>
            <a:r>
              <a:rPr kumimoji="0" lang="fr-FR" altLang="fr-FR" sz="1800" b="0" i="0" u="none" strike="noStrike" cap="none" normalizeH="0" baseline="0" dirty="0">
                <a:ln>
                  <a:noFill/>
                </a:ln>
                <a:solidFill>
                  <a:schemeClr val="tx1"/>
                </a:solidFill>
                <a:effectLst/>
                <a:latin typeface="Aptos" panose="020B0004020202020204" pitchFamily="34" charset="0"/>
              </a:rPr>
              <a:t>= Nombre de bénéficiaires manquants × barème selon l’effectif de l’entreprise</a:t>
            </a:r>
            <a:endParaRPr kumimoji="0" lang="fr-FR" altLang="fr-FR" sz="1800" b="1" i="0" u="none" strike="noStrike" cap="none" normalizeH="0" baseline="0" dirty="0">
              <a:ln>
                <a:noFill/>
              </a:ln>
              <a:solidFill>
                <a:schemeClr val="tx1"/>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ptos" panose="020B0004020202020204" pitchFamily="34" charset="0"/>
              </a:rPr>
              <a:t>2. Contribution nette  </a:t>
            </a:r>
            <a:r>
              <a:rPr kumimoji="0" lang="fr-FR" altLang="fr-FR" sz="1800" b="0" i="0" u="none" strike="noStrike" cap="none" normalizeH="0" baseline="0" dirty="0">
                <a:ln>
                  <a:noFill/>
                </a:ln>
                <a:solidFill>
                  <a:schemeClr val="tx1"/>
                </a:solidFill>
                <a:effectLst/>
                <a:latin typeface="Aptos" panose="020B0004020202020204" pitchFamily="34" charset="0"/>
              </a:rPr>
              <a:t>= Contribution brute – </a:t>
            </a:r>
            <a:r>
              <a:rPr kumimoji="0" lang="fr-FR" altLang="fr-FR" sz="1800" i="0" u="none" strike="noStrike" cap="none" normalizeH="0" baseline="0" dirty="0">
                <a:ln>
                  <a:noFill/>
                </a:ln>
                <a:solidFill>
                  <a:schemeClr val="tx1"/>
                </a:solidFill>
                <a:effectLst/>
                <a:latin typeface="Aptos" panose="020B0004020202020204" pitchFamily="34" charset="0"/>
              </a:rPr>
              <a:t>déductions possibles :</a:t>
            </a:r>
          </a:p>
          <a:p>
            <a:pPr marL="285750" lvl="1" indent="-285750" algn="just" defTabSz="914400" eaLnBrk="0" fontAlgn="base">
              <a:spcBef>
                <a:spcPct val="0"/>
              </a:spcBef>
              <a:spcAft>
                <a:spcPct val="0"/>
              </a:spcAft>
              <a:buFont typeface="Aptos" panose="020B0004020202020204" pitchFamily="34" charset="0"/>
              <a:buChar char="–"/>
            </a:pPr>
            <a:r>
              <a:rPr kumimoji="0" lang="fr-FR" altLang="fr-FR" sz="1800" i="0" u="none" strike="noStrike" cap="none" normalizeH="0" baseline="0" dirty="0">
                <a:ln>
                  <a:noFill/>
                </a:ln>
                <a:solidFill>
                  <a:schemeClr val="tx1"/>
                </a:solidFill>
                <a:effectLst/>
                <a:latin typeface="Aptos" panose="020B0004020202020204" pitchFamily="34" charset="0"/>
              </a:rPr>
              <a:t>Emplois ECAP,</a:t>
            </a:r>
          </a:p>
          <a:p>
            <a:pPr marL="285750" marR="0" lvl="0" indent="-285750" algn="just" defTabSz="914400" rtl="0" eaLnBrk="0" fontAlgn="base" latinLnBrk="0" hangingPunct="0">
              <a:lnSpc>
                <a:spcPct val="100000"/>
              </a:lnSpc>
              <a:spcBef>
                <a:spcPct val="0"/>
              </a:spcBef>
              <a:spcAft>
                <a:spcPct val="0"/>
              </a:spcAft>
              <a:buClrTx/>
              <a:buSzTx/>
              <a:buFont typeface="Aptos" panose="020B0004020202020204" pitchFamily="34" charset="0"/>
              <a:buChar char="–"/>
              <a:tabLst/>
            </a:pPr>
            <a:r>
              <a:rPr kumimoji="0" lang="fr-FR" altLang="fr-FR" sz="1800" i="0" u="none" strike="noStrike" cap="none" normalizeH="0" baseline="0" dirty="0">
                <a:ln>
                  <a:noFill/>
                </a:ln>
                <a:solidFill>
                  <a:schemeClr val="tx1"/>
                </a:solidFill>
                <a:effectLst/>
                <a:latin typeface="Aptos" panose="020B0004020202020204" pitchFamily="34" charset="0"/>
              </a:rPr>
              <a:t>Contrats de sous-traitance, de fourniture ou de prestation (EA, ESAT, TIH…),</a:t>
            </a:r>
          </a:p>
          <a:p>
            <a:pPr marL="285750" marR="0" lvl="0" indent="-285750" algn="just" defTabSz="914400" rtl="0" eaLnBrk="0" fontAlgn="base" latinLnBrk="0" hangingPunct="0">
              <a:lnSpc>
                <a:spcPct val="100000"/>
              </a:lnSpc>
              <a:spcBef>
                <a:spcPct val="0"/>
              </a:spcBef>
              <a:spcAft>
                <a:spcPct val="0"/>
              </a:spcAft>
              <a:buClrTx/>
              <a:buSzTx/>
              <a:buFont typeface="Aptos" panose="020B0004020202020204" pitchFamily="34" charset="0"/>
              <a:buChar char="–"/>
              <a:tabLst/>
            </a:pPr>
            <a:r>
              <a:rPr kumimoji="0" lang="fr-FR" altLang="fr-FR" sz="1800" i="0" u="none" strike="noStrike" cap="none" normalizeH="0" baseline="0" dirty="0">
                <a:ln>
                  <a:noFill/>
                </a:ln>
                <a:solidFill>
                  <a:schemeClr val="tx1"/>
                </a:solidFill>
                <a:effectLst/>
                <a:latin typeface="Aptos" panose="020B0004020202020204" pitchFamily="34" charset="0"/>
              </a:rPr>
              <a:t>Dépenses déductibles directes </a:t>
            </a:r>
            <a:r>
              <a:rPr kumimoji="0" lang="fr-FR" altLang="fr-FR" sz="1800" i="0" u="none" strike="noStrike" cap="none" normalizeH="0" baseline="0" dirty="0">
                <a:ln>
                  <a:noFill/>
                </a:ln>
                <a:solidFill>
                  <a:srgbClr val="F74758"/>
                </a:solidFill>
                <a:effectLst/>
                <a:latin typeface="Aptos" panose="020B0004020202020204" pitchFamily="34" charset="0"/>
              </a:rPr>
              <a:t>changemen</a:t>
            </a:r>
            <a:r>
              <a:rPr lang="fr-FR" altLang="fr-FR" sz="1800" dirty="0">
                <a:solidFill>
                  <a:srgbClr val="F74758"/>
                </a:solidFill>
                <a:latin typeface="Aptos" panose="020B0004020202020204" pitchFamily="34" charset="0"/>
              </a:rPr>
              <a:t>t en 2025 </a:t>
            </a:r>
            <a:endParaRPr kumimoji="0" lang="fr-FR" altLang="fr-FR" sz="1800" i="0" u="none" strike="noStrike" cap="none" normalizeH="0" baseline="0" dirty="0">
              <a:ln>
                <a:noFill/>
              </a:ln>
              <a:solidFill>
                <a:srgbClr val="F74758"/>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ptos" panose="020B0004020202020204" pitchFamily="34" charset="0"/>
              </a:rPr>
              <a:t>3. Contribution réelle due </a:t>
            </a:r>
            <a:r>
              <a:rPr kumimoji="0" lang="fr-FR" altLang="fr-FR" sz="1800" b="0" i="0" u="none" strike="noStrike" cap="none" normalizeH="0" baseline="0" dirty="0">
                <a:ln>
                  <a:noFill/>
                </a:ln>
                <a:solidFill>
                  <a:schemeClr val="tx1"/>
                </a:solidFill>
                <a:effectLst/>
                <a:latin typeface="Aptos" panose="020B0004020202020204" pitchFamily="34" charset="0"/>
              </a:rPr>
              <a:t>= </a:t>
            </a:r>
            <a:r>
              <a:rPr kumimoji="0" lang="fr-FR" altLang="fr-FR" sz="1800" b="0" i="0" u="none" strike="noStrike" cap="none" normalizeH="0" baseline="0" dirty="0">
                <a:ln>
                  <a:noFill/>
                </a:ln>
                <a:solidFill>
                  <a:srgbClr val="FF0000"/>
                </a:solidFill>
                <a:effectLst/>
                <a:latin typeface="Aptos" panose="020B0004020202020204" pitchFamily="34" charset="0"/>
              </a:rPr>
              <a:t>🗓️ </a:t>
            </a:r>
            <a:r>
              <a:rPr kumimoji="0" lang="fr-FR" altLang="fr-FR" sz="1800" i="0" u="none" strike="noStrike" cap="none" normalizeH="0" baseline="0" dirty="0">
                <a:ln>
                  <a:noFill/>
                </a:ln>
                <a:solidFill>
                  <a:srgbClr val="F74758"/>
                </a:solidFill>
                <a:effectLst/>
                <a:latin typeface="Aptos" panose="020B0004020202020204" pitchFamily="34" charset="0"/>
              </a:rPr>
              <a:t>Fin de l’écrêtement </a:t>
            </a:r>
            <a:r>
              <a:rPr lang="fr-FR" altLang="fr-FR" sz="1800" dirty="0">
                <a:solidFill>
                  <a:srgbClr val="F74758"/>
                </a:solidFill>
                <a:latin typeface="Aptos" panose="020B0004020202020204" pitchFamily="34" charset="0"/>
              </a:rPr>
              <a:t> au </a:t>
            </a:r>
            <a:r>
              <a:rPr kumimoji="0" lang="fr-FR" altLang="fr-FR" sz="1800" i="0" u="none" strike="noStrike" cap="none" normalizeH="0" baseline="0" dirty="0">
                <a:ln>
                  <a:noFill/>
                </a:ln>
                <a:solidFill>
                  <a:srgbClr val="F74758"/>
                </a:solidFill>
                <a:effectLst/>
                <a:latin typeface="Aptos" panose="020B0004020202020204" pitchFamily="34" charset="0"/>
              </a:rPr>
              <a:t>31 décembre 2024.</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9E8FBFE6-8240-F299-F3AF-651ED66DAD4D}"/>
              </a:ext>
            </a:extLst>
          </p:cNvPr>
          <p:cNvSpPr txBox="1"/>
          <p:nvPr/>
        </p:nvSpPr>
        <p:spPr>
          <a:xfrm>
            <a:off x="187107" y="1843655"/>
            <a:ext cx="2314325" cy="923330"/>
          </a:xfrm>
          <a:prstGeom prst="rect">
            <a:avLst/>
          </a:prstGeom>
          <a:noFill/>
          <a:ln>
            <a:solidFill>
              <a:srgbClr val="1B427D"/>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19428A"/>
                </a:solidFill>
                <a:effectLst/>
                <a:latin typeface="Arial" panose="020B0604020202020204" pitchFamily="34" charset="0"/>
              </a:rPr>
              <a:t>3 étapes de calcul de la contribution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800" dirty="0">
                <a:solidFill>
                  <a:srgbClr val="FF0000"/>
                </a:solidFill>
                <a:latin typeface="Arial" panose="020B0604020202020204" pitchFamily="34" charset="0"/>
              </a:rPr>
              <a:t>changement 2025 </a:t>
            </a:r>
            <a:endParaRPr kumimoji="0" lang="fr-FR" altLang="fr-FR" sz="1800" i="0" u="none" strike="noStrike" cap="none" normalizeH="0" baseline="0" dirty="0">
              <a:ln>
                <a:noFill/>
              </a:ln>
              <a:solidFill>
                <a:srgbClr val="FF0000"/>
              </a:solidFill>
              <a:effectLst/>
              <a:latin typeface="Arial" panose="020B0604020202020204" pitchFamily="34" charset="0"/>
            </a:endParaRPr>
          </a:p>
        </p:txBody>
      </p:sp>
      <p:sp>
        <p:nvSpPr>
          <p:cNvPr id="7" name="ZoneTexte 6">
            <a:extLst>
              <a:ext uri="{FF2B5EF4-FFF2-40B4-BE49-F238E27FC236}">
                <a16:creationId xmlns:a16="http://schemas.microsoft.com/office/drawing/2014/main" id="{6AD4F631-25EB-D590-552F-C73BA707B536}"/>
              </a:ext>
            </a:extLst>
          </p:cNvPr>
          <p:cNvSpPr txBox="1"/>
          <p:nvPr/>
        </p:nvSpPr>
        <p:spPr>
          <a:xfrm>
            <a:off x="2735031" y="4023488"/>
            <a:ext cx="8575753" cy="1754326"/>
          </a:xfrm>
          <a:prstGeom prst="rect">
            <a:avLst/>
          </a:prstGeom>
          <a:noFill/>
        </p:spPr>
        <p:txBody>
          <a:bodyPr wrap="square">
            <a:spAutoFit/>
          </a:bodyPr>
          <a:lstStyle/>
          <a:p>
            <a:pPr marL="171450" lvl="0" indent="-171450" algn="l" defTabSz="914400" eaLnBrk="0" fontAlgn="base">
              <a:spcBef>
                <a:spcPct val="0"/>
              </a:spcBef>
              <a:spcAft>
                <a:spcPct val="0"/>
              </a:spcAft>
              <a:buFont typeface="Aptos" panose="020B0004020202020204" pitchFamily="34" charset="0"/>
              <a:buChar char="–"/>
            </a:pPr>
            <a:r>
              <a:rPr lang="fr-FR" altLang="fr-FR" sz="1800" dirty="0">
                <a:solidFill>
                  <a:schemeClr val="tx1"/>
                </a:solidFill>
                <a:latin typeface="Aptos" panose="020B0004020202020204" pitchFamily="34" charset="0"/>
              </a:rPr>
              <a:t>À effectuer dans la </a:t>
            </a:r>
            <a:r>
              <a:rPr lang="fr-FR" altLang="fr-FR" sz="1800" b="1" dirty="0">
                <a:solidFill>
                  <a:schemeClr val="tx1"/>
                </a:solidFill>
                <a:latin typeface="Aptos" panose="020B0004020202020204" pitchFamily="34" charset="0"/>
              </a:rPr>
              <a:t>DSN d’avril N+1</a:t>
            </a:r>
            <a:r>
              <a:rPr lang="fr-FR" altLang="fr-FR" sz="1800" dirty="0">
                <a:solidFill>
                  <a:schemeClr val="tx1"/>
                </a:solidFill>
                <a:latin typeface="Aptos" panose="020B0004020202020204" pitchFamily="34" charset="0"/>
              </a:rPr>
              <a:t> (échéance au </a:t>
            </a:r>
            <a:r>
              <a:rPr lang="fr-FR" altLang="fr-FR" sz="1800" b="1" dirty="0">
                <a:solidFill>
                  <a:schemeClr val="tx1"/>
                </a:solidFill>
                <a:latin typeface="Aptos" panose="020B0004020202020204" pitchFamily="34" charset="0"/>
              </a:rPr>
              <a:t>5 ou 15 mai N+1</a:t>
            </a:r>
            <a:r>
              <a:rPr lang="fr-FR" altLang="fr-FR" sz="1800" dirty="0">
                <a:solidFill>
                  <a:schemeClr val="tx1"/>
                </a:solidFill>
                <a:latin typeface="Aptos" panose="020B0004020202020204" pitchFamily="34" charset="0"/>
              </a:rPr>
              <a:t>).</a:t>
            </a:r>
          </a:p>
          <a:p>
            <a:pPr marL="171450" lvl="0" indent="-171450" algn="l" defTabSz="914400" eaLnBrk="0" fontAlgn="base">
              <a:spcBef>
                <a:spcPct val="0"/>
              </a:spcBef>
              <a:spcAft>
                <a:spcPct val="0"/>
              </a:spcAft>
              <a:buFont typeface="Aptos" panose="020B0004020202020204" pitchFamily="34" charset="0"/>
              <a:buChar char="–"/>
            </a:pPr>
            <a:r>
              <a:rPr lang="fr-FR" altLang="fr-FR" sz="1800" dirty="0">
                <a:solidFill>
                  <a:schemeClr val="tx1"/>
                </a:solidFill>
                <a:latin typeface="Aptos" panose="020B0004020202020204" pitchFamily="34" charset="0"/>
              </a:rPr>
              <a:t>La contribution est </a:t>
            </a:r>
            <a:r>
              <a:rPr lang="fr-FR" altLang="fr-FR" sz="1800" b="1" dirty="0">
                <a:solidFill>
                  <a:schemeClr val="tx1"/>
                </a:solidFill>
                <a:latin typeface="Aptos" panose="020B0004020202020204" pitchFamily="34" charset="0"/>
              </a:rPr>
              <a:t>déclarée et réglée à l’Urssaf</a:t>
            </a:r>
            <a:r>
              <a:rPr lang="fr-FR" altLang="fr-FR" sz="1800" dirty="0">
                <a:solidFill>
                  <a:schemeClr val="tx1"/>
                </a:solidFill>
                <a:latin typeface="Aptos" panose="020B0004020202020204" pitchFamily="34" charset="0"/>
              </a:rPr>
              <a:t>, qui la </a:t>
            </a:r>
            <a:r>
              <a:rPr lang="fr-FR" altLang="fr-FR" sz="1800" b="1" dirty="0">
                <a:solidFill>
                  <a:schemeClr val="tx1"/>
                </a:solidFill>
                <a:latin typeface="Aptos" panose="020B0004020202020204" pitchFamily="34" charset="0"/>
              </a:rPr>
              <a:t>reverse à l’Agefiph</a:t>
            </a:r>
            <a:r>
              <a:rPr lang="fr-FR" altLang="fr-FR" sz="1800" dirty="0">
                <a:solidFill>
                  <a:schemeClr val="tx1"/>
                </a:solidFill>
                <a:latin typeface="Aptos" panose="020B0004020202020204" pitchFamily="34" charset="0"/>
              </a:rPr>
              <a:t>.</a:t>
            </a:r>
          </a:p>
          <a:p>
            <a:pPr marL="171450" lvl="0" indent="-171450" algn="l" defTabSz="914400" eaLnBrk="0" fontAlgn="base">
              <a:spcBef>
                <a:spcPct val="0"/>
              </a:spcBef>
              <a:spcAft>
                <a:spcPct val="0"/>
              </a:spcAft>
              <a:buFont typeface="Aptos" panose="020B0004020202020204" pitchFamily="34" charset="0"/>
              <a:buChar char="–"/>
            </a:pPr>
            <a:r>
              <a:rPr lang="fr-FR" altLang="fr-FR" sz="1800" b="1" dirty="0">
                <a:solidFill>
                  <a:schemeClr val="tx1"/>
                </a:solidFill>
                <a:latin typeface="Aptos" panose="020B0004020202020204" pitchFamily="34" charset="0"/>
              </a:rPr>
              <a:t>Dispenses possibles</a:t>
            </a:r>
          </a:p>
          <a:p>
            <a:pPr lvl="2" algn="l" defTabSz="914400" eaLnBrk="0" fontAlgn="base">
              <a:spcBef>
                <a:spcPct val="0"/>
              </a:spcBef>
              <a:spcAft>
                <a:spcPct val="0"/>
              </a:spcAft>
            </a:pPr>
            <a:r>
              <a:rPr lang="fr-FR" altLang="fr-FR" sz="1800" dirty="0">
                <a:solidFill>
                  <a:schemeClr val="tx1"/>
                </a:solidFill>
                <a:latin typeface="Aptos" panose="020B0004020202020204" pitchFamily="34" charset="0"/>
              </a:rPr>
              <a:t>	Taux d’emploi </a:t>
            </a:r>
            <a:r>
              <a:rPr lang="fr-FR" altLang="fr-FR" sz="1800" b="1" dirty="0">
                <a:solidFill>
                  <a:schemeClr val="tx1"/>
                </a:solidFill>
                <a:latin typeface="Aptos" panose="020B0004020202020204" pitchFamily="34" charset="0"/>
              </a:rPr>
              <a:t>≥ 6 %</a:t>
            </a:r>
            <a:r>
              <a:rPr lang="fr-FR" altLang="fr-FR" sz="1800" dirty="0">
                <a:solidFill>
                  <a:schemeClr val="tx1"/>
                </a:solidFill>
                <a:latin typeface="Aptos" panose="020B0004020202020204" pitchFamily="34" charset="0"/>
              </a:rPr>
              <a:t>,</a:t>
            </a:r>
          </a:p>
          <a:p>
            <a:pPr lvl="0" algn="l" defTabSz="914400" eaLnBrk="0" fontAlgn="base">
              <a:spcBef>
                <a:spcPct val="0"/>
              </a:spcBef>
              <a:spcAft>
                <a:spcPct val="0"/>
              </a:spcAft>
            </a:pPr>
            <a:r>
              <a:rPr lang="fr-FR" altLang="fr-FR" sz="1800" b="1" dirty="0">
                <a:solidFill>
                  <a:schemeClr val="tx1"/>
                </a:solidFill>
                <a:latin typeface="Aptos" panose="020B0004020202020204" pitchFamily="34" charset="0"/>
              </a:rPr>
              <a:t>	Accord agréé</a:t>
            </a:r>
            <a:r>
              <a:rPr lang="fr-FR" altLang="fr-FR" sz="1800" dirty="0">
                <a:solidFill>
                  <a:schemeClr val="tx1"/>
                </a:solidFill>
                <a:latin typeface="Aptos" panose="020B0004020202020204" pitchFamily="34" charset="0"/>
              </a:rPr>
              <a:t> en cours,</a:t>
            </a:r>
          </a:p>
          <a:p>
            <a:pPr lvl="0" algn="l" defTabSz="914400" eaLnBrk="0" fontAlgn="base">
              <a:spcBef>
                <a:spcPct val="0"/>
              </a:spcBef>
              <a:spcAft>
                <a:spcPct val="0"/>
              </a:spcAft>
            </a:pPr>
            <a:r>
              <a:rPr lang="fr-FR" altLang="fr-FR" sz="1800" b="1" dirty="0">
                <a:solidFill>
                  <a:schemeClr val="tx1"/>
                </a:solidFill>
                <a:latin typeface="Aptos" panose="020B0004020202020204" pitchFamily="34" charset="0"/>
              </a:rPr>
              <a:t>	Période exonératoire</a:t>
            </a:r>
            <a:r>
              <a:rPr lang="fr-FR" altLang="fr-FR" sz="1800" dirty="0">
                <a:solidFill>
                  <a:schemeClr val="tx1"/>
                </a:solidFill>
                <a:latin typeface="Aptos" panose="020B0004020202020204" pitchFamily="34" charset="0"/>
              </a:rPr>
              <a:t> (</a:t>
            </a:r>
            <a:r>
              <a:rPr lang="fr-FR" altLang="fr-FR" sz="1800" i="1" dirty="0">
                <a:solidFill>
                  <a:schemeClr val="tx1"/>
                </a:solidFill>
                <a:latin typeface="Aptos" panose="020B0004020202020204" pitchFamily="34" charset="0"/>
              </a:rPr>
              <a:t>cf. Guide OETH</a:t>
            </a:r>
            <a:r>
              <a:rPr lang="fr-FR" altLang="fr-FR" sz="1800" dirty="0">
                <a:solidFill>
                  <a:schemeClr val="tx1"/>
                </a:solidFill>
                <a:latin typeface="Aptos" panose="020B0004020202020204" pitchFamily="34" charset="0"/>
              </a:rPr>
              <a:t>).</a:t>
            </a:r>
          </a:p>
        </p:txBody>
      </p:sp>
      <p:sp>
        <p:nvSpPr>
          <p:cNvPr id="10" name="ZoneTexte 9">
            <a:extLst>
              <a:ext uri="{FF2B5EF4-FFF2-40B4-BE49-F238E27FC236}">
                <a16:creationId xmlns:a16="http://schemas.microsoft.com/office/drawing/2014/main" id="{449ACAEF-D333-4F0B-D859-B6991B6CFE68}"/>
              </a:ext>
            </a:extLst>
          </p:cNvPr>
          <p:cNvSpPr txBox="1"/>
          <p:nvPr/>
        </p:nvSpPr>
        <p:spPr>
          <a:xfrm>
            <a:off x="265912" y="4117867"/>
            <a:ext cx="2156717" cy="646331"/>
          </a:xfrm>
          <a:prstGeom prst="rect">
            <a:avLst/>
          </a:prstGeom>
          <a:noFill/>
          <a:ln>
            <a:solidFill>
              <a:srgbClr val="0070C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19428A"/>
                </a:solidFill>
                <a:effectLst/>
                <a:latin typeface="Aptos" panose="020B0004020202020204" pitchFamily="34" charset="0"/>
              </a:rPr>
              <a:t>Déclaration et paiement</a:t>
            </a:r>
          </a:p>
        </p:txBody>
      </p:sp>
      <p:pic>
        <p:nvPicPr>
          <p:cNvPr id="9" name="Image 8">
            <a:extLst>
              <a:ext uri="{FF2B5EF4-FFF2-40B4-BE49-F238E27FC236}">
                <a16:creationId xmlns:a16="http://schemas.microsoft.com/office/drawing/2014/main" id="{30EF00AE-FB9B-431C-7C6E-8273DF1FAA44}"/>
              </a:ext>
            </a:extLst>
          </p:cNvPr>
          <p:cNvPicPr>
            <a:picLocks noChangeAspect="1"/>
          </p:cNvPicPr>
          <p:nvPr/>
        </p:nvPicPr>
        <p:blipFill>
          <a:blip r:embed="rId5"/>
          <a:stretch>
            <a:fillRect/>
          </a:stretch>
        </p:blipFill>
        <p:spPr>
          <a:xfrm>
            <a:off x="8587687" y="137116"/>
            <a:ext cx="1215941" cy="450025"/>
          </a:xfrm>
          <a:prstGeom prst="rect">
            <a:avLst/>
          </a:prstGeom>
        </p:spPr>
      </p:pic>
      <p:pic>
        <p:nvPicPr>
          <p:cNvPr id="11" name="Image 10">
            <a:extLst>
              <a:ext uri="{FF2B5EF4-FFF2-40B4-BE49-F238E27FC236}">
                <a16:creationId xmlns:a16="http://schemas.microsoft.com/office/drawing/2014/main" id="{AF8776FF-9C39-14B0-00F1-9FBE414FA7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30972" y="195591"/>
            <a:ext cx="785653" cy="408409"/>
          </a:xfrm>
          <a:prstGeom prst="rect">
            <a:avLst/>
          </a:prstGeom>
        </p:spPr>
      </p:pic>
      <p:pic>
        <p:nvPicPr>
          <p:cNvPr id="12" name="Image 11">
            <a:extLst>
              <a:ext uri="{FF2B5EF4-FFF2-40B4-BE49-F238E27FC236}">
                <a16:creationId xmlns:a16="http://schemas.microsoft.com/office/drawing/2014/main" id="{CCB20C61-F67F-3D33-A626-C939AB546454}"/>
              </a:ext>
            </a:extLst>
          </p:cNvPr>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49021" y="153597"/>
            <a:ext cx="1344198" cy="408409"/>
          </a:xfrm>
          <a:prstGeom prst="rect">
            <a:avLst/>
          </a:prstGeom>
        </p:spPr>
      </p:pic>
    </p:spTree>
    <p:extLst>
      <p:ext uri="{BB962C8B-B14F-4D97-AF65-F5344CB8AC3E}">
        <p14:creationId xmlns:p14="http://schemas.microsoft.com/office/powerpoint/2010/main" val="37825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1CB82-2ED0-3452-B09F-762E992D803A}"/>
            </a:ext>
          </a:extLst>
        </p:cNvPr>
        <p:cNvGrpSpPr/>
        <p:nvPr/>
      </p:nvGrpSpPr>
      <p:grpSpPr>
        <a:xfrm>
          <a:off x="0" y="0"/>
          <a:ext cx="0" cy="0"/>
          <a:chOff x="0" y="0"/>
          <a:chExt cx="0" cy="0"/>
        </a:xfrm>
      </p:grpSpPr>
      <p:sp>
        <p:nvSpPr>
          <p:cNvPr id="8" name="Titre 6">
            <a:extLst>
              <a:ext uri="{FF2B5EF4-FFF2-40B4-BE49-F238E27FC236}">
                <a16:creationId xmlns:a16="http://schemas.microsoft.com/office/drawing/2014/main" id="{BF3889E0-B8E2-8599-7A60-7332FAF85F9E}"/>
              </a:ext>
            </a:extLst>
          </p:cNvPr>
          <p:cNvSpPr txBox="1">
            <a:spLocks/>
          </p:cNvSpPr>
          <p:nvPr/>
        </p:nvSpPr>
        <p:spPr>
          <a:xfrm>
            <a:off x="0" y="0"/>
            <a:ext cx="2419743" cy="6840538"/>
          </a:xfrm>
          <a:prstGeom prst="rect">
            <a:avLst/>
          </a:prstGeom>
          <a:solidFill>
            <a:srgbClr val="63CFD7"/>
          </a:solidFill>
        </p:spPr>
        <p:txBody>
          <a:bodyPr anchor="ctr">
            <a:noAutofit/>
          </a:bodyPr>
          <a:lstStyle>
            <a:defPPr marL="0" marR="0" indent="0" algn="l" defTabSz="457840" rtl="0" fontAlgn="auto" latinLnBrk="1" hangingPunct="0">
              <a:lnSpc>
                <a:spcPct val="100000"/>
              </a:lnSpc>
              <a:spcBef>
                <a:spcPts val="0"/>
              </a:spcBef>
              <a:spcAft>
                <a:spcPts val="0"/>
              </a:spcAft>
              <a:buClrTx/>
              <a:buSzTx/>
              <a:buFontTx/>
              <a:buNone/>
              <a:tabLst/>
              <a:defRPr kumimoji="0" sz="901" b="0" i="0" u="none" strike="noStrike" cap="none" spc="0" normalizeH="0" baseline="0">
                <a:ln>
                  <a:noFill/>
                </a:ln>
                <a:solidFill>
                  <a:srgbClr val="000000"/>
                </a:solidFill>
                <a:effectLst/>
                <a:uFillTx/>
              </a:defRPr>
            </a:defPPr>
            <a:lvl1pPr marL="0" marR="0" indent="0" algn="ctr" defTabSz="1220875" rtl="0" eaLnBrk="1" fontAlgn="auto" latinLnBrk="0" hangingPunct="0">
              <a:lnSpc>
                <a:spcPct val="100000"/>
              </a:lnSpc>
              <a:spcBef>
                <a:spcPts val="0"/>
              </a:spcBef>
              <a:spcAft>
                <a:spcPts val="0"/>
              </a:spcAft>
              <a:buClrTx/>
              <a:buSzTx/>
              <a:buFontTx/>
              <a:buNone/>
              <a:tabLst/>
              <a:defRPr kumimoji="0" sz="1202" b="0" i="0" u="none" strike="noStrike" kern="1200" cap="none" spc="0" normalizeH="0" baseline="0">
                <a:ln>
                  <a:noFill/>
                </a:ln>
                <a:solidFill>
                  <a:srgbClr val="5E5E5E"/>
                </a:solidFill>
                <a:effectLst/>
                <a:uFillTx/>
                <a:latin typeface="+mj-lt"/>
                <a:ea typeface="+mj-ea"/>
                <a:cs typeface="+mj-cs"/>
                <a:sym typeface="Helvetica Neue"/>
              </a:defRPr>
            </a:lvl1pPr>
            <a:lvl2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220875" rtl="0" fontAlgn="auto" latinLnBrk="0" hangingPunct="0">
              <a:lnSpc>
                <a:spcPct val="100000"/>
              </a:lnSpc>
              <a:spcBef>
                <a:spcPts val="0"/>
              </a:spcBef>
              <a:spcAft>
                <a:spcPts val="0"/>
              </a:spcAft>
              <a:buClrTx/>
              <a:buSzTx/>
              <a:buFontTx/>
              <a:buNone/>
              <a:tabLst/>
              <a:defRPr kumimoji="0" sz="1202" b="0" i="0" u="none" strike="noStrike" cap="none" spc="0" normalizeH="0" baseline="0">
                <a:ln>
                  <a:noFill/>
                </a:ln>
                <a:solidFill>
                  <a:srgbClr val="5E5E5E"/>
                </a:solidFill>
                <a:effectLst/>
                <a:uFillTx/>
                <a:latin typeface="+mj-lt"/>
                <a:ea typeface="+mj-ea"/>
                <a:cs typeface="+mj-cs"/>
                <a:sym typeface="Helvetica Neue"/>
              </a:defRPr>
            </a:lvl9pPr>
          </a:lstStyle>
          <a:p>
            <a:pPr algn="just"/>
            <a:r>
              <a:rPr lang="fr-FR" sz="3600" b="1" dirty="0">
                <a:solidFill>
                  <a:srgbClr val="FFFFFF"/>
                </a:solidFill>
                <a:latin typeface="Roboto" panose="02000000000000000000" pitchFamily="2" charset="0"/>
                <a:ea typeface="Roboto" panose="02000000000000000000" pitchFamily="2" charset="0"/>
                <a:cs typeface="Roboto" panose="02000000000000000000" pitchFamily="2" charset="0"/>
              </a:rPr>
              <a:t>Bonnes pratiques</a:t>
            </a:r>
          </a:p>
          <a:p>
            <a:pPr algn="just"/>
            <a:endParaRPr lang="fr-FR"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just"/>
            <a:endParaRPr lang="fr-FR" sz="1400" dirty="0">
              <a:solidFill>
                <a:srgbClr val="FFFFFF"/>
              </a:solidFill>
              <a:latin typeface="Aptos" panose="020B0004020202020204" pitchFamily="34" charset="0"/>
              <a:ea typeface="Roboto" panose="02000000000000000000" pitchFamily="2" charset="0"/>
              <a:cs typeface="Roboto" panose="02000000000000000000" pitchFamily="2" charset="0"/>
            </a:endParaRPr>
          </a:p>
          <a:p>
            <a:pPr marL="342900" indent="-342900" algn="l">
              <a:buFont typeface="Symbol" panose="05050102010706020507" pitchFamily="18" charset="2"/>
              <a:buChar char="#"/>
            </a:pPr>
            <a:r>
              <a:rPr lang="fr-FR" sz="1400" dirty="0">
                <a:solidFill>
                  <a:srgbClr val="FFFFFF"/>
                </a:solidFill>
                <a:latin typeface="Aptos" panose="020B0004020202020204" pitchFamily="34" charset="0"/>
                <a:ea typeface="Roboto" panose="02000000000000000000" pitchFamily="2" charset="0"/>
                <a:cs typeface="Roboto" panose="02000000000000000000" pitchFamily="2" charset="0"/>
              </a:rPr>
              <a:t>Doeth, effectif, calcul</a:t>
            </a:r>
          </a:p>
          <a:p>
            <a:pPr marL="342900" indent="-342900" algn="l">
              <a:buFont typeface="Symbol" panose="05050102010706020507" pitchFamily="18" charset="2"/>
              <a:buChar char="#"/>
            </a:pPr>
            <a:r>
              <a:rPr lang="fr-FR" altLang="fr-FR" sz="1400" dirty="0">
                <a:solidFill>
                  <a:schemeClr val="bg1"/>
                </a:solidFill>
                <a:latin typeface="Aptos" panose="020B0004020202020204" pitchFamily="34" charset="0"/>
              </a:rPr>
              <a:t>Éviter les erreurs et anticiper vos obligations</a:t>
            </a:r>
          </a:p>
          <a:p>
            <a:pPr algn="l"/>
            <a:endParaRPr lang="fr-FR" sz="20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pic>
        <p:nvPicPr>
          <p:cNvPr id="4" name="Image 3">
            <a:extLst>
              <a:ext uri="{FF2B5EF4-FFF2-40B4-BE49-F238E27FC236}">
                <a16:creationId xmlns:a16="http://schemas.microsoft.com/office/drawing/2014/main" id="{79DE7FAD-6654-FD24-FFFA-20A1888CF4C8}"/>
              </a:ext>
            </a:extLst>
          </p:cNvPr>
          <p:cNvPicPr>
            <a:picLocks noChangeAspect="1"/>
          </p:cNvPicPr>
          <p:nvPr/>
        </p:nvPicPr>
        <p:blipFill>
          <a:blip r:embed="rId3"/>
          <a:stretch>
            <a:fillRect/>
          </a:stretch>
        </p:blipFill>
        <p:spPr>
          <a:xfrm>
            <a:off x="709604" y="5344074"/>
            <a:ext cx="819464" cy="1053548"/>
          </a:xfrm>
          <a:prstGeom prst="rect">
            <a:avLst/>
          </a:prstGeom>
        </p:spPr>
      </p:pic>
      <p:sp>
        <p:nvSpPr>
          <p:cNvPr id="2" name="Rectangle 1">
            <a:extLst>
              <a:ext uri="{FF2B5EF4-FFF2-40B4-BE49-F238E27FC236}">
                <a16:creationId xmlns:a16="http://schemas.microsoft.com/office/drawing/2014/main" id="{9FA3792F-9037-9895-B3E0-DDA052D2E344}"/>
              </a:ext>
            </a:extLst>
          </p:cNvPr>
          <p:cNvSpPr>
            <a:spLocks noChangeArrowheads="1"/>
          </p:cNvSpPr>
          <p:nvPr/>
        </p:nvSpPr>
        <p:spPr bwMode="auto">
          <a:xfrm>
            <a:off x="2632467" y="673363"/>
            <a:ext cx="9425843"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Aptos" panose="020B0004020202020204" pitchFamily="34" charset="0"/>
              </a:rPr>
              <a:t>✅ Vérifiez la cotation de vos effectifs  </a:t>
            </a:r>
          </a:p>
          <a:p>
            <a:pPr lvl="0" algn="l" defTabSz="914400" eaLnBrk="0" fontAlgn="base">
              <a:spcBef>
                <a:spcPct val="0"/>
              </a:spcBef>
              <a:spcAft>
                <a:spcPct val="0"/>
              </a:spcAft>
            </a:pPr>
            <a:endParaRPr lang="fr-FR" altLang="fr-FR" sz="900" b="1" dirty="0">
              <a:solidFill>
                <a:schemeClr val="tx1"/>
              </a:solidFill>
              <a:latin typeface="Aptos" panose="020B0004020202020204" pitchFamily="34" charset="0"/>
            </a:endParaRPr>
          </a:p>
          <a:p>
            <a:pPr lvl="0" algn="l" defTabSz="914400" eaLnBrk="0" fontAlgn="base">
              <a:spcBef>
                <a:spcPct val="0"/>
              </a:spcBef>
              <a:spcAft>
                <a:spcPct val="0"/>
              </a:spcAft>
            </a:pPr>
            <a:r>
              <a:rPr lang="fr-FR" altLang="fr-FR" sz="1400" b="1" dirty="0">
                <a:solidFill>
                  <a:schemeClr val="tx1"/>
                </a:solidFill>
                <a:latin typeface="Aptos" panose="020B0004020202020204" pitchFamily="34" charset="0"/>
              </a:rPr>
              <a:t> </a:t>
            </a:r>
            <a:endParaRPr kumimoji="0" lang="fr-FR" altLang="fr-FR" sz="14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dirty="0">
              <a:solidFill>
                <a:schemeClr val="tx1"/>
              </a:solidFill>
              <a:latin typeface="Aptos" panose="020B0004020202020204" pitchFamily="34" charset="0"/>
            </a:endParaRPr>
          </a:p>
          <a:p>
            <a:pPr algn="just" defTabSz="180000" eaLnBrk="0" fontAlgn="base">
              <a:spcBef>
                <a:spcPct val="0"/>
              </a:spcBef>
              <a:spcAft>
                <a:spcPct val="0"/>
              </a:spcAft>
            </a:pPr>
            <a:r>
              <a:rPr lang="fr-FR" altLang="fr-FR" sz="2000" b="1" dirty="0">
                <a:solidFill>
                  <a:schemeClr val="tx1"/>
                </a:solidFill>
                <a:latin typeface="Aptos" panose="020B0004020202020204" pitchFamily="34" charset="0"/>
              </a:rPr>
              <a:t> </a:t>
            </a:r>
          </a:p>
          <a:p>
            <a:pPr algn="just" defTabSz="180000" eaLnBrk="0" fontAlgn="base">
              <a:spcBef>
                <a:spcPct val="0"/>
              </a:spcBef>
              <a:spcAft>
                <a:spcPct val="0"/>
              </a:spcAft>
            </a:pPr>
            <a:endParaRPr lang="fr-FR" altLang="fr-FR" sz="2000" b="1" dirty="0">
              <a:solidFill>
                <a:schemeClr val="tx1"/>
              </a:solidFill>
              <a:latin typeface="Aptos" panose="020B0004020202020204" pitchFamily="34" charset="0"/>
            </a:endParaRPr>
          </a:p>
          <a:p>
            <a:pPr algn="just" defTabSz="180000" eaLnBrk="0" fontAlgn="base">
              <a:spcBef>
                <a:spcPct val="0"/>
              </a:spcBef>
              <a:spcAft>
                <a:spcPct val="0"/>
              </a:spcAft>
            </a:pPr>
            <a:endParaRPr lang="fr-FR" altLang="fr-FR" sz="900" b="1" dirty="0">
              <a:solidFill>
                <a:schemeClr val="tx1"/>
              </a:solidFill>
              <a:latin typeface="Aptos" panose="020B0004020202020204" pitchFamily="34" charset="0"/>
            </a:endParaRPr>
          </a:p>
          <a:p>
            <a:pPr algn="just" defTabSz="180000" eaLnBrk="0" fontAlgn="base">
              <a:spcBef>
                <a:spcPct val="0"/>
              </a:spcBef>
              <a:spcAft>
                <a:spcPct val="0"/>
              </a:spcAft>
            </a:pPr>
            <a:r>
              <a:rPr lang="fr-FR" altLang="fr-FR" sz="2000" b="1" dirty="0">
                <a:solidFill>
                  <a:schemeClr val="tx1"/>
                </a:solidFill>
                <a:latin typeface="Aptos" panose="020B0004020202020204" pitchFamily="34" charset="0"/>
              </a:rPr>
              <a:t>✅ Vérifiez votre assujettissement  si vous êtes une entreprise nouvellement 	créée et en cas de franchissement/abaissement du seuil 20 salariés sur une 	année (</a:t>
            </a:r>
            <a:r>
              <a:rPr lang="fr-FR" altLang="fr-FR" sz="2000" dirty="0">
                <a:solidFill>
                  <a:schemeClr val="tx1"/>
                </a:solidFill>
                <a:latin typeface="Aptos" panose="020B0004020202020204" pitchFamily="34" charset="0"/>
              </a:rPr>
              <a:t>période de neutralisation Loi Pacte) </a:t>
            </a:r>
            <a:endParaRPr lang="fr-FR" altLang="fr-FR" sz="2000" b="1" dirty="0">
              <a:solidFill>
                <a:schemeClr val="tx1"/>
              </a:solidFill>
              <a:latin typeface="Aptos" panose="020B0004020202020204" pitchFamily="34" charset="0"/>
            </a:endParaRPr>
          </a:p>
          <a:p>
            <a:pPr algn="just" defTabSz="180000" eaLnBrk="0" fontAlgn="base">
              <a:spcBef>
                <a:spcPct val="0"/>
              </a:spcBef>
              <a:spcAft>
                <a:spcPct val="0"/>
              </a:spcAft>
            </a:pPr>
            <a:endParaRPr kumimoji="0" lang="fr-FR" altLang="fr-FR" sz="1600" b="1" i="0" u="none" strike="noStrike" cap="none" normalizeH="0" baseline="0" dirty="0">
              <a:ln>
                <a:noFill/>
              </a:ln>
              <a:solidFill>
                <a:schemeClr val="tx1"/>
              </a:solidFill>
              <a:effectLst/>
              <a:latin typeface="Aptos" panose="020B0004020202020204" pitchFamily="34" charset="0"/>
            </a:endParaRPr>
          </a:p>
          <a:p>
            <a:pPr marL="0" marR="0" lvl="0" indent="0" algn="l" defTabSz="360000" rtl="0" eaLnBrk="0" fontAlgn="base" latinLnBrk="0" hangingPunct="0">
              <a:lnSpc>
                <a:spcPct val="100000"/>
              </a:lnSpc>
              <a:spcBef>
                <a:spcPts val="600"/>
              </a:spcBef>
              <a:spcAft>
                <a:spcPct val="0"/>
              </a:spcAft>
              <a:buClrTx/>
              <a:buSzTx/>
              <a:buFontTx/>
              <a:buNone/>
              <a:tabLst/>
            </a:pPr>
            <a:r>
              <a:rPr kumimoji="0" lang="fr-FR" altLang="fr-FR" sz="2000" b="1" i="0" u="none" strike="noStrike" cap="none" normalizeH="0" baseline="0" dirty="0">
                <a:ln>
                  <a:noFill/>
                </a:ln>
                <a:solidFill>
                  <a:schemeClr val="tx1"/>
                </a:solidFill>
                <a:effectLst/>
                <a:latin typeface="Aptos" panose="020B0004020202020204" pitchFamily="34" charset="0"/>
              </a:rPr>
              <a:t>✅</a:t>
            </a:r>
            <a:r>
              <a:rPr kumimoji="0" lang="fr-FR" altLang="fr-FR" sz="1600" b="1" i="0" u="none" strike="noStrike" cap="none" normalizeH="0" baseline="0" dirty="0">
                <a:ln>
                  <a:noFill/>
                </a:ln>
                <a:solidFill>
                  <a:schemeClr val="tx1"/>
                </a:solidFill>
                <a:effectLst/>
                <a:latin typeface="Aptos" panose="020B0004020202020204" pitchFamily="34" charset="0"/>
              </a:rPr>
              <a:t> </a:t>
            </a:r>
            <a:r>
              <a:rPr kumimoji="0" lang="fr-FR" altLang="fr-FR" sz="2000" b="1" i="0" u="none" strike="noStrike" cap="none" normalizeH="0" baseline="0" dirty="0">
                <a:ln>
                  <a:noFill/>
                </a:ln>
                <a:solidFill>
                  <a:schemeClr val="tx1"/>
                </a:solidFill>
                <a:effectLst/>
                <a:latin typeface="Aptos" panose="020B0004020202020204" pitchFamily="34" charset="0"/>
              </a:rPr>
              <a:t>Consultez votre compte Urssaf pour la notification annuelle adressée </a:t>
            </a:r>
            <a:r>
              <a:rPr lang="fr-FR" altLang="fr-FR" sz="2000" b="1" dirty="0">
                <a:solidFill>
                  <a:schemeClr val="tx1"/>
                </a:solidFill>
                <a:latin typeface="Aptos" panose="020B0004020202020204" pitchFamily="34" charset="0"/>
              </a:rPr>
              <a:t>au 1</a:t>
            </a:r>
            <a:r>
              <a:rPr lang="fr-FR" altLang="fr-FR" sz="2000" b="1" baseline="30000" dirty="0">
                <a:solidFill>
                  <a:schemeClr val="tx1"/>
                </a:solidFill>
                <a:latin typeface="Aptos" panose="020B0004020202020204" pitchFamily="34" charset="0"/>
              </a:rPr>
              <a:t>er</a:t>
            </a:r>
            <a:r>
              <a:rPr lang="fr-FR" altLang="fr-FR" sz="2000" b="1" dirty="0">
                <a:solidFill>
                  <a:schemeClr val="tx1"/>
                </a:solidFill>
                <a:latin typeface="Aptos" panose="020B0004020202020204" pitchFamily="34" charset="0"/>
              </a:rPr>
              <a:t>    	trimestre N </a:t>
            </a:r>
            <a:r>
              <a:rPr kumimoji="0" lang="fr-FR" altLang="fr-FR" sz="2000" i="0" u="none" strike="noStrike" cap="none" normalizeH="0" baseline="0" dirty="0">
                <a:ln>
                  <a:noFill/>
                </a:ln>
                <a:solidFill>
                  <a:schemeClr val="tx1"/>
                </a:solidFill>
                <a:effectLst/>
                <a:latin typeface="Aptos" panose="020B0004020202020204" pitchFamily="34" charset="0"/>
              </a:rPr>
              <a:t>et en cas de de la relance (en l’absence de déclaration)  </a:t>
            </a:r>
            <a:endParaRPr lang="fr-FR" altLang="fr-FR" sz="2000" dirty="0">
              <a:solidFill>
                <a:schemeClr val="tx1"/>
              </a:solidFill>
              <a:latin typeface="Aptos" panose="020B0004020202020204" pitchFamily="34" charset="0"/>
            </a:endParaRPr>
          </a:p>
          <a:p>
            <a:pPr marL="0" marR="0" lvl="0" indent="0" algn="just" defTabSz="360000" rtl="0" eaLnBrk="0" fontAlgn="base" latinLnBrk="0" hangingPunct="0">
              <a:lnSpc>
                <a:spcPct val="100000"/>
              </a:lnSpc>
              <a:spcBef>
                <a:spcPts val="60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ptos" panose="020B0004020202020204" pitchFamily="34" charset="0"/>
              </a:rPr>
              <a:t>	En l’absence de déclaration : </a:t>
            </a:r>
            <a:r>
              <a:rPr lang="fr-FR" altLang="fr-FR" sz="2000" dirty="0">
                <a:solidFill>
                  <a:schemeClr val="tx1"/>
                </a:solidFill>
                <a:latin typeface="Aptos" panose="020B0004020202020204" pitchFamily="34" charset="0"/>
              </a:rPr>
              <a:t>risque de t</a:t>
            </a:r>
            <a:r>
              <a:rPr kumimoji="0" lang="fr-FR" altLang="fr-FR" sz="2000" i="0" u="none" strike="noStrike" cap="none" normalizeH="0" baseline="0" dirty="0">
                <a:ln>
                  <a:noFill/>
                </a:ln>
                <a:solidFill>
                  <a:schemeClr val="tx1"/>
                </a:solidFill>
                <a:effectLst/>
                <a:latin typeface="Aptos" panose="020B0004020202020204" pitchFamily="34" charset="0"/>
              </a:rPr>
              <a:t>axation forfaitaire. </a:t>
            </a:r>
          </a:p>
          <a:p>
            <a:pPr marL="0" marR="0" lvl="0" indent="0" algn="just" defTabSz="360000" rtl="0" eaLnBrk="0" fontAlgn="base" latinLnBrk="0" hangingPunct="0">
              <a:lnSpc>
                <a:spcPct val="100000"/>
              </a:lnSpc>
              <a:spcBef>
                <a:spcPts val="600"/>
              </a:spcBef>
              <a:spcAft>
                <a:spcPct val="0"/>
              </a:spcAft>
              <a:buClrTx/>
              <a:buSzTx/>
              <a:buFontTx/>
              <a:buNone/>
              <a:tabLst/>
            </a:pPr>
            <a:endParaRPr kumimoji="0" lang="fr-FR" altLang="fr-FR" sz="16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Aptos" panose="020B0004020202020204" pitchFamily="34" charset="0"/>
              </a:rPr>
              <a:t>✅ Simulez votre contribution </a:t>
            </a:r>
            <a:r>
              <a:rPr kumimoji="0" lang="fr-FR" altLang="fr-FR" sz="2000" b="0" i="0" u="none" strike="noStrike" cap="none" normalizeH="0" baseline="0" dirty="0">
                <a:ln>
                  <a:noFill/>
                </a:ln>
                <a:solidFill>
                  <a:schemeClr val="tx1"/>
                </a:solidFill>
                <a:effectLst/>
                <a:latin typeface="Aptos" panose="020B0004020202020204" pitchFamily="34" charset="0"/>
              </a:rPr>
              <a:t>avec la </a:t>
            </a:r>
            <a:r>
              <a:rPr kumimoji="0" lang="fr-FR" altLang="fr-FR" sz="2000" b="1" i="0" u="none" strike="noStrike" cap="none" normalizeH="0" baseline="0" dirty="0">
                <a:ln>
                  <a:noFill/>
                </a:ln>
                <a:solidFill>
                  <a:schemeClr val="tx1"/>
                </a:solidFill>
                <a:effectLst/>
                <a:latin typeface="Aptos" panose="020B0004020202020204" pitchFamily="34" charset="0"/>
              </a:rPr>
              <a:t>calculette Agefiph </a:t>
            </a:r>
            <a:endParaRPr kumimoji="0" lang="fr-FR" altLang="fr-FR" sz="1200" b="1" i="0" u="none" strike="noStrike" cap="none" normalizeH="0" baseline="0" dirty="0">
              <a:ln>
                <a:noFill/>
              </a:ln>
              <a:solidFill>
                <a:schemeClr val="tx1"/>
              </a:solidFill>
              <a:effectLst/>
              <a:latin typeface="Aptos" panose="020B0004020202020204" pitchFamily="34" charset="0"/>
            </a:endParaRPr>
          </a:p>
          <a:p>
            <a:pPr lvl="0" algn="l" defTabSz="180000" eaLnBrk="0" fontAlgn="base">
              <a:spcBef>
                <a:spcPct val="0"/>
              </a:spcBef>
              <a:spcAft>
                <a:spcPct val="0"/>
              </a:spcAft>
            </a:pPr>
            <a:r>
              <a:rPr lang="fr-FR" altLang="fr-FR" sz="1600" dirty="0">
                <a:solidFill>
                  <a:schemeClr val="tx1"/>
                </a:solidFill>
                <a:latin typeface="Aptos" panose="020B0004020202020204" pitchFamily="34" charset="0"/>
              </a:rPr>
              <a:t>		</a:t>
            </a:r>
            <a:r>
              <a:rPr lang="fr-FR" altLang="fr-FR" sz="2000" dirty="0">
                <a:solidFill>
                  <a:schemeClr val="tx1"/>
                </a:solidFill>
                <a:latin typeface="Aptos" panose="020B0004020202020204" pitchFamily="34" charset="0"/>
              </a:rPr>
              <a:t>⚠️ La DSN n’est pas un simulateur</a:t>
            </a:r>
            <a:r>
              <a:rPr lang="fr-FR" altLang="fr-FR" sz="2000" b="1" dirty="0">
                <a:solidFill>
                  <a:schemeClr val="tx1"/>
                </a:solidFill>
                <a:latin typeface="Aptos" panose="020B0004020202020204" pitchFamily="34" charset="0"/>
              </a:rPr>
              <a:t>.</a:t>
            </a:r>
          </a:p>
          <a:p>
            <a:pPr lvl="0" algn="l" defTabSz="914400" eaLnBrk="0" fontAlgn="base">
              <a:spcBef>
                <a:spcPct val="0"/>
              </a:spcBef>
              <a:spcAft>
                <a:spcPct val="0"/>
              </a:spcAft>
            </a:pPr>
            <a:endParaRPr kumimoji="0" lang="fr-FR" altLang="fr-FR" sz="1600" b="1" i="0" u="none" strike="noStrike" cap="none" normalizeH="0" baseline="0" dirty="0">
              <a:ln>
                <a:noFill/>
              </a:ln>
              <a:solidFill>
                <a:schemeClr val="tx1"/>
              </a:solidFill>
              <a:effectLst/>
              <a:latin typeface="Aptos" panose="020B0004020202020204" pitchFamily="34" charset="0"/>
            </a:endParaRPr>
          </a:p>
          <a:p>
            <a:pPr marL="0" marR="0" lvl="0" indent="0" algn="l" defTabSz="3600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Aptos" panose="020B0004020202020204" pitchFamily="34" charset="0"/>
              </a:rPr>
              <a:t>✅ Participez au</a:t>
            </a:r>
            <a:r>
              <a:rPr lang="fr-FR" altLang="fr-FR" sz="2000" b="1" dirty="0">
                <a:solidFill>
                  <a:schemeClr val="tx1"/>
                </a:solidFill>
                <a:latin typeface="Aptos" panose="020B0004020202020204" pitchFamily="34" charset="0"/>
              </a:rPr>
              <a:t>x</a:t>
            </a:r>
            <a:r>
              <a:rPr kumimoji="0" lang="fr-FR" altLang="fr-FR" sz="2000" b="1" i="0" u="none" strike="noStrike" cap="none" normalizeH="0" baseline="0" dirty="0">
                <a:ln>
                  <a:noFill/>
                </a:ln>
                <a:solidFill>
                  <a:schemeClr val="tx1"/>
                </a:solidFill>
                <a:effectLst/>
                <a:latin typeface="Aptos" panose="020B0004020202020204" pitchFamily="34" charset="0"/>
              </a:rPr>
              <a:t> webconférences annuelles Urssaf Agefi</a:t>
            </a:r>
            <a:r>
              <a:rPr lang="fr-FR" altLang="fr-FR" sz="2000" b="1" dirty="0">
                <a:solidFill>
                  <a:schemeClr val="tx1"/>
                </a:solidFill>
                <a:latin typeface="Aptos" panose="020B0004020202020204" pitchFamily="34" charset="0"/>
              </a:rPr>
              <a:t>ph</a:t>
            </a:r>
            <a:r>
              <a:rPr kumimoji="0" lang="fr-FR" altLang="fr-FR" sz="2000" b="1" i="0" u="none" strike="noStrike" cap="none" normalizeH="0" baseline="0" dirty="0">
                <a:ln>
                  <a:noFill/>
                </a:ln>
                <a:solidFill>
                  <a:schemeClr val="tx1"/>
                </a:solidFill>
                <a:effectLst/>
                <a:latin typeface="Aptos" panose="020B0004020202020204" pitchFamily="34" charset="0"/>
              </a:rPr>
              <a:t> (trimestre N+</a:t>
            </a:r>
            <a:r>
              <a:rPr lang="fr-FR" altLang="fr-FR" sz="1600" b="1" dirty="0">
                <a:solidFill>
                  <a:schemeClr val="tx1"/>
                </a:solidFill>
                <a:latin typeface="Aptos" panose="020B0004020202020204" pitchFamily="34" charset="0"/>
              </a:rPr>
              <a:t>1)</a:t>
            </a:r>
            <a:endParaRPr kumimoji="0" lang="fr-FR" altLang="fr-FR" sz="2000" i="0" u="none" strike="noStrike" cap="none" normalizeH="0" baseline="0" dirty="0">
              <a:ln>
                <a:noFill/>
              </a:ln>
              <a:solidFill>
                <a:schemeClr val="tx1"/>
              </a:solidFill>
              <a:effectLst/>
              <a:latin typeface="Aptos" panose="020B0004020202020204" pitchFamily="34" charset="0"/>
            </a:endParaRPr>
          </a:p>
        </p:txBody>
      </p:sp>
      <p:sp>
        <p:nvSpPr>
          <p:cNvPr id="6" name="ZoneTexte 5">
            <a:extLst>
              <a:ext uri="{FF2B5EF4-FFF2-40B4-BE49-F238E27FC236}">
                <a16:creationId xmlns:a16="http://schemas.microsoft.com/office/drawing/2014/main" id="{182C8E83-A8A7-0FD2-3A4E-EDED120D3A10}"/>
              </a:ext>
            </a:extLst>
          </p:cNvPr>
          <p:cNvSpPr txBox="1"/>
          <p:nvPr/>
        </p:nvSpPr>
        <p:spPr>
          <a:xfrm>
            <a:off x="2830884" y="1154940"/>
            <a:ext cx="9302498" cy="1446550"/>
          </a:xfrm>
          <a:prstGeom prst="rect">
            <a:avLst/>
          </a:prstGeom>
          <a:noFill/>
        </p:spPr>
        <p:txBody>
          <a:bodyPr wrap="square">
            <a:spAutoFit/>
          </a:bodyPr>
          <a:lstStyle/>
          <a:p>
            <a:pPr lvl="0" algn="l" defTabSz="914400" eaLnBrk="0" fontAlgn="base">
              <a:spcBef>
                <a:spcPct val="0"/>
              </a:spcBef>
              <a:spcAft>
                <a:spcPct val="0"/>
              </a:spcAft>
            </a:pPr>
            <a:r>
              <a:rPr lang="fr-FR" altLang="fr-FR" sz="2000" dirty="0">
                <a:solidFill>
                  <a:schemeClr val="tx1"/>
                </a:solidFill>
                <a:latin typeface="Aptos" panose="020B0004020202020204" pitchFamily="34" charset="0"/>
              </a:rPr>
              <a:t>Anomalies fréquentes : paramétrage paie des salariés, erreur de cotation ( ex salariés à temps partiel côtés à temps plein)  → risque  d’appel à contribution  📎 exemples sur </a:t>
            </a:r>
            <a:r>
              <a:rPr lang="fr-FR" altLang="fr-FR" sz="2000" dirty="0">
                <a:solidFill>
                  <a:schemeClr val="tx1"/>
                </a:solidFill>
                <a:latin typeface="Aptos" panose="020B0004020202020204" pitchFamily="34" charset="0"/>
                <a:hlinkClick r:id="rId4"/>
              </a:rPr>
              <a:t>Guide DSN – cotisations Urssaf</a:t>
            </a:r>
            <a:endParaRPr lang="fr-FR" altLang="fr-FR" sz="2000" dirty="0">
              <a:solidFill>
                <a:schemeClr val="tx1"/>
              </a:solidFill>
              <a:latin typeface="Aptos" panose="020B0004020202020204" pitchFamily="34" charset="0"/>
            </a:endParaRPr>
          </a:p>
          <a:p>
            <a:pPr lvl="0" algn="l" defTabSz="914400" eaLnBrk="0" fontAlgn="base">
              <a:spcBef>
                <a:spcPct val="0"/>
              </a:spcBef>
              <a:spcAft>
                <a:spcPct val="0"/>
              </a:spcAft>
            </a:pPr>
            <a:endParaRPr lang="fr-FR" altLang="fr-FR" sz="2000" b="1" dirty="0">
              <a:solidFill>
                <a:schemeClr val="tx1"/>
              </a:solidFill>
              <a:latin typeface="Aptos" panose="020B0004020202020204" pitchFamily="34" charset="0"/>
            </a:endParaRPr>
          </a:p>
          <a:p>
            <a:pPr lvl="0" algn="l" defTabSz="914400" eaLnBrk="0" fontAlgn="base">
              <a:spcBef>
                <a:spcPct val="0"/>
              </a:spcBef>
              <a:spcAft>
                <a:spcPct val="0"/>
              </a:spcAft>
            </a:pPr>
            <a:endParaRPr lang="fr-FR" altLang="fr-FR" sz="800" b="1" dirty="0">
              <a:solidFill>
                <a:schemeClr val="tx1"/>
              </a:solidFill>
              <a:latin typeface="Aptos" panose="020B0004020202020204" pitchFamily="34" charset="0"/>
            </a:endParaRPr>
          </a:p>
        </p:txBody>
      </p:sp>
      <p:pic>
        <p:nvPicPr>
          <p:cNvPr id="3" name="Image 2">
            <a:extLst>
              <a:ext uri="{FF2B5EF4-FFF2-40B4-BE49-F238E27FC236}">
                <a16:creationId xmlns:a16="http://schemas.microsoft.com/office/drawing/2014/main" id="{C2F67039-7EB8-5059-F74E-5FBAA1D0AEDD}"/>
              </a:ext>
            </a:extLst>
          </p:cNvPr>
          <p:cNvPicPr>
            <a:picLocks noChangeAspect="1"/>
          </p:cNvPicPr>
          <p:nvPr/>
        </p:nvPicPr>
        <p:blipFill>
          <a:blip r:embed="rId5"/>
          <a:stretch>
            <a:fillRect/>
          </a:stretch>
        </p:blipFill>
        <p:spPr>
          <a:xfrm>
            <a:off x="1" y="37498"/>
            <a:ext cx="759248" cy="281001"/>
          </a:xfrm>
          <a:prstGeom prst="rect">
            <a:avLst/>
          </a:prstGeom>
        </p:spPr>
      </p:pic>
      <p:pic>
        <p:nvPicPr>
          <p:cNvPr id="7" name="Image 6">
            <a:extLst>
              <a:ext uri="{FF2B5EF4-FFF2-40B4-BE49-F238E27FC236}">
                <a16:creationId xmlns:a16="http://schemas.microsoft.com/office/drawing/2014/main" id="{71950BE4-BAC4-93A8-5B6A-D12F50378D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8833" y="37498"/>
            <a:ext cx="586185" cy="304719"/>
          </a:xfrm>
          <a:prstGeom prst="rect">
            <a:avLst/>
          </a:prstGeom>
        </p:spPr>
      </p:pic>
      <p:pic>
        <p:nvPicPr>
          <p:cNvPr id="9" name="Image 8">
            <a:extLst>
              <a:ext uri="{FF2B5EF4-FFF2-40B4-BE49-F238E27FC236}">
                <a16:creationId xmlns:a16="http://schemas.microsoft.com/office/drawing/2014/main" id="{AB29CAD2-BFA4-5234-43E4-2DBCC20DBBA3}"/>
              </a:ext>
            </a:extLst>
          </p:cNvPr>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9249" y="0"/>
            <a:ext cx="924860" cy="281001"/>
          </a:xfrm>
          <a:prstGeom prst="rect">
            <a:avLst/>
          </a:prstGeom>
        </p:spPr>
      </p:pic>
    </p:spTree>
    <p:extLst>
      <p:ext uri="{BB962C8B-B14F-4D97-AF65-F5344CB8AC3E}">
        <p14:creationId xmlns:p14="http://schemas.microsoft.com/office/powerpoint/2010/main" val="234349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AB771-8A9B-F9A7-4FB1-C571C8E276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62CF7E-E626-9161-2F70-54B04AC4638C}"/>
              </a:ext>
            </a:extLst>
          </p:cNvPr>
          <p:cNvSpPr/>
          <p:nvPr/>
        </p:nvSpPr>
        <p:spPr>
          <a:xfrm>
            <a:off x="-1" y="6634"/>
            <a:ext cx="12239625" cy="971181"/>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2400" b="1" dirty="0">
                <a:solidFill>
                  <a:srgbClr val="1B427D"/>
                </a:solidFill>
                <a:latin typeface="Aptos" panose="020B0004020202020204" pitchFamily="34" charset="0"/>
              </a:rPr>
              <a:t>Ce que fait l’Urssaf pour vous accompagner  :</a:t>
            </a:r>
            <a:endParaRPr lang="fr-FR" sz="2400" b="1" dirty="0">
              <a:solidFill>
                <a:srgbClr val="1B427D"/>
              </a:solidFill>
            </a:endParaRPr>
          </a:p>
        </p:txBody>
      </p:sp>
      <p:sp>
        <p:nvSpPr>
          <p:cNvPr id="15" name="ZoneTexte 14">
            <a:extLst>
              <a:ext uri="{FF2B5EF4-FFF2-40B4-BE49-F238E27FC236}">
                <a16:creationId xmlns:a16="http://schemas.microsoft.com/office/drawing/2014/main" id="{C9C527D3-6A3F-994F-C95C-95FE4642D47A}"/>
              </a:ext>
            </a:extLst>
          </p:cNvPr>
          <p:cNvSpPr txBox="1"/>
          <p:nvPr/>
        </p:nvSpPr>
        <p:spPr>
          <a:xfrm>
            <a:off x="365698" y="1247356"/>
            <a:ext cx="11686617" cy="5755743"/>
          </a:xfrm>
          <a:prstGeom prst="rect">
            <a:avLst/>
          </a:prstGeom>
          <a:noFill/>
        </p:spPr>
        <p:txBody>
          <a:bodyPr wrap="square">
            <a:spAutoFit/>
          </a:bodyPr>
          <a:lstStyle/>
          <a:p>
            <a:pPr algn="l"/>
            <a:r>
              <a:rPr lang="fr-FR" sz="1800" dirty="0">
                <a:solidFill>
                  <a:schemeClr val="tx1"/>
                </a:solidFill>
                <a:latin typeface="Aptos" panose="020B0004020202020204" pitchFamily="34" charset="0"/>
              </a:rPr>
              <a:t>La </a:t>
            </a:r>
            <a:r>
              <a:rPr lang="fr-FR" sz="1800" b="1" dirty="0">
                <a:solidFill>
                  <a:schemeClr val="tx1"/>
                </a:solidFill>
                <a:latin typeface="Aptos" panose="020B0004020202020204" pitchFamily="34" charset="0"/>
              </a:rPr>
              <a:t>contribution OETH</a:t>
            </a:r>
            <a:r>
              <a:rPr lang="fr-FR" sz="1800" dirty="0">
                <a:solidFill>
                  <a:schemeClr val="tx1"/>
                </a:solidFill>
                <a:latin typeface="Aptos" panose="020B0004020202020204" pitchFamily="34" charset="0"/>
              </a:rPr>
              <a:t> est </a:t>
            </a:r>
            <a:r>
              <a:rPr lang="fr-FR" sz="1800" b="1" dirty="0">
                <a:solidFill>
                  <a:schemeClr val="tx1"/>
                </a:solidFill>
                <a:latin typeface="Aptos" panose="020B0004020202020204" pitchFamily="34" charset="0"/>
              </a:rPr>
              <a:t>recouvrée et contrôlée par l’Urssaf</a:t>
            </a:r>
            <a:r>
              <a:rPr lang="fr-FR" sz="1800" dirty="0">
                <a:solidFill>
                  <a:schemeClr val="tx1"/>
                </a:solidFill>
                <a:latin typeface="Aptos" panose="020B0004020202020204" pitchFamily="34" charset="0"/>
              </a:rPr>
              <a:t> selon les règles du régime général de la Sécurité sociale.</a:t>
            </a:r>
            <a:br>
              <a:rPr lang="fr-FR" sz="1800" dirty="0">
                <a:solidFill>
                  <a:schemeClr val="tx1"/>
                </a:solidFill>
                <a:latin typeface="Aptos" panose="020B0004020202020204" pitchFamily="34" charset="0"/>
              </a:rPr>
            </a:br>
            <a:endParaRPr lang="fr-FR" sz="1800" dirty="0">
              <a:solidFill>
                <a:schemeClr val="tx1"/>
              </a:solidFill>
              <a:latin typeface="Aptos" panose="020B0004020202020204" pitchFamily="34" charset="0"/>
            </a:endParaRPr>
          </a:p>
          <a:p>
            <a:pPr algn="just"/>
            <a:r>
              <a:rPr lang="fr-FR" sz="1800" dirty="0">
                <a:solidFill>
                  <a:schemeClr val="tx1"/>
                </a:solidFill>
                <a:latin typeface="Aptos" panose="020B0004020202020204" pitchFamily="34" charset="0"/>
              </a:rPr>
              <a:t>Notre rôle : </a:t>
            </a:r>
            <a:r>
              <a:rPr lang="fr-FR" sz="1800" b="1" dirty="0">
                <a:solidFill>
                  <a:schemeClr val="tx1"/>
                </a:solidFill>
                <a:latin typeface="Aptos" panose="020B0004020202020204" pitchFamily="34" charset="0"/>
              </a:rPr>
              <a:t>vous  informer et vous accompagner</a:t>
            </a:r>
            <a:r>
              <a:rPr lang="fr-FR" sz="1800" dirty="0">
                <a:solidFill>
                  <a:schemeClr val="tx1"/>
                </a:solidFill>
                <a:latin typeface="Aptos" panose="020B0004020202020204" pitchFamily="34" charset="0"/>
              </a:rPr>
              <a:t> dans vos </a:t>
            </a:r>
            <a:r>
              <a:rPr lang="fr-FR" sz="1800" b="1" dirty="0">
                <a:solidFill>
                  <a:schemeClr val="tx1"/>
                </a:solidFill>
                <a:latin typeface="Aptos" panose="020B0004020202020204" pitchFamily="34" charset="0"/>
              </a:rPr>
              <a:t>obligations déclaratives et contributives</a:t>
            </a:r>
            <a:r>
              <a:rPr lang="fr-FR" sz="1800" dirty="0">
                <a:solidFill>
                  <a:schemeClr val="tx1"/>
                </a:solidFill>
                <a:latin typeface="Aptos" panose="020B0004020202020204" pitchFamily="34" charset="0"/>
              </a:rPr>
              <a:t>.</a:t>
            </a:r>
          </a:p>
          <a:p>
            <a:pPr algn="just"/>
            <a:endParaRPr lang="fr-FR" sz="1800" dirty="0">
              <a:solidFill>
                <a:schemeClr val="tx1"/>
              </a:solidFill>
              <a:latin typeface="Aptos" panose="020B0004020202020204" pitchFamily="34" charset="0"/>
            </a:endParaRPr>
          </a:p>
          <a:p>
            <a:pPr algn="just"/>
            <a:r>
              <a:rPr lang="fr-FR" sz="1800" b="1" dirty="0">
                <a:solidFill>
                  <a:schemeClr val="tx1"/>
                </a:solidFill>
                <a:latin typeface="Aptos" panose="020B0004020202020204" pitchFamily="34" charset="0"/>
              </a:rPr>
              <a:t>L’Urssaf vous conseille et vous informe sur </a:t>
            </a:r>
            <a:r>
              <a:rPr lang="fr-FR" sz="1800" b="1" dirty="0">
                <a:solidFill>
                  <a:srgbClr val="1B427D"/>
                </a:solidFill>
                <a:latin typeface="Aptos" panose="020B0004020202020204" pitchFamily="34" charset="0"/>
              </a:rPr>
              <a:t>:</a:t>
            </a:r>
          </a:p>
          <a:p>
            <a:pPr algn="just"/>
            <a:endParaRPr lang="fr-FR" sz="1800" b="1" dirty="0">
              <a:solidFill>
                <a:schemeClr val="tx1"/>
              </a:solidFill>
              <a:latin typeface="Aptos" panose="020B0004020202020204" pitchFamily="34" charset="0"/>
            </a:endParaRPr>
          </a:p>
          <a:p>
            <a:pPr marL="285750" indent="-285750" algn="just">
              <a:buFont typeface="Wingdings" panose="05000000000000000000" pitchFamily="2" charset="2"/>
              <a:buChar char="§"/>
            </a:pPr>
            <a:r>
              <a:rPr lang="fr-FR" sz="1800" dirty="0">
                <a:solidFill>
                  <a:schemeClr val="tx1"/>
                </a:solidFill>
                <a:latin typeface="Aptos" panose="020B0004020202020204" pitchFamily="34" charset="0"/>
              </a:rPr>
              <a:t>L’</a:t>
            </a:r>
            <a:r>
              <a:rPr lang="fr-FR" sz="1800" b="1" dirty="0">
                <a:solidFill>
                  <a:schemeClr val="tx1"/>
                </a:solidFill>
                <a:latin typeface="Aptos" panose="020B0004020202020204" pitchFamily="34" charset="0"/>
              </a:rPr>
              <a:t>assujettissement</a:t>
            </a:r>
            <a:r>
              <a:rPr lang="fr-FR" sz="1800" dirty="0">
                <a:solidFill>
                  <a:schemeClr val="tx1"/>
                </a:solidFill>
                <a:latin typeface="Aptos" panose="020B0004020202020204" pitchFamily="34" charset="0"/>
              </a:rPr>
              <a:t> et la </a:t>
            </a:r>
            <a:r>
              <a:rPr lang="fr-FR" sz="1800" b="1" dirty="0">
                <a:solidFill>
                  <a:schemeClr val="tx1"/>
                </a:solidFill>
                <a:latin typeface="Aptos" panose="020B0004020202020204" pitchFamily="34" charset="0"/>
              </a:rPr>
              <a:t>redevabilité</a:t>
            </a:r>
            <a:r>
              <a:rPr lang="fr-FR" sz="1800" dirty="0">
                <a:solidFill>
                  <a:schemeClr val="tx1"/>
                </a:solidFill>
                <a:latin typeface="Aptos" panose="020B0004020202020204" pitchFamily="34" charset="0"/>
              </a:rPr>
              <a:t> des entreprises</a:t>
            </a:r>
          </a:p>
          <a:p>
            <a:pPr marL="285750" indent="-285750" algn="just">
              <a:buFont typeface="Wingdings" panose="05000000000000000000" pitchFamily="2" charset="2"/>
              <a:buChar char="§"/>
            </a:pPr>
            <a:r>
              <a:rPr lang="fr-FR" sz="1800" dirty="0">
                <a:solidFill>
                  <a:schemeClr val="tx1"/>
                </a:solidFill>
                <a:latin typeface="Aptos" panose="020B0004020202020204" pitchFamily="34" charset="0"/>
              </a:rPr>
              <a:t>La </a:t>
            </a:r>
            <a:r>
              <a:rPr lang="fr-FR" sz="1800" b="1" dirty="0">
                <a:solidFill>
                  <a:schemeClr val="tx1"/>
                </a:solidFill>
                <a:latin typeface="Aptos" panose="020B0004020202020204" pitchFamily="34" charset="0"/>
              </a:rPr>
              <a:t>déclaration</a:t>
            </a:r>
            <a:r>
              <a:rPr lang="fr-FR" sz="1800" dirty="0">
                <a:solidFill>
                  <a:schemeClr val="tx1"/>
                </a:solidFill>
                <a:latin typeface="Aptos" panose="020B0004020202020204" pitchFamily="34" charset="0"/>
              </a:rPr>
              <a:t> et l’</a:t>
            </a:r>
            <a:r>
              <a:rPr lang="fr-FR" sz="1800" b="1" dirty="0">
                <a:solidFill>
                  <a:schemeClr val="tx1"/>
                </a:solidFill>
                <a:latin typeface="Aptos" panose="020B0004020202020204" pitchFamily="34" charset="0"/>
              </a:rPr>
              <a:t>enregistrement des déductions / accords agréés</a:t>
            </a:r>
            <a:endParaRPr lang="fr-FR" sz="1800" dirty="0">
              <a:solidFill>
                <a:schemeClr val="tx1"/>
              </a:solidFill>
              <a:latin typeface="Aptos" panose="020B0004020202020204" pitchFamily="34" charset="0"/>
            </a:endParaRPr>
          </a:p>
          <a:p>
            <a:pPr marL="285750" indent="-285750" algn="just">
              <a:buFont typeface="Wingdings" panose="05000000000000000000" pitchFamily="2" charset="2"/>
              <a:buChar char="§"/>
            </a:pPr>
            <a:r>
              <a:rPr lang="fr-FR" sz="1800" dirty="0">
                <a:solidFill>
                  <a:schemeClr val="tx1"/>
                </a:solidFill>
                <a:latin typeface="Aptos" panose="020B0004020202020204" pitchFamily="34" charset="0"/>
              </a:rPr>
              <a:t>Le </a:t>
            </a:r>
            <a:r>
              <a:rPr lang="fr-FR" sz="1800" b="1" dirty="0">
                <a:solidFill>
                  <a:schemeClr val="tx1"/>
                </a:solidFill>
                <a:latin typeface="Aptos" panose="020B0004020202020204" pitchFamily="34" charset="0"/>
              </a:rPr>
              <a:t>paiement</a:t>
            </a:r>
            <a:r>
              <a:rPr lang="fr-FR" sz="1800" dirty="0">
                <a:solidFill>
                  <a:schemeClr val="tx1"/>
                </a:solidFill>
                <a:latin typeface="Aptos" panose="020B0004020202020204" pitchFamily="34" charset="0"/>
              </a:rPr>
              <a:t> et le </a:t>
            </a:r>
            <a:r>
              <a:rPr lang="fr-FR" sz="1800" b="1" dirty="0">
                <a:solidFill>
                  <a:schemeClr val="tx1"/>
                </a:solidFill>
                <a:latin typeface="Aptos" panose="020B0004020202020204" pitchFamily="34" charset="0"/>
              </a:rPr>
              <a:t>recouvrement</a:t>
            </a:r>
            <a:r>
              <a:rPr lang="fr-FR" sz="1800" dirty="0">
                <a:solidFill>
                  <a:schemeClr val="tx1"/>
                </a:solidFill>
                <a:latin typeface="Aptos" panose="020B0004020202020204" pitchFamily="34" charset="0"/>
              </a:rPr>
              <a:t> de la contribution</a:t>
            </a:r>
          </a:p>
          <a:p>
            <a:pPr marL="285750" indent="-285750" algn="just">
              <a:buFont typeface="Wingdings" panose="05000000000000000000" pitchFamily="2" charset="2"/>
              <a:buChar char="§"/>
            </a:pPr>
            <a:r>
              <a:rPr lang="fr-FR" sz="1800" dirty="0">
                <a:solidFill>
                  <a:schemeClr val="tx1"/>
                </a:solidFill>
                <a:latin typeface="Aptos" panose="020B0004020202020204" pitchFamily="34" charset="0"/>
              </a:rPr>
              <a:t>Le </a:t>
            </a:r>
            <a:r>
              <a:rPr lang="fr-FR" sz="1800" b="1" dirty="0">
                <a:solidFill>
                  <a:schemeClr val="tx1"/>
                </a:solidFill>
                <a:latin typeface="Aptos" panose="020B0004020202020204" pitchFamily="34" charset="0"/>
              </a:rPr>
              <a:t>contrôle</a:t>
            </a:r>
            <a:r>
              <a:rPr lang="fr-FR" sz="1800" dirty="0">
                <a:solidFill>
                  <a:schemeClr val="tx1"/>
                </a:solidFill>
                <a:latin typeface="Aptos" panose="020B0004020202020204" pitchFamily="34" charset="0"/>
              </a:rPr>
              <a:t> de l’application de la législation (sur pièces ou sur place)</a:t>
            </a:r>
          </a:p>
          <a:p>
            <a:pPr marL="285750" indent="-285750" algn="just">
              <a:buFont typeface="Wingdings" panose="05000000000000000000" pitchFamily="2" charset="2"/>
              <a:buChar char="§"/>
            </a:pPr>
            <a:r>
              <a:rPr lang="fr-FR" sz="1800" dirty="0">
                <a:solidFill>
                  <a:schemeClr val="tx1"/>
                </a:solidFill>
                <a:latin typeface="Aptos" panose="020B0004020202020204" pitchFamily="34" charset="0"/>
              </a:rPr>
              <a:t>L’</a:t>
            </a:r>
            <a:r>
              <a:rPr lang="fr-FR" sz="1800" b="1" dirty="0">
                <a:solidFill>
                  <a:schemeClr val="tx1"/>
                </a:solidFill>
                <a:latin typeface="Aptos" panose="020B0004020202020204" pitchFamily="34" charset="0"/>
              </a:rPr>
              <a:t>assistance DSN</a:t>
            </a:r>
            <a:r>
              <a:rPr lang="fr-FR" sz="1800" dirty="0">
                <a:solidFill>
                  <a:schemeClr val="tx1"/>
                </a:solidFill>
                <a:latin typeface="Aptos" panose="020B0004020202020204" pitchFamily="34" charset="0"/>
              </a:rPr>
              <a:t> et les </a:t>
            </a:r>
            <a:r>
              <a:rPr lang="fr-FR" sz="1800" b="1" dirty="0">
                <a:solidFill>
                  <a:schemeClr val="tx1"/>
                </a:solidFill>
                <a:latin typeface="Aptos" panose="020B0004020202020204" pitchFamily="34" charset="0"/>
              </a:rPr>
              <a:t>questions relatives à la contribution</a:t>
            </a:r>
          </a:p>
          <a:p>
            <a:pPr algn="just"/>
            <a:endParaRPr lang="fr-FR" sz="1600" b="1" dirty="0">
              <a:solidFill>
                <a:schemeClr val="tx1"/>
              </a:solidFill>
              <a:latin typeface="Aptos" panose="020B0004020202020204" pitchFamily="34" charset="0"/>
            </a:endParaRPr>
          </a:p>
          <a:p>
            <a:pPr algn="just"/>
            <a:r>
              <a:rPr lang="fr-FR" sz="2800" dirty="0"/>
              <a:t>💡</a:t>
            </a:r>
            <a:r>
              <a:rPr lang="fr-FR" dirty="0"/>
              <a:t> </a:t>
            </a:r>
            <a:r>
              <a:rPr lang="fr-FR" sz="1800" b="1" dirty="0">
                <a:solidFill>
                  <a:srgbClr val="FF0000"/>
                </a:solidFill>
                <a:latin typeface="Aptos" panose="020B0004020202020204" pitchFamily="34" charset="0"/>
              </a:rPr>
              <a:t>Pour chacun de ces sujets, en cas de questions : contactez l'Urssaf sur votre compte en ligne !</a:t>
            </a:r>
          </a:p>
          <a:p>
            <a:pPr algn="just"/>
            <a:endParaRPr lang="fr-FR" sz="1600" b="1" dirty="0">
              <a:solidFill>
                <a:srgbClr val="FF0000"/>
              </a:solidFill>
              <a:latin typeface="Aptos" panose="020B0004020202020204" pitchFamily="34" charset="0"/>
            </a:endParaRPr>
          </a:p>
          <a:p>
            <a:pPr algn="just"/>
            <a:r>
              <a:rPr lang="fr-FR" sz="1600" b="1" dirty="0">
                <a:solidFill>
                  <a:srgbClr val="1B427D"/>
                </a:solidFill>
                <a:latin typeface="Aptos" panose="020B0004020202020204" pitchFamily="34" charset="0"/>
              </a:rPr>
              <a:t>Exemple de questions  : </a:t>
            </a:r>
          </a:p>
          <a:p>
            <a:pPr marL="285750" indent="-285750" algn="just">
              <a:buFont typeface="Aptos" panose="020B0004020202020204" pitchFamily="34" charset="0"/>
              <a:buChar char="–"/>
            </a:pPr>
            <a:r>
              <a:rPr lang="fr-FR" sz="1600" dirty="0">
                <a:solidFill>
                  <a:srgbClr val="1B427D"/>
                </a:solidFill>
                <a:latin typeface="Aptos" panose="020B0004020202020204" pitchFamily="34" charset="0"/>
              </a:rPr>
              <a:t>Je franchis le seuil de 20 salariés sur une année</a:t>
            </a:r>
          </a:p>
          <a:p>
            <a:pPr marL="285750" indent="-285750" algn="just">
              <a:buFont typeface="Aptos" panose="020B0004020202020204" pitchFamily="34" charset="0"/>
              <a:buChar char="–"/>
            </a:pPr>
            <a:r>
              <a:rPr lang="fr-FR" sz="1600" dirty="0">
                <a:solidFill>
                  <a:srgbClr val="1B427D"/>
                </a:solidFill>
                <a:latin typeface="Aptos" panose="020B0004020202020204" pitchFamily="34" charset="0"/>
              </a:rPr>
              <a:t>J’ai omis de déclarer un emploi TH lors des DSN de l’année, je viens d’apprendre la reconnaissance TH d’un salarié</a:t>
            </a:r>
          </a:p>
          <a:p>
            <a:pPr marL="285750" indent="-285750" algn="just">
              <a:buFont typeface="Aptos" panose="020B0004020202020204" pitchFamily="34" charset="0"/>
              <a:buChar char="–"/>
            </a:pPr>
            <a:r>
              <a:rPr lang="fr-FR" sz="1600" dirty="0">
                <a:solidFill>
                  <a:srgbClr val="1B427D"/>
                </a:solidFill>
                <a:latin typeface="Aptos" panose="020B0004020202020204" pitchFamily="34" charset="0"/>
              </a:rPr>
              <a:t>J’ai oublié de déclarer l’OETH sur la DSN avril </a:t>
            </a:r>
          </a:p>
          <a:p>
            <a:pPr marL="285750" indent="-285750" algn="just">
              <a:buFontTx/>
              <a:buChar char="-"/>
            </a:pPr>
            <a:r>
              <a:rPr lang="fr-FR" sz="1600" dirty="0">
                <a:solidFill>
                  <a:srgbClr val="1B427D"/>
                </a:solidFill>
                <a:latin typeface="Aptos" panose="020B0004020202020204" pitchFamily="34" charset="0"/>
              </a:rPr>
              <a:t>Je suis contactée par une entreprise au nom de l’Urssaf pour optimiser ma contribution </a:t>
            </a:r>
          </a:p>
          <a:p>
            <a:r>
              <a:rPr lang="fr-FR" dirty="0">
                <a:solidFill>
                  <a:srgbClr val="1B427D"/>
                </a:solidFill>
              </a:rPr>
              <a:t> </a:t>
            </a:r>
          </a:p>
        </p:txBody>
      </p:sp>
      <p:pic>
        <p:nvPicPr>
          <p:cNvPr id="4" name="Image 3">
            <a:extLst>
              <a:ext uri="{FF2B5EF4-FFF2-40B4-BE49-F238E27FC236}">
                <a16:creationId xmlns:a16="http://schemas.microsoft.com/office/drawing/2014/main" id="{1B5245CF-B947-7DE7-51FE-966FBB6D29CD}"/>
              </a:ext>
            </a:extLst>
          </p:cNvPr>
          <p:cNvPicPr>
            <a:picLocks noChangeAspect="1"/>
          </p:cNvPicPr>
          <p:nvPr/>
        </p:nvPicPr>
        <p:blipFill>
          <a:blip r:embed="rId3"/>
          <a:stretch>
            <a:fillRect/>
          </a:stretch>
        </p:blipFill>
        <p:spPr>
          <a:xfrm>
            <a:off x="8587687" y="137116"/>
            <a:ext cx="1215941" cy="450025"/>
          </a:xfrm>
          <a:prstGeom prst="rect">
            <a:avLst/>
          </a:prstGeom>
        </p:spPr>
      </p:pic>
      <p:pic>
        <p:nvPicPr>
          <p:cNvPr id="5" name="Image 4">
            <a:extLst>
              <a:ext uri="{FF2B5EF4-FFF2-40B4-BE49-F238E27FC236}">
                <a16:creationId xmlns:a16="http://schemas.microsoft.com/office/drawing/2014/main" id="{A6B817BD-4706-6ECF-1B6B-EADD3E956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0972" y="195591"/>
            <a:ext cx="785653" cy="408409"/>
          </a:xfrm>
          <a:prstGeom prst="rect">
            <a:avLst/>
          </a:prstGeom>
        </p:spPr>
      </p:pic>
      <p:pic>
        <p:nvPicPr>
          <p:cNvPr id="6" name="Image 5">
            <a:extLst>
              <a:ext uri="{FF2B5EF4-FFF2-40B4-BE49-F238E27FC236}">
                <a16:creationId xmlns:a16="http://schemas.microsoft.com/office/drawing/2014/main" id="{C059E965-6C71-5009-7E0F-A93797930E92}"/>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49021" y="153597"/>
            <a:ext cx="1344198" cy="408409"/>
          </a:xfrm>
          <a:prstGeom prst="rect">
            <a:avLst/>
          </a:prstGeom>
        </p:spPr>
      </p:pic>
    </p:spTree>
    <p:extLst>
      <p:ext uri="{BB962C8B-B14F-4D97-AF65-F5344CB8AC3E}">
        <p14:creationId xmlns:p14="http://schemas.microsoft.com/office/powerpoint/2010/main" val="193920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1A7CB-B475-DC7A-10A3-A256983D52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FC08D0-7A61-FCAE-3588-CB1DD18E6AD3}"/>
              </a:ext>
            </a:extLst>
          </p:cNvPr>
          <p:cNvSpPr/>
          <p:nvPr/>
        </p:nvSpPr>
        <p:spPr>
          <a:xfrm>
            <a:off x="0" y="-90514"/>
            <a:ext cx="12239625" cy="610422"/>
          </a:xfrm>
          <a:prstGeom prst="rect">
            <a:avLst/>
          </a:prstGeom>
          <a:solidFill>
            <a:srgbClr val="63CFD7"/>
          </a:solidFill>
          <a:ln>
            <a:solidFill>
              <a:srgbClr val="63CF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456011" hangingPunct="1">
              <a:defRPr/>
            </a:pPr>
            <a:r>
              <a:rPr lang="fr-FR" sz="1600" b="1" dirty="0">
                <a:solidFill>
                  <a:srgbClr val="7030A0"/>
                </a:solidFill>
                <a:latin typeface="Aptos" panose="020B0004020202020204" pitchFamily="34" charset="0"/>
              </a:rPr>
              <a:t>Ce que fait l’Agefiph : un accompagnement de proximité sur votre plan d’actions handicap</a:t>
            </a:r>
            <a:endParaRPr lang="fr-FR" sz="1050" b="1" dirty="0">
              <a:solidFill>
                <a:srgbClr val="7030A0"/>
              </a:solidFill>
            </a:endParaRPr>
          </a:p>
        </p:txBody>
      </p:sp>
      <p:pic>
        <p:nvPicPr>
          <p:cNvPr id="7" name="Image 6">
            <a:extLst>
              <a:ext uri="{FF2B5EF4-FFF2-40B4-BE49-F238E27FC236}">
                <a16:creationId xmlns:a16="http://schemas.microsoft.com/office/drawing/2014/main" id="{33FE9A71-D56B-1523-C9EE-C762BBC4C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9" y="811076"/>
            <a:ext cx="12178766" cy="5502176"/>
          </a:xfrm>
          <a:prstGeom prst="rect">
            <a:avLst/>
          </a:prstGeom>
        </p:spPr>
      </p:pic>
      <p:pic>
        <p:nvPicPr>
          <p:cNvPr id="3" name="Image 2">
            <a:extLst>
              <a:ext uri="{FF2B5EF4-FFF2-40B4-BE49-F238E27FC236}">
                <a16:creationId xmlns:a16="http://schemas.microsoft.com/office/drawing/2014/main" id="{9ED0356F-CDFD-3B75-C338-DA57CCE2C335}"/>
              </a:ext>
            </a:extLst>
          </p:cNvPr>
          <p:cNvPicPr>
            <a:picLocks noChangeAspect="1"/>
          </p:cNvPicPr>
          <p:nvPr/>
        </p:nvPicPr>
        <p:blipFill>
          <a:blip r:embed="rId4"/>
          <a:stretch>
            <a:fillRect/>
          </a:stretch>
        </p:blipFill>
        <p:spPr>
          <a:xfrm>
            <a:off x="8597961" y="-16481"/>
            <a:ext cx="1215941" cy="450025"/>
          </a:xfrm>
          <a:prstGeom prst="rect">
            <a:avLst/>
          </a:prstGeom>
        </p:spPr>
      </p:pic>
      <p:pic>
        <p:nvPicPr>
          <p:cNvPr id="4" name="Image 3">
            <a:extLst>
              <a:ext uri="{FF2B5EF4-FFF2-40B4-BE49-F238E27FC236}">
                <a16:creationId xmlns:a16="http://schemas.microsoft.com/office/drawing/2014/main" id="{93001155-B5D8-B8B1-7601-F21E94D079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1246" y="41994"/>
            <a:ext cx="785653" cy="408409"/>
          </a:xfrm>
          <a:prstGeom prst="rect">
            <a:avLst/>
          </a:prstGeom>
        </p:spPr>
      </p:pic>
      <p:pic>
        <p:nvPicPr>
          <p:cNvPr id="5" name="Image 4">
            <a:extLst>
              <a:ext uri="{FF2B5EF4-FFF2-40B4-BE49-F238E27FC236}">
                <a16:creationId xmlns:a16="http://schemas.microsoft.com/office/drawing/2014/main" id="{C5696FA1-CD9A-D81B-E941-58DA5D52D230}"/>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59295" y="0"/>
            <a:ext cx="1344198" cy="408409"/>
          </a:xfrm>
          <a:prstGeom prst="rect">
            <a:avLst/>
          </a:prstGeom>
        </p:spPr>
      </p:pic>
    </p:spTree>
    <p:extLst>
      <p:ext uri="{BB962C8B-B14F-4D97-AF65-F5344CB8AC3E}">
        <p14:creationId xmlns:p14="http://schemas.microsoft.com/office/powerpoint/2010/main" val="14460041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ersion - Turquoise">
  <a:themeElements>
    <a:clrScheme name="URSSAF TURQUOISE ">
      <a:dk1>
        <a:srgbClr val="000000"/>
      </a:dk1>
      <a:lt1>
        <a:srgbClr val="1B427D"/>
      </a:lt1>
      <a:dk2>
        <a:srgbClr val="8D7961"/>
      </a:dk2>
      <a:lt2>
        <a:srgbClr val="33B8C8"/>
      </a:lt2>
      <a:accent1>
        <a:srgbClr val="6B94C0"/>
      </a:accent1>
      <a:accent2>
        <a:srgbClr val="B7CAD9"/>
      </a:accent2>
      <a:accent3>
        <a:srgbClr val="A88B6B"/>
      </a:accent3>
      <a:accent4>
        <a:srgbClr val="DFCEB9"/>
      </a:accent4>
      <a:accent5>
        <a:srgbClr val="0069A6"/>
      </a:accent5>
      <a:accent6>
        <a:srgbClr val="CDAA7E"/>
      </a:accent6>
      <a:hlink>
        <a:srgbClr val="33B8C8"/>
      </a:hlink>
      <a:folHlink>
        <a:srgbClr val="8770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1_BasicWhite">
  <a:themeElements>
    <a:clrScheme name="21_BasicWhite">
      <a:dk1>
        <a:srgbClr val="5E5E5E"/>
      </a:dk1>
      <a:lt1>
        <a:srgbClr val="306EC7"/>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SORTIUM">
  <a:themeElements>
    <a:clrScheme name="UNEA">
      <a:dk1>
        <a:sysClr val="windowText" lastClr="000000"/>
      </a:dk1>
      <a:lt1>
        <a:sysClr val="window" lastClr="FFFFFF"/>
      </a:lt1>
      <a:dk2>
        <a:srgbClr val="008CBE"/>
      </a:dk2>
      <a:lt2>
        <a:srgbClr val="C8C800"/>
      </a:lt2>
      <a:accent1>
        <a:srgbClr val="2D2D82"/>
      </a:accent1>
      <a:accent2>
        <a:srgbClr val="00648C"/>
      </a:accent2>
      <a:accent3>
        <a:srgbClr val="FA7808"/>
      </a:accent3>
      <a:accent4>
        <a:srgbClr val="FAB432"/>
      </a:accent4>
      <a:accent5>
        <a:srgbClr val="CD3273"/>
      </a:accent5>
      <a:accent6>
        <a:srgbClr val="780A8C"/>
      </a:accent6>
      <a:hlink>
        <a:srgbClr val="000000"/>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515E00F7-A24D-404D-81B3-BA48A31BB883}" vid="{0CE898FD-4378-6A48-B3DB-C64A1CE76F25}"/>
    </a:ext>
  </a:extLst>
</a:theme>
</file>

<file path=ppt/theme/theme6.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6722435D96A045A6185A28D10EA003" ma:contentTypeVersion="19" ma:contentTypeDescription="Crée un document." ma:contentTypeScope="" ma:versionID="29a6845fc7ecbdbda97fc04be7d1dc9f">
  <xsd:schema xmlns:xsd="http://www.w3.org/2001/XMLSchema" xmlns:xs="http://www.w3.org/2001/XMLSchema" xmlns:p="http://schemas.microsoft.com/office/2006/metadata/properties" xmlns:ns2="cb4d08c7-7b35-440d-b50b-dea89572c3a8" xmlns:ns3="a5d5ca0c-89a0-4ad3-b516-39960d5e5c4a" targetNamespace="http://schemas.microsoft.com/office/2006/metadata/properties" ma:root="true" ma:fieldsID="ad55bf90d7661e29780781755684ed1f" ns2:_="" ns3:_="">
    <xsd:import namespace="cb4d08c7-7b35-440d-b50b-dea89572c3a8"/>
    <xsd:import namespace="a5d5ca0c-89a0-4ad3-b516-39960d5e5c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_x0032_023"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4d08c7-7b35-440d-b50b-dea89572c3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x0032_023" ma:index="21" nillable="true" ma:displayName="2023" ma:format="DateOnly" ma:internalName="_x0032_023">
      <xsd:simpleType>
        <xsd:restriction base="dms:DateTim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60315fbd-64dd-42b6-8821-119951e42b94"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d5ca0c-89a0-4ad3-b516-39960d5e5c4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d5ebe8a0-c43e-407b-927f-4a3424830315}" ma:internalName="TaxCatchAll" ma:showField="CatchAllData" ma:web="a5d5ca0c-89a0-4ad3-b516-39960d5e5c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d5ca0c-89a0-4ad3-b516-39960d5e5c4a" xsi:nil="true"/>
    <lcf76f155ced4ddcb4097134ff3c332f xmlns="cb4d08c7-7b35-440d-b50b-dea89572c3a8">
      <Terms xmlns="http://schemas.microsoft.com/office/infopath/2007/PartnerControls"/>
    </lcf76f155ced4ddcb4097134ff3c332f>
    <_x0032_023 xmlns="cb4d08c7-7b35-440d-b50b-dea89572c3a8" xsi:nil="true"/>
  </documentManagement>
</p:properties>
</file>

<file path=customXml/itemProps1.xml><?xml version="1.0" encoding="utf-8"?>
<ds:datastoreItem xmlns:ds="http://schemas.openxmlformats.org/officeDocument/2006/customXml" ds:itemID="{FA4E5C1F-272C-4484-97A8-0753BBF0419A}">
  <ds:schemaRefs>
    <ds:schemaRef ds:uri="a5d5ca0c-89a0-4ad3-b516-39960d5e5c4a"/>
    <ds:schemaRef ds:uri="cb4d08c7-7b35-440d-b50b-dea89572c3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CB76DD-4726-49BB-9865-4CE6A5A6F8ED}">
  <ds:schemaRefs>
    <ds:schemaRef ds:uri="http://schemas.microsoft.com/sharepoint/v3/contenttype/forms"/>
  </ds:schemaRefs>
</ds:datastoreItem>
</file>

<file path=customXml/itemProps3.xml><?xml version="1.0" encoding="utf-8"?>
<ds:datastoreItem xmlns:ds="http://schemas.openxmlformats.org/officeDocument/2006/customXml" ds:itemID="{A2613DE2-3E57-405F-A55C-F069D2E9921D}">
  <ds:schemaRefs>
    <ds:schemaRef ds:uri="http://schemas.microsoft.com/office/infopath/2007/PartnerControls"/>
    <ds:schemaRef ds:uri="a5d5ca0c-89a0-4ad3-b516-39960d5e5c4a"/>
    <ds:schemaRef ds:uri="http://purl.org/dc/elements/1.1/"/>
    <ds:schemaRef ds:uri="http://purl.org/dc/dcmitype/"/>
    <ds:schemaRef ds:uri="http://www.w3.org/XML/1998/namespace"/>
    <ds:schemaRef ds:uri="cb4d08c7-7b35-440d-b50b-dea89572c3a8"/>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ZMChrome</vt:lpwstr>
  </property>
  <property fmtid="{D5CDD505-2E9C-101B-9397-08002B2CF9AE}" pid="3" name="SizeBefore">
    <vt:lpwstr>2624751</vt:lpwstr>
  </property>
  <property fmtid="{D5CDD505-2E9C-101B-9397-08002B2CF9AE}" pid="4" name="OptimizationTime">
    <vt:lpwstr>20251121_0829</vt:lpwstr>
  </property>
</Properties>
</file>

<file path=docProps/app.xml><?xml version="1.0" encoding="utf-8"?>
<Properties xmlns="http://schemas.openxmlformats.org/officeDocument/2006/extended-properties" xmlns:vt="http://schemas.openxmlformats.org/officeDocument/2006/docPropsVTypes">
  <TotalTime>2202</TotalTime>
  <Words>3912</Words>
  <Application>Microsoft Office PowerPoint</Application>
  <PresentationFormat>Personnalisé</PresentationFormat>
  <Paragraphs>340</Paragraphs>
  <Slides>22</Slides>
  <Notes>22</Notes>
  <HiddenSlides>2</HiddenSlides>
  <MMClips>0</MMClips>
  <ScaleCrop>false</ScaleCrop>
  <HeadingPairs>
    <vt:vector size="6" baseType="variant">
      <vt:variant>
        <vt:lpstr>Polices utilisées</vt:lpstr>
      </vt:variant>
      <vt:variant>
        <vt:i4>18</vt:i4>
      </vt:variant>
      <vt:variant>
        <vt:lpstr>Thème</vt:lpstr>
      </vt:variant>
      <vt:variant>
        <vt:i4>5</vt:i4>
      </vt:variant>
      <vt:variant>
        <vt:lpstr>Titres des diapositives</vt:lpstr>
      </vt:variant>
      <vt:variant>
        <vt:i4>22</vt:i4>
      </vt:variant>
    </vt:vector>
  </HeadingPairs>
  <TitlesOfParts>
    <vt:vector size="45" baseType="lpstr">
      <vt:lpstr>Aptos</vt:lpstr>
      <vt:lpstr>Aptos Black</vt:lpstr>
      <vt:lpstr>Arial</vt:lpstr>
      <vt:lpstr>Calibri</vt:lpstr>
      <vt:lpstr>Calibri Light</vt:lpstr>
      <vt:lpstr>Century Gothic</vt:lpstr>
      <vt:lpstr>Helvetica Neue</vt:lpstr>
      <vt:lpstr>Montserrat</vt:lpstr>
      <vt:lpstr>Montserrat Light</vt:lpstr>
      <vt:lpstr>Montserrat SemiBold</vt:lpstr>
      <vt:lpstr>Poppins</vt:lpstr>
      <vt:lpstr>Poppins Light</vt:lpstr>
      <vt:lpstr>Roboto</vt:lpstr>
      <vt:lpstr>Segoe UI Emoji</vt:lpstr>
      <vt:lpstr>Symbol</vt:lpstr>
      <vt:lpstr>Tahoma</vt:lpstr>
      <vt:lpstr>Times</vt:lpstr>
      <vt:lpstr>Wingdings</vt:lpstr>
      <vt:lpstr>Thème Office</vt:lpstr>
      <vt:lpstr>Version - Turquoise</vt:lpstr>
      <vt:lpstr>21_BasicWhite</vt:lpstr>
      <vt:lpstr>Conception personnalisée</vt:lpstr>
      <vt:lpstr>CONSORTIUM</vt:lpstr>
      <vt:lpstr>« 45 minutes pour mieux comprendre l’OETH » </vt:lpstr>
      <vt:lpstr>Présentation PowerPoint</vt:lpstr>
      <vt:lpstr>Les points clefs sur l’Oeth  les services Agefiph et Urssaf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Focus sur deux dépenses déductibles de la contribution et les démarchages frauduleux   </vt:lpstr>
      <vt:lpstr>Présentation PowerPoint</vt:lpstr>
      <vt:lpstr>Présentation PowerPoint</vt:lpstr>
      <vt:lpstr>Présentation PowerPoint</vt:lpstr>
      <vt:lpstr>Présentation PowerPoint</vt:lpstr>
      <vt:lpstr>Présentation PowerPoint</vt:lpstr>
      <vt:lpstr>Présentation PowerPoint</vt:lpstr>
      <vt:lpstr>Guides et outils </vt:lpstr>
      <vt:lpstr>Présentation PowerPoint</vt:lpstr>
      <vt:lpstr>Place aux questions </vt:lpstr>
      <vt:lpstr>Merci de votre attention   Pour obtenir le  support : remplir le questionnaire dans la Zone Live chat   Retrouvez L’Urssaf et l’Agefiph lors  du webinaire national sur l’OETH en 2026</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Normandie</dc:title>
  <dc:subject/>
  <dc:creator>Céline Mandouze - CLAI</dc:creator>
  <cp:keywords/>
  <dc:description/>
  <cp:lastModifiedBy>Florence Lapha</cp:lastModifiedBy>
  <cp:revision>86</cp:revision>
  <cp:lastPrinted>2025-11-17T14:42:24Z</cp:lastPrinted>
  <dcterms:modified xsi:type="dcterms:W3CDTF">2025-11-18T11:12:46Z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0x010100F16722435D96A045A6185A28D10EA003</vt:lpwstr>
  </property>
  <property fmtid="{D5CDD505-2E9C-101B-9397-08002B2CF9AE}" pid="3" name="DocThemes">
    <vt:lpwstr/>
  </property>
  <property fmtid="{D5CDD505-2E9C-101B-9397-08002B2CF9AE}" pid="4" name="DocMotsCle">
    <vt:lpwstr>2280;#DIAPORAMA|92210340-825a-44cb-aea6-5e9e5367e2f6;#3647;#NORMANDIE|168d2985-d772-4d7f-8a63-eb8bec855886</vt:lpwstr>
  </property>
  <property fmtid="{D5CDD505-2E9C-101B-9397-08002B2CF9AE}" pid="5" name="DocTypologie">
    <vt:lpwstr>5339;#Présentation de projet|d2b9d398-b38f-40d0-8274-9b140eab250d</vt:lpwstr>
  </property>
  <property fmtid="{D5CDD505-2E9C-101B-9397-08002B2CF9AE}" pid="6" name="DocRFP">
    <vt:lpwstr/>
  </property>
  <property fmtid="{D5CDD505-2E9C-101B-9397-08002B2CF9AE}" pid="7" name="DocProjetChantierOutils">
    <vt:lpwstr/>
  </property>
  <property fmtid="{D5CDD505-2E9C-101B-9397-08002B2CF9AE}" pid="8" name="DocStatut">
    <vt:lpwstr/>
  </property>
  <property fmtid="{D5CDD505-2E9C-101B-9397-08002B2CF9AE}" pid="9" name="DocMetiers">
    <vt:lpwstr>5310;#Communication|76a0f8ba-c39d-458c-8d51-70cad440b974</vt:lpwstr>
  </property>
  <property fmtid="{D5CDD505-2E9C-101B-9397-08002B2CF9AE}" pid="10" name="MediaServiceImageTags">
    <vt:lpwstr/>
  </property>
</Properties>
</file>